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14446"/>
          </a:xfrm>
        </p:spPr>
        <p:txBody>
          <a:bodyPr>
            <a:noAutofit/>
          </a:bodyPr>
          <a:lstStyle/>
          <a:p>
            <a:r>
              <a:rPr lang="tr-TR" sz="4000" dirty="0" smtClean="0">
                <a:latin typeface="Century" pitchFamily="18" charset="0"/>
              </a:rPr>
              <a:t/>
            </a:r>
            <a:br>
              <a:rPr lang="tr-TR" sz="4000" dirty="0" smtClean="0">
                <a:latin typeface="Century" pitchFamily="18" charset="0"/>
              </a:rPr>
            </a:br>
            <a:r>
              <a:rPr lang="tr-TR" sz="4000" dirty="0" smtClean="0">
                <a:latin typeface="Century" pitchFamily="18" charset="0"/>
              </a:rPr>
              <a:t/>
            </a:r>
            <a:br>
              <a:rPr lang="tr-TR" sz="4000" dirty="0" smtClean="0">
                <a:latin typeface="Century" pitchFamily="18" charset="0"/>
              </a:rPr>
            </a:br>
            <a:r>
              <a:rPr lang="tr-TR" sz="4000" dirty="0" smtClean="0">
                <a:latin typeface="Century" pitchFamily="18" charset="0"/>
              </a:rPr>
              <a:t/>
            </a:r>
            <a:br>
              <a:rPr lang="tr-TR" sz="4000" dirty="0" smtClean="0">
                <a:latin typeface="Century" pitchFamily="18" charset="0"/>
              </a:rPr>
            </a:br>
            <a:r>
              <a:rPr lang="tr-TR" sz="4000" dirty="0" smtClean="0">
                <a:latin typeface="Century" pitchFamily="18" charset="0"/>
              </a:rPr>
              <a:t/>
            </a:r>
            <a:br>
              <a:rPr lang="tr-TR" sz="4000" dirty="0" smtClean="0">
                <a:latin typeface="Century" pitchFamily="18" charset="0"/>
              </a:rPr>
            </a:br>
            <a:r>
              <a:rPr lang="tr-TR" sz="4000" dirty="0" smtClean="0">
                <a:latin typeface="Century" pitchFamily="18" charset="0"/>
              </a:rPr>
              <a:t/>
            </a:r>
            <a:br>
              <a:rPr lang="tr-TR" sz="4000" dirty="0" smtClean="0">
                <a:latin typeface="Century" pitchFamily="18" charset="0"/>
              </a:rPr>
            </a:br>
            <a:r>
              <a:rPr lang="tr-TR" sz="4000" dirty="0" smtClean="0">
                <a:latin typeface="Century" pitchFamily="18" charset="0"/>
              </a:rPr>
              <a:t/>
            </a:r>
            <a:br>
              <a:rPr lang="tr-TR" sz="4000" dirty="0" smtClean="0">
                <a:latin typeface="Century" pitchFamily="18" charset="0"/>
              </a:rPr>
            </a:br>
            <a:r>
              <a:rPr lang="tr-TR" sz="3600" dirty="0" smtClean="0">
                <a:latin typeface="Century" pitchFamily="18" charset="0"/>
              </a:rPr>
              <a:t/>
            </a:r>
            <a:br>
              <a:rPr lang="tr-TR" sz="3600" dirty="0" smtClean="0">
                <a:latin typeface="Century" pitchFamily="18" charset="0"/>
              </a:rPr>
            </a:br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258204" cy="46101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tr-TR" sz="2800" dirty="0" smtClean="0">
              <a:latin typeface="Century" pitchFamily="18" charset="0"/>
            </a:endParaRPr>
          </a:p>
          <a:p>
            <a:pPr>
              <a:buNone/>
            </a:pPr>
            <a:endParaRPr lang="tr-TR" sz="2800" dirty="0" smtClean="0">
              <a:latin typeface="Century" pitchFamily="18" charset="0"/>
            </a:endParaRPr>
          </a:p>
          <a:p>
            <a:r>
              <a:rPr lang="tr-TR" sz="9600" b="1" dirty="0" smtClean="0">
                <a:latin typeface="Century" pitchFamily="18" charset="0"/>
              </a:rPr>
              <a:t>Tarih ve Eskiçağ Tarihi Kavramları ve Kapsamları</a:t>
            </a:r>
          </a:p>
          <a:p>
            <a:endParaRPr lang="tr-TR" sz="9600" b="1" dirty="0" smtClean="0">
              <a:latin typeface="Century" pitchFamily="18" charset="0"/>
            </a:endParaRPr>
          </a:p>
          <a:p>
            <a:r>
              <a:rPr lang="tr-TR" sz="9600" dirty="0" smtClean="0">
                <a:latin typeface="Century" pitchFamily="18" charset="0"/>
              </a:rPr>
              <a:t>Tarih, insan üzerinde etkisini göstermiş, herhangi bir yerde ve zamanda gerçekleşmiş olayları, bu olaylarla ilgili sözlü ve yazılı kaynakları inceleyerek, neden -sonuç ilişkisi içinde kavrayarak, sistemli bir şekilde açıklayan bir bilimdir.</a:t>
            </a:r>
          </a:p>
          <a:p>
            <a:r>
              <a:rPr lang="tr-TR" sz="9600" dirty="0" smtClean="0">
                <a:latin typeface="Century" pitchFamily="18" charset="0"/>
              </a:rPr>
              <a:t>İnsanlığın geçmişini aydınlatan tarih biliminin konusu konusu  “olan şeyler”in tamamıdır.</a:t>
            </a:r>
          </a:p>
          <a:p>
            <a:r>
              <a:rPr lang="tr-TR" sz="9600" dirty="0" smtClean="0">
                <a:latin typeface="Century" pitchFamily="18" charset="0"/>
              </a:rPr>
              <a:t>Yer, zaman ve insan öğesi göz önünde tutulmalıdır.</a:t>
            </a:r>
          </a:p>
          <a:p>
            <a:pPr>
              <a:buNone/>
            </a:pPr>
            <a:endParaRPr lang="tr-TR" sz="9600" dirty="0" smtClean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>
              <a:latin typeface="Century" pitchFamily="18" charset="0"/>
            </a:endParaRPr>
          </a:p>
          <a:p>
            <a:r>
              <a:rPr lang="tr-TR" sz="2800" dirty="0" smtClean="0">
                <a:latin typeface="Century" pitchFamily="18" charset="0"/>
              </a:rPr>
              <a:t>Eskiçağ tarihi iki ayrı kültür çevresinden oluşmaktadır.</a:t>
            </a:r>
          </a:p>
          <a:p>
            <a:r>
              <a:rPr lang="tr-TR" sz="2800" dirty="0" smtClean="0">
                <a:latin typeface="Century" pitchFamily="18" charset="0"/>
              </a:rPr>
              <a:t>Eskidoğu (Mezopotamya, Anadolu, Suriye, Filistin, İran ve Mısır Tarihi)</a:t>
            </a:r>
          </a:p>
          <a:p>
            <a:r>
              <a:rPr lang="tr-TR" sz="2800" dirty="0" smtClean="0">
                <a:latin typeface="Century" pitchFamily="18" charset="0"/>
              </a:rPr>
              <a:t>Eskibatı (Hellen ve Roma Tarihi)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r-TR" sz="2800" dirty="0" smtClean="0">
              <a:latin typeface="Century" pitchFamily="18" charset="0"/>
            </a:endParaRPr>
          </a:p>
          <a:p>
            <a:r>
              <a:rPr lang="tr-TR" sz="2800" dirty="0" smtClean="0">
                <a:latin typeface="Century" pitchFamily="18" charset="0"/>
              </a:rPr>
              <a:t>Eskiçağ tarihi MÖ </a:t>
            </a:r>
            <a:r>
              <a:rPr lang="tr-TR" sz="2800" dirty="0" err="1" smtClean="0">
                <a:latin typeface="Century" pitchFamily="18" charset="0"/>
              </a:rPr>
              <a:t>ca</a:t>
            </a:r>
            <a:r>
              <a:rPr lang="tr-TR" sz="2800" dirty="0" smtClean="0">
                <a:latin typeface="Century" pitchFamily="18" charset="0"/>
              </a:rPr>
              <a:t> 3000 yılında yazının bulunması ile başlar.</a:t>
            </a:r>
          </a:p>
          <a:p>
            <a:r>
              <a:rPr lang="tr-TR" sz="2800" dirty="0" smtClean="0">
                <a:latin typeface="Century" pitchFamily="18" charset="0"/>
              </a:rPr>
              <a:t>Eskiçağ tarihinin sonu konusunda ise birçok tarih vardır.  MS 325 Nikaia (İznik) Ruhani Meclisinin toplanması.</a:t>
            </a:r>
          </a:p>
          <a:p>
            <a:r>
              <a:rPr lang="tr-TR" sz="2800" dirty="0" smtClean="0">
                <a:latin typeface="Century" pitchFamily="18" charset="0"/>
              </a:rPr>
              <a:t>MS 375 Hun Akınları.</a:t>
            </a:r>
          </a:p>
          <a:p>
            <a:r>
              <a:rPr lang="tr-TR" sz="2800" dirty="0" smtClean="0">
                <a:latin typeface="Century" pitchFamily="18" charset="0"/>
              </a:rPr>
              <a:t>MS 395 Roma İmparatorluğunun ikiye bölünmesi.</a:t>
            </a:r>
          </a:p>
          <a:p>
            <a:r>
              <a:rPr lang="tr-TR" sz="2800" dirty="0" smtClean="0">
                <a:latin typeface="Century" pitchFamily="18" charset="0"/>
              </a:rPr>
              <a:t>MS 476 Batı Roma İmparatorluğunun yıkılması.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>
              <a:latin typeface="Century" pitchFamily="18" charset="0"/>
            </a:endParaRPr>
          </a:p>
          <a:p>
            <a:r>
              <a:rPr lang="tr-TR" sz="2800" dirty="0" smtClean="0">
                <a:latin typeface="Century" pitchFamily="18" charset="0"/>
              </a:rPr>
              <a:t>Eskiçağ tarihinin ana dönemlerini şöyle sıralayabiliriz:</a:t>
            </a:r>
          </a:p>
          <a:p>
            <a:r>
              <a:rPr lang="tr-TR" sz="2800" dirty="0" smtClean="0">
                <a:latin typeface="Century" pitchFamily="18" charset="0"/>
              </a:rPr>
              <a:t>MÖ </a:t>
            </a:r>
            <a:r>
              <a:rPr lang="tr-TR" sz="2800" dirty="0" err="1" smtClean="0">
                <a:latin typeface="Century" pitchFamily="18" charset="0"/>
              </a:rPr>
              <a:t>ca</a:t>
            </a:r>
            <a:r>
              <a:rPr lang="tr-TR" sz="2800" dirty="0" smtClean="0">
                <a:latin typeface="Century" pitchFamily="18" charset="0"/>
              </a:rPr>
              <a:t> 3000-500 = Eskidoğu</a:t>
            </a:r>
          </a:p>
          <a:p>
            <a:r>
              <a:rPr lang="tr-TR" sz="2800" dirty="0" smtClean="0">
                <a:latin typeface="Century" pitchFamily="18" charset="0"/>
              </a:rPr>
              <a:t>MÖ </a:t>
            </a:r>
            <a:r>
              <a:rPr lang="tr-TR" sz="2800" dirty="0" err="1" smtClean="0">
                <a:latin typeface="Century" pitchFamily="18" charset="0"/>
              </a:rPr>
              <a:t>ca</a:t>
            </a:r>
            <a:r>
              <a:rPr lang="tr-TR" sz="2800" dirty="0" smtClean="0">
                <a:latin typeface="Century" pitchFamily="18" charset="0"/>
              </a:rPr>
              <a:t> 1900-30= Hellen ve Hellenizm</a:t>
            </a:r>
          </a:p>
          <a:p>
            <a:r>
              <a:rPr lang="tr-TR" sz="2800" dirty="0" smtClean="0">
                <a:latin typeface="Century" pitchFamily="18" charset="0"/>
              </a:rPr>
              <a:t>MÖ </a:t>
            </a:r>
            <a:r>
              <a:rPr lang="tr-TR" sz="2800" dirty="0" err="1" smtClean="0">
                <a:latin typeface="Century" pitchFamily="18" charset="0"/>
              </a:rPr>
              <a:t>ca</a:t>
            </a:r>
            <a:r>
              <a:rPr lang="tr-TR" sz="2800" dirty="0" smtClean="0">
                <a:latin typeface="Century" pitchFamily="18" charset="0"/>
              </a:rPr>
              <a:t> 753 – MS 476 = Roma Krallık – Cumhuriyet – İmparatorluk Dönemi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Antikçağ insanı geçmiş ve gelecekle ilgili ve sorgulayıcı değildir.</a:t>
            </a:r>
          </a:p>
          <a:p>
            <a:r>
              <a:rPr lang="tr-TR" dirty="0" smtClean="0">
                <a:latin typeface="Century" pitchFamily="18" charset="0"/>
              </a:rPr>
              <a:t>Onlar için önemli olan yaşadıkları zaman dilimidir.</a:t>
            </a:r>
          </a:p>
          <a:p>
            <a:r>
              <a:rPr lang="tr-TR" dirty="0" smtClean="0">
                <a:latin typeface="Century" pitchFamily="18" charset="0"/>
              </a:rPr>
              <a:t>Antikçağ insanı dolayısıyla, kendi zamanlarına ilşkin olayları yazmışlardır.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>
              <a:latin typeface="Century" pitchFamily="18" charset="0"/>
            </a:endParaRPr>
          </a:p>
          <a:p>
            <a:r>
              <a:rPr lang="tr-TR" sz="2800" dirty="0" smtClean="0">
                <a:latin typeface="Century" pitchFamily="18" charset="0"/>
              </a:rPr>
              <a:t>Yakın Doğu toplumlarında tarih algısı mitoloji ve dinle iç içedir.</a:t>
            </a:r>
          </a:p>
          <a:p>
            <a:r>
              <a:rPr lang="tr-TR" sz="2800" dirty="0" smtClean="0">
                <a:latin typeface="Century" pitchFamily="18" charset="0"/>
              </a:rPr>
              <a:t>Bilimsel tarih anlayışının temeli Hellenler ile atılmıştır. </a:t>
            </a:r>
          </a:p>
          <a:p>
            <a:r>
              <a:rPr lang="tr-TR" sz="2800" dirty="0" smtClean="0">
                <a:latin typeface="Century" pitchFamily="18" charset="0"/>
              </a:rPr>
              <a:t>Hellen tarihi hümanist bir anlayışla oluşturulmuştur.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1.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800" dirty="0" smtClean="0">
              <a:latin typeface="Century" pitchFamily="18" charset="0"/>
            </a:endParaRPr>
          </a:p>
          <a:p>
            <a:r>
              <a:rPr lang="tr-TR" sz="2800" dirty="0" smtClean="0">
                <a:latin typeface="Century" pitchFamily="18" charset="0"/>
              </a:rPr>
              <a:t>Hellen dilinde </a:t>
            </a:r>
            <a:r>
              <a:rPr lang="el-GR" sz="2800" dirty="0" smtClean="0">
                <a:latin typeface="Century" pitchFamily="18" charset="0"/>
                <a:cs typeface="Times New Roman"/>
              </a:rPr>
              <a:t>ἱ</a:t>
            </a:r>
            <a:r>
              <a:rPr lang="el-GR" sz="2800" dirty="0" smtClean="0">
                <a:latin typeface="Century" pitchFamily="18" charset="0"/>
              </a:rPr>
              <a:t>στορία</a:t>
            </a:r>
            <a:r>
              <a:rPr lang="tr-TR" sz="2800" dirty="0" smtClean="0">
                <a:latin typeface="Century" pitchFamily="18" charset="0"/>
              </a:rPr>
              <a:t> sözcüğü tarih anlamını karşılamıştır.</a:t>
            </a:r>
          </a:p>
          <a:p>
            <a:r>
              <a:rPr lang="el-GR" sz="2800" dirty="0" smtClean="0">
                <a:latin typeface="Century" pitchFamily="18" charset="0"/>
                <a:cs typeface="Times New Roman"/>
              </a:rPr>
              <a:t>ἱ</a:t>
            </a:r>
            <a:r>
              <a:rPr lang="el-GR" sz="2800" dirty="0" smtClean="0">
                <a:latin typeface="Century" pitchFamily="18" charset="0"/>
              </a:rPr>
              <a:t>στορε</a:t>
            </a:r>
            <a:r>
              <a:rPr lang="el-GR" sz="2800" dirty="0" smtClean="0">
                <a:latin typeface="Century" pitchFamily="18" charset="0"/>
                <a:cs typeface="Times New Roman"/>
              </a:rPr>
              <a:t>ῖ</a:t>
            </a:r>
            <a:r>
              <a:rPr lang="el-GR" sz="2800" dirty="0" smtClean="0">
                <a:latin typeface="Century" pitchFamily="18" charset="0"/>
              </a:rPr>
              <a:t>ν</a:t>
            </a:r>
            <a:r>
              <a:rPr lang="tr-TR" sz="2800" dirty="0" smtClean="0">
                <a:latin typeface="Century" pitchFamily="18" charset="0"/>
              </a:rPr>
              <a:t> araştırmak, bilgi edinmek fiilinden gelmektedir.</a:t>
            </a:r>
          </a:p>
          <a:p>
            <a:r>
              <a:rPr lang="tr-TR" sz="2800" dirty="0" smtClean="0">
                <a:latin typeface="Century" pitchFamily="18" charset="0"/>
              </a:rPr>
              <a:t>Latince </a:t>
            </a:r>
            <a:r>
              <a:rPr lang="tr-TR" sz="2800" dirty="0" err="1" smtClean="0">
                <a:latin typeface="Century" pitchFamily="18" charset="0"/>
              </a:rPr>
              <a:t>historein</a:t>
            </a:r>
            <a:r>
              <a:rPr lang="tr-TR" sz="2800" dirty="0" smtClean="0">
                <a:latin typeface="Century" pitchFamily="18" charset="0"/>
              </a:rPr>
              <a:t> fiilinden türeyen </a:t>
            </a:r>
            <a:r>
              <a:rPr lang="tr-TR" sz="2800" dirty="0" err="1" smtClean="0">
                <a:latin typeface="Century" pitchFamily="18" charset="0"/>
              </a:rPr>
              <a:t>historia</a:t>
            </a:r>
            <a:r>
              <a:rPr lang="tr-TR" sz="2800" dirty="0" smtClean="0">
                <a:latin typeface="Century" pitchFamily="18" charset="0"/>
              </a:rPr>
              <a:t> kelimesi de aynı şekilde tarih sözcüğünü karşılamaktadır.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322</Words>
  <Application>Microsoft Office PowerPoint</Application>
  <PresentationFormat>Ekran Gösterisi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       TAR 345 GREK TARİH YAZARLARI VE ESERLERİ 1. HAFTA</vt:lpstr>
      <vt:lpstr>TAR 345 GREK TARİH YAZARLARI VE ESERLERİ 1. HAFTA</vt:lpstr>
      <vt:lpstr>TAR 345 GREK TARİH YAZARLARI VE ESERLERİ 1. HAFTA</vt:lpstr>
      <vt:lpstr>TAR 345 GREK TARİH YAZARLARI VE ESERLERİ 1. HAFTA</vt:lpstr>
      <vt:lpstr>TAR 345 GREK TARİH YAZARLARI VE ESERLERİ 1. HAFTA</vt:lpstr>
      <vt:lpstr>TAR 345 GREK TARİH YAZARLARI VE ESERLERİ 1. HAFTA</vt:lpstr>
      <vt:lpstr>TAR 345 GREK TARİH YAZARLARI VE ESERLERİ 1.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2019-05-31T11:50:05Z</dcterms:modified>
</cp:coreProperties>
</file>