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559" r:id="rId3"/>
    <p:sldId id="273" r:id="rId4"/>
    <p:sldId id="543" r:id="rId5"/>
    <p:sldId id="275" r:id="rId6"/>
    <p:sldId id="484" r:id="rId7"/>
    <p:sldId id="300" r:id="rId8"/>
    <p:sldId id="432" r:id="rId9"/>
    <p:sldId id="426" r:id="rId10"/>
    <p:sldId id="434" r:id="rId11"/>
    <p:sldId id="435" r:id="rId12"/>
    <p:sldId id="433" r:id="rId13"/>
    <p:sldId id="425" r:id="rId14"/>
    <p:sldId id="427" r:id="rId15"/>
    <p:sldId id="428" r:id="rId16"/>
    <p:sldId id="567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A38D8D-FBFC-49DC-B833-4CB5AC4F1AB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83B620D-387D-4504-9295-32E179404910}">
      <dgm:prSet phldrT="[Metin]"/>
      <dgm:spPr/>
      <dgm:t>
        <a:bodyPr/>
        <a:lstStyle/>
        <a:p>
          <a:r>
            <a:rPr lang="tr-TR" dirty="0" smtClean="0"/>
            <a:t>- Küresel amaçlar</a:t>
          </a:r>
        </a:p>
        <a:p>
          <a:endParaRPr lang="tr-TR" dirty="0" smtClean="0"/>
        </a:p>
      </dgm:t>
    </dgm:pt>
    <dgm:pt modelId="{62D06D99-753B-46F3-B3E8-B227D3C22024}" type="parTrans" cxnId="{17D796A1-0A83-473E-8502-960379365B5A}">
      <dgm:prSet/>
      <dgm:spPr/>
      <dgm:t>
        <a:bodyPr/>
        <a:lstStyle/>
        <a:p>
          <a:endParaRPr lang="tr-TR"/>
        </a:p>
      </dgm:t>
    </dgm:pt>
    <dgm:pt modelId="{A4ABC999-E871-4CB3-A3E0-9B05AD6878EB}" type="sibTrans" cxnId="{17D796A1-0A83-473E-8502-960379365B5A}">
      <dgm:prSet/>
      <dgm:spPr/>
      <dgm:t>
        <a:bodyPr/>
        <a:lstStyle/>
        <a:p>
          <a:endParaRPr lang="tr-TR"/>
        </a:p>
      </dgm:t>
    </dgm:pt>
    <dgm:pt modelId="{30E6FC5F-CD28-4079-B76F-037094C01690}">
      <dgm:prSet phldrT="[Metin]"/>
      <dgm:spPr/>
      <dgm:t>
        <a:bodyPr/>
        <a:lstStyle/>
        <a:p>
          <a:r>
            <a:rPr lang="tr-TR" dirty="0" smtClean="0"/>
            <a:t>Uluslararası</a:t>
          </a:r>
          <a:endParaRPr lang="tr-TR" dirty="0"/>
        </a:p>
      </dgm:t>
    </dgm:pt>
    <dgm:pt modelId="{DDCF1DDB-764D-4E32-A74D-956443FE8E1A}" type="parTrans" cxnId="{43B346D8-EAEE-463B-BF03-0E08C3D85A31}">
      <dgm:prSet/>
      <dgm:spPr/>
      <dgm:t>
        <a:bodyPr/>
        <a:lstStyle/>
        <a:p>
          <a:endParaRPr lang="tr-TR"/>
        </a:p>
      </dgm:t>
    </dgm:pt>
    <dgm:pt modelId="{D601F8C4-71CF-4942-930D-F532BC2C9051}" type="sibTrans" cxnId="{43B346D8-EAEE-463B-BF03-0E08C3D85A31}">
      <dgm:prSet/>
      <dgm:spPr/>
      <dgm:t>
        <a:bodyPr/>
        <a:lstStyle/>
        <a:p>
          <a:endParaRPr lang="tr-TR"/>
        </a:p>
      </dgm:t>
    </dgm:pt>
    <dgm:pt modelId="{5D16823A-0031-4FDE-B026-75B7AD1BFFB2}">
      <dgm:prSet phldrT="[Metin]"/>
      <dgm:spPr/>
      <dgm:t>
        <a:bodyPr/>
        <a:lstStyle/>
        <a:p>
          <a:r>
            <a:rPr lang="tr-TR" dirty="0" smtClean="0"/>
            <a:t>Evrensel değerler</a:t>
          </a:r>
          <a:endParaRPr lang="tr-TR" dirty="0"/>
        </a:p>
      </dgm:t>
    </dgm:pt>
    <dgm:pt modelId="{CFD6FE77-F0C9-4DB9-9D34-141FE4A7C40A}" type="parTrans" cxnId="{3235C260-D3BD-4E62-B2D4-49F419DC7064}">
      <dgm:prSet/>
      <dgm:spPr/>
      <dgm:t>
        <a:bodyPr/>
        <a:lstStyle/>
        <a:p>
          <a:endParaRPr lang="tr-TR"/>
        </a:p>
      </dgm:t>
    </dgm:pt>
    <dgm:pt modelId="{35BDF7CD-C28E-4909-AEF4-157E81DD137F}" type="sibTrans" cxnId="{3235C260-D3BD-4E62-B2D4-49F419DC7064}">
      <dgm:prSet/>
      <dgm:spPr/>
      <dgm:t>
        <a:bodyPr/>
        <a:lstStyle/>
        <a:p>
          <a:endParaRPr lang="tr-TR"/>
        </a:p>
      </dgm:t>
    </dgm:pt>
    <dgm:pt modelId="{ED71418F-C374-49BB-918F-D9A2AD271571}">
      <dgm:prSet phldrT="[Metin]"/>
      <dgm:spPr/>
      <dgm:t>
        <a:bodyPr/>
        <a:lstStyle/>
        <a:p>
          <a:r>
            <a:rPr lang="tr-TR" dirty="0" smtClean="0"/>
            <a:t>- Genel amaçlar</a:t>
          </a:r>
        </a:p>
        <a:p>
          <a:r>
            <a:rPr lang="tr-TR" dirty="0" smtClean="0"/>
            <a:t>- Okulun amaçları</a:t>
          </a:r>
          <a:endParaRPr lang="tr-TR" dirty="0"/>
        </a:p>
      </dgm:t>
    </dgm:pt>
    <dgm:pt modelId="{B70CFF7A-5E7E-4ED2-9A4E-EA381A32C798}" type="parTrans" cxnId="{84DDFDFA-4361-4131-9B40-6684E05803FD}">
      <dgm:prSet/>
      <dgm:spPr/>
      <dgm:t>
        <a:bodyPr/>
        <a:lstStyle/>
        <a:p>
          <a:endParaRPr lang="tr-TR"/>
        </a:p>
      </dgm:t>
    </dgm:pt>
    <dgm:pt modelId="{75EB1749-86A0-46FD-B41D-B425464DE2C7}" type="sibTrans" cxnId="{84DDFDFA-4361-4131-9B40-6684E05803FD}">
      <dgm:prSet/>
      <dgm:spPr/>
      <dgm:t>
        <a:bodyPr/>
        <a:lstStyle/>
        <a:p>
          <a:endParaRPr lang="tr-TR"/>
        </a:p>
      </dgm:t>
    </dgm:pt>
    <dgm:pt modelId="{28B601A3-48DC-4158-9976-F95C4C9D7206}">
      <dgm:prSet phldrT="[Metin]"/>
      <dgm:spPr/>
      <dgm:t>
        <a:bodyPr/>
        <a:lstStyle/>
        <a:p>
          <a:r>
            <a:rPr lang="tr-TR" dirty="0" smtClean="0"/>
            <a:t>1739 sayılı METK ile belirlenmiş</a:t>
          </a:r>
          <a:endParaRPr lang="tr-TR" dirty="0"/>
        </a:p>
      </dgm:t>
    </dgm:pt>
    <dgm:pt modelId="{A41CB119-C3DE-4D47-B91F-8FDCA80CD002}" type="parTrans" cxnId="{3AF4159A-6BE9-4C38-86F5-47A384B0B508}">
      <dgm:prSet/>
      <dgm:spPr/>
      <dgm:t>
        <a:bodyPr/>
        <a:lstStyle/>
        <a:p>
          <a:endParaRPr lang="tr-TR"/>
        </a:p>
      </dgm:t>
    </dgm:pt>
    <dgm:pt modelId="{0AC27527-689C-4112-AEC5-59C4BD59255B}" type="sibTrans" cxnId="{3AF4159A-6BE9-4C38-86F5-47A384B0B508}">
      <dgm:prSet/>
      <dgm:spPr/>
      <dgm:t>
        <a:bodyPr/>
        <a:lstStyle/>
        <a:p>
          <a:endParaRPr lang="tr-TR"/>
        </a:p>
      </dgm:t>
    </dgm:pt>
    <dgm:pt modelId="{1E665264-40E6-42CB-B463-E71DED39D818}">
      <dgm:prSet phldrT="[Metin]"/>
      <dgm:spPr/>
      <dgm:t>
        <a:bodyPr/>
        <a:lstStyle/>
        <a:p>
          <a:r>
            <a:rPr lang="tr-TR" dirty="0" smtClean="0"/>
            <a:t>- Ders amaçları</a:t>
          </a:r>
        </a:p>
        <a:p>
          <a:r>
            <a:rPr lang="tr-TR" dirty="0" smtClean="0"/>
            <a:t>- Ünite amaçları</a:t>
          </a:r>
        </a:p>
        <a:p>
          <a:r>
            <a:rPr lang="tr-TR" dirty="0" smtClean="0"/>
            <a:t>- Konu amaçları (öğretmen) hedef davranışlar/kazanım olarak</a:t>
          </a:r>
          <a:endParaRPr lang="tr-TR" dirty="0"/>
        </a:p>
      </dgm:t>
    </dgm:pt>
    <dgm:pt modelId="{35308BD0-0DD8-4AB7-B667-A7A38121FBF7}" type="parTrans" cxnId="{885E170C-6254-4863-8C74-AD41CEA8D35B}">
      <dgm:prSet/>
      <dgm:spPr/>
      <dgm:t>
        <a:bodyPr/>
        <a:lstStyle/>
        <a:p>
          <a:endParaRPr lang="tr-TR"/>
        </a:p>
      </dgm:t>
    </dgm:pt>
    <dgm:pt modelId="{059C1C37-6C3D-44F9-B4D2-E4465BD0AEC6}" type="sibTrans" cxnId="{885E170C-6254-4863-8C74-AD41CEA8D35B}">
      <dgm:prSet/>
      <dgm:spPr/>
      <dgm:t>
        <a:bodyPr/>
        <a:lstStyle/>
        <a:p>
          <a:endParaRPr lang="tr-TR"/>
        </a:p>
      </dgm:t>
    </dgm:pt>
    <dgm:pt modelId="{CE19C29B-F972-446A-9B8D-A2F98E8904DE}">
      <dgm:prSet phldrT="[Metin]"/>
      <dgm:spPr/>
      <dgm:t>
        <a:bodyPr/>
        <a:lstStyle/>
        <a:p>
          <a:r>
            <a:rPr lang="tr-TR" dirty="0" smtClean="0"/>
            <a:t>Bilişsel alan </a:t>
          </a:r>
          <a:endParaRPr lang="tr-TR" dirty="0"/>
        </a:p>
      </dgm:t>
    </dgm:pt>
    <dgm:pt modelId="{974CC018-EF8F-440D-858F-0F2D907E6736}" type="parTrans" cxnId="{B358EFCA-3B8E-47D9-BC0D-499175FF4D0A}">
      <dgm:prSet/>
      <dgm:spPr/>
      <dgm:t>
        <a:bodyPr/>
        <a:lstStyle/>
        <a:p>
          <a:endParaRPr lang="tr-TR"/>
        </a:p>
      </dgm:t>
    </dgm:pt>
    <dgm:pt modelId="{9071ED5B-8B06-4942-9CF6-4911AE67F1AC}" type="sibTrans" cxnId="{B358EFCA-3B8E-47D9-BC0D-499175FF4D0A}">
      <dgm:prSet/>
      <dgm:spPr/>
      <dgm:t>
        <a:bodyPr/>
        <a:lstStyle/>
        <a:p>
          <a:endParaRPr lang="tr-TR"/>
        </a:p>
      </dgm:t>
    </dgm:pt>
    <dgm:pt modelId="{C87635E8-DBEF-4095-9145-A775E0229FBF}">
      <dgm:prSet phldrT="[Metin]"/>
      <dgm:spPr/>
      <dgm:t>
        <a:bodyPr/>
        <a:lstStyle/>
        <a:p>
          <a:r>
            <a:rPr lang="tr-TR" dirty="0" smtClean="0"/>
            <a:t>duyuşsal alan</a:t>
          </a:r>
          <a:endParaRPr lang="tr-TR" dirty="0"/>
        </a:p>
      </dgm:t>
    </dgm:pt>
    <dgm:pt modelId="{E86DF86E-693C-43A4-86ED-87DD6CCF730E}" type="parTrans" cxnId="{8D61675C-07F9-43A0-B9B6-62FB4810489E}">
      <dgm:prSet/>
      <dgm:spPr/>
      <dgm:t>
        <a:bodyPr/>
        <a:lstStyle/>
        <a:p>
          <a:endParaRPr lang="tr-TR"/>
        </a:p>
      </dgm:t>
    </dgm:pt>
    <dgm:pt modelId="{DBBEE1B6-C597-44EC-B3D3-BFF0A082C2DA}" type="sibTrans" cxnId="{8D61675C-07F9-43A0-B9B6-62FB4810489E}">
      <dgm:prSet/>
      <dgm:spPr/>
      <dgm:t>
        <a:bodyPr/>
        <a:lstStyle/>
        <a:p>
          <a:endParaRPr lang="tr-TR"/>
        </a:p>
      </dgm:t>
    </dgm:pt>
    <dgm:pt modelId="{9AC7DBDE-76FD-4735-8DC6-82A08C6B5FDB}">
      <dgm:prSet phldrT="[Metin]"/>
      <dgm:spPr/>
      <dgm:t>
        <a:bodyPr/>
        <a:lstStyle/>
        <a:p>
          <a:r>
            <a:rPr lang="tr-TR" dirty="0" smtClean="0"/>
            <a:t>devinişsel alan</a:t>
          </a:r>
          <a:endParaRPr lang="tr-TR" dirty="0"/>
        </a:p>
      </dgm:t>
    </dgm:pt>
    <dgm:pt modelId="{E733CD86-1928-4390-9B24-3F6773E98738}" type="parTrans" cxnId="{C3436044-C020-41FD-8CE2-C6632012894D}">
      <dgm:prSet/>
      <dgm:spPr/>
      <dgm:t>
        <a:bodyPr/>
        <a:lstStyle/>
        <a:p>
          <a:endParaRPr lang="tr-TR"/>
        </a:p>
      </dgm:t>
    </dgm:pt>
    <dgm:pt modelId="{0EF08B6F-99DF-4F8C-8946-312A9226072C}" type="sibTrans" cxnId="{C3436044-C020-41FD-8CE2-C6632012894D}">
      <dgm:prSet/>
      <dgm:spPr/>
      <dgm:t>
        <a:bodyPr/>
        <a:lstStyle/>
        <a:p>
          <a:endParaRPr lang="tr-TR"/>
        </a:p>
      </dgm:t>
    </dgm:pt>
    <dgm:pt modelId="{E2FEC880-0CD4-4F75-85AB-7831FEF7BB6B}">
      <dgm:prSet phldrT="[Metin]"/>
      <dgm:spPr/>
      <dgm:t>
        <a:bodyPr/>
        <a:lstStyle/>
        <a:p>
          <a:r>
            <a:rPr lang="tr-TR" dirty="0" smtClean="0"/>
            <a:t>PG komisyonu, TTKB onayı</a:t>
          </a:r>
          <a:endParaRPr lang="tr-TR" dirty="0"/>
        </a:p>
      </dgm:t>
    </dgm:pt>
    <dgm:pt modelId="{3C85331B-E330-4D11-B9B0-65A50ECC023B}" type="parTrans" cxnId="{E7547DD7-FBB7-4A71-865E-2FC38EDC9483}">
      <dgm:prSet/>
      <dgm:spPr/>
      <dgm:t>
        <a:bodyPr/>
        <a:lstStyle/>
        <a:p>
          <a:endParaRPr lang="tr-TR"/>
        </a:p>
      </dgm:t>
    </dgm:pt>
    <dgm:pt modelId="{40B5D83B-9C3E-45E1-8BDC-631061F8495B}" type="sibTrans" cxnId="{E7547DD7-FBB7-4A71-865E-2FC38EDC9483}">
      <dgm:prSet/>
      <dgm:spPr/>
      <dgm:t>
        <a:bodyPr/>
        <a:lstStyle/>
        <a:p>
          <a:endParaRPr lang="tr-TR"/>
        </a:p>
      </dgm:t>
    </dgm:pt>
    <dgm:pt modelId="{4B953988-253C-483C-8111-AE63AF792F62}" type="pres">
      <dgm:prSet presAssocID="{6BA38D8D-FBFC-49DC-B833-4CB5AC4F1A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887C30D-CBFB-4A60-85B1-802DB2449FC9}" type="pres">
      <dgm:prSet presAssocID="{783B620D-387D-4504-9295-32E179404910}" presName="linNode" presStyleCnt="0"/>
      <dgm:spPr/>
    </dgm:pt>
    <dgm:pt modelId="{F70681E5-3AF8-4B07-8EDF-7BF0A49E2594}" type="pres">
      <dgm:prSet presAssocID="{783B620D-387D-4504-9295-32E179404910}" presName="parentText" presStyleLbl="node1" presStyleIdx="0" presStyleCnt="3" custScaleY="5758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D9A621B-B784-47D1-BFBB-0B0A4F04332C}" type="pres">
      <dgm:prSet presAssocID="{783B620D-387D-4504-9295-32E179404910}" presName="descendantText" presStyleLbl="alignAccFollowNode1" presStyleIdx="0" presStyleCnt="3" custScaleY="5986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B1F294F-D7D1-4B92-87D0-DAA88A3AF8FA}" type="pres">
      <dgm:prSet presAssocID="{A4ABC999-E871-4CB3-A3E0-9B05AD6878EB}" presName="sp" presStyleCnt="0"/>
      <dgm:spPr/>
    </dgm:pt>
    <dgm:pt modelId="{0275D5CE-85C8-4D23-8D19-26DDE75FE27D}" type="pres">
      <dgm:prSet presAssocID="{ED71418F-C374-49BB-918F-D9A2AD271571}" presName="linNode" presStyleCnt="0"/>
      <dgm:spPr/>
    </dgm:pt>
    <dgm:pt modelId="{F5E47C83-C503-4F5C-8A97-1260AFFFF3E4}" type="pres">
      <dgm:prSet presAssocID="{ED71418F-C374-49BB-918F-D9A2AD271571}" presName="parentText" presStyleLbl="node1" presStyleIdx="1" presStyleCnt="3" custScaleY="65819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FF6195-76BD-4704-A785-BC9291096B84}" type="pres">
      <dgm:prSet presAssocID="{ED71418F-C374-49BB-918F-D9A2AD271571}" presName="descendantText" presStyleLbl="alignAccFollowNode1" presStyleIdx="1" presStyleCnt="3" custScaleY="5900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0304E38-3386-44C3-9031-EE2DB004D2D3}" type="pres">
      <dgm:prSet presAssocID="{75EB1749-86A0-46FD-B41D-B425464DE2C7}" presName="sp" presStyleCnt="0"/>
      <dgm:spPr/>
    </dgm:pt>
    <dgm:pt modelId="{420A0A86-984D-4616-9703-2C73221ADF3E}" type="pres">
      <dgm:prSet presAssocID="{1E665264-40E6-42CB-B463-E71DED39D818}" presName="linNode" presStyleCnt="0"/>
      <dgm:spPr/>
    </dgm:pt>
    <dgm:pt modelId="{4435A5B0-2838-4C5E-847A-1F52FD22E913}" type="pres">
      <dgm:prSet presAssocID="{1E665264-40E6-42CB-B463-E71DED39D818}" presName="parentText" presStyleLbl="node1" presStyleIdx="2" presStyleCnt="3" custScaleX="13426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6E1861-2B60-46C2-903D-F2029DD0FBCB}" type="pres">
      <dgm:prSet presAssocID="{1E665264-40E6-42CB-B463-E71DED39D818}" presName="descendantText" presStyleLbl="alignAccFollowNode1" presStyleIdx="2" presStyleCnt="3" custScaleY="12059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7547DD7-FBB7-4A71-865E-2FC38EDC9483}" srcId="{1E665264-40E6-42CB-B463-E71DED39D818}" destId="{E2FEC880-0CD4-4F75-85AB-7831FEF7BB6B}" srcOrd="0" destOrd="0" parTransId="{3C85331B-E330-4D11-B9B0-65A50ECC023B}" sibTransId="{40B5D83B-9C3E-45E1-8BDC-631061F8495B}"/>
    <dgm:cxn modelId="{84DDFDFA-4361-4131-9B40-6684E05803FD}" srcId="{6BA38D8D-FBFC-49DC-B833-4CB5AC4F1ABC}" destId="{ED71418F-C374-49BB-918F-D9A2AD271571}" srcOrd="1" destOrd="0" parTransId="{B70CFF7A-5E7E-4ED2-9A4E-EA381A32C798}" sibTransId="{75EB1749-86A0-46FD-B41D-B425464DE2C7}"/>
    <dgm:cxn modelId="{C3436044-C020-41FD-8CE2-C6632012894D}" srcId="{1E665264-40E6-42CB-B463-E71DED39D818}" destId="{9AC7DBDE-76FD-4735-8DC6-82A08C6B5FDB}" srcOrd="3" destOrd="0" parTransId="{E733CD86-1928-4390-9B24-3F6773E98738}" sibTransId="{0EF08B6F-99DF-4F8C-8946-312A9226072C}"/>
    <dgm:cxn modelId="{838C9337-7A4B-45CB-B0F8-13EB972052AF}" type="presOf" srcId="{9AC7DBDE-76FD-4735-8DC6-82A08C6B5FDB}" destId="{536E1861-2B60-46C2-903D-F2029DD0FBCB}" srcOrd="0" destOrd="3" presId="urn:microsoft.com/office/officeart/2005/8/layout/vList5"/>
    <dgm:cxn modelId="{8D61675C-07F9-43A0-B9B6-62FB4810489E}" srcId="{1E665264-40E6-42CB-B463-E71DED39D818}" destId="{C87635E8-DBEF-4095-9145-A775E0229FBF}" srcOrd="2" destOrd="0" parTransId="{E86DF86E-693C-43A4-86ED-87DD6CCF730E}" sibTransId="{DBBEE1B6-C597-44EC-B3D3-BFF0A082C2DA}"/>
    <dgm:cxn modelId="{A310D555-0BB2-42B5-84ED-11E178CBD10F}" type="presOf" srcId="{6BA38D8D-FBFC-49DC-B833-4CB5AC4F1ABC}" destId="{4B953988-253C-483C-8111-AE63AF792F62}" srcOrd="0" destOrd="0" presId="urn:microsoft.com/office/officeart/2005/8/layout/vList5"/>
    <dgm:cxn modelId="{D0EBE3C8-181B-4B19-A23A-EB4D5E601955}" type="presOf" srcId="{ED71418F-C374-49BB-918F-D9A2AD271571}" destId="{F5E47C83-C503-4F5C-8A97-1260AFFFF3E4}" srcOrd="0" destOrd="0" presId="urn:microsoft.com/office/officeart/2005/8/layout/vList5"/>
    <dgm:cxn modelId="{8BA70321-CB47-4DB2-990C-CBF83144980D}" type="presOf" srcId="{28B601A3-48DC-4158-9976-F95C4C9D7206}" destId="{E6FF6195-76BD-4704-A785-BC9291096B84}" srcOrd="0" destOrd="0" presId="urn:microsoft.com/office/officeart/2005/8/layout/vList5"/>
    <dgm:cxn modelId="{041539D0-4E43-4815-8E8E-3C027AF2E641}" type="presOf" srcId="{1E665264-40E6-42CB-B463-E71DED39D818}" destId="{4435A5B0-2838-4C5E-847A-1F52FD22E913}" srcOrd="0" destOrd="0" presId="urn:microsoft.com/office/officeart/2005/8/layout/vList5"/>
    <dgm:cxn modelId="{B358EFCA-3B8E-47D9-BC0D-499175FF4D0A}" srcId="{1E665264-40E6-42CB-B463-E71DED39D818}" destId="{CE19C29B-F972-446A-9B8D-A2F98E8904DE}" srcOrd="1" destOrd="0" parTransId="{974CC018-EF8F-440D-858F-0F2D907E6736}" sibTransId="{9071ED5B-8B06-4942-9CF6-4911AE67F1AC}"/>
    <dgm:cxn modelId="{17D796A1-0A83-473E-8502-960379365B5A}" srcId="{6BA38D8D-FBFC-49DC-B833-4CB5AC4F1ABC}" destId="{783B620D-387D-4504-9295-32E179404910}" srcOrd="0" destOrd="0" parTransId="{62D06D99-753B-46F3-B3E8-B227D3C22024}" sibTransId="{A4ABC999-E871-4CB3-A3E0-9B05AD6878EB}"/>
    <dgm:cxn modelId="{3AF4159A-6BE9-4C38-86F5-47A384B0B508}" srcId="{ED71418F-C374-49BB-918F-D9A2AD271571}" destId="{28B601A3-48DC-4158-9976-F95C4C9D7206}" srcOrd="0" destOrd="0" parTransId="{A41CB119-C3DE-4D47-B91F-8FDCA80CD002}" sibTransId="{0AC27527-689C-4112-AEC5-59C4BD59255B}"/>
    <dgm:cxn modelId="{708F5226-C2CF-465F-B4C9-931A91AE19B9}" type="presOf" srcId="{E2FEC880-0CD4-4F75-85AB-7831FEF7BB6B}" destId="{536E1861-2B60-46C2-903D-F2029DD0FBCB}" srcOrd="0" destOrd="0" presId="urn:microsoft.com/office/officeart/2005/8/layout/vList5"/>
    <dgm:cxn modelId="{59203F5A-C426-446B-ACD1-BADA49909018}" type="presOf" srcId="{783B620D-387D-4504-9295-32E179404910}" destId="{F70681E5-3AF8-4B07-8EDF-7BF0A49E2594}" srcOrd="0" destOrd="0" presId="urn:microsoft.com/office/officeart/2005/8/layout/vList5"/>
    <dgm:cxn modelId="{885E170C-6254-4863-8C74-AD41CEA8D35B}" srcId="{6BA38D8D-FBFC-49DC-B833-4CB5AC4F1ABC}" destId="{1E665264-40E6-42CB-B463-E71DED39D818}" srcOrd="2" destOrd="0" parTransId="{35308BD0-0DD8-4AB7-B667-A7A38121FBF7}" sibTransId="{059C1C37-6C3D-44F9-B4D2-E4465BD0AEC6}"/>
    <dgm:cxn modelId="{238A2530-8021-42F9-A38B-098E5E2C63A7}" type="presOf" srcId="{30E6FC5F-CD28-4079-B76F-037094C01690}" destId="{DD9A621B-B784-47D1-BFBB-0B0A4F04332C}" srcOrd="0" destOrd="0" presId="urn:microsoft.com/office/officeart/2005/8/layout/vList5"/>
    <dgm:cxn modelId="{50433425-06A1-4110-B6E3-1C84CCF85906}" type="presOf" srcId="{5D16823A-0031-4FDE-B026-75B7AD1BFFB2}" destId="{DD9A621B-B784-47D1-BFBB-0B0A4F04332C}" srcOrd="0" destOrd="1" presId="urn:microsoft.com/office/officeart/2005/8/layout/vList5"/>
    <dgm:cxn modelId="{3235C260-D3BD-4E62-B2D4-49F419DC7064}" srcId="{783B620D-387D-4504-9295-32E179404910}" destId="{5D16823A-0031-4FDE-B026-75B7AD1BFFB2}" srcOrd="1" destOrd="0" parTransId="{CFD6FE77-F0C9-4DB9-9D34-141FE4A7C40A}" sibTransId="{35BDF7CD-C28E-4909-AEF4-157E81DD137F}"/>
    <dgm:cxn modelId="{29F81BF4-0A25-4D33-95CC-72CFEB0CAF19}" type="presOf" srcId="{CE19C29B-F972-446A-9B8D-A2F98E8904DE}" destId="{536E1861-2B60-46C2-903D-F2029DD0FBCB}" srcOrd="0" destOrd="1" presId="urn:microsoft.com/office/officeart/2005/8/layout/vList5"/>
    <dgm:cxn modelId="{43B346D8-EAEE-463B-BF03-0E08C3D85A31}" srcId="{783B620D-387D-4504-9295-32E179404910}" destId="{30E6FC5F-CD28-4079-B76F-037094C01690}" srcOrd="0" destOrd="0" parTransId="{DDCF1DDB-764D-4E32-A74D-956443FE8E1A}" sibTransId="{D601F8C4-71CF-4942-930D-F532BC2C9051}"/>
    <dgm:cxn modelId="{CB174AAE-438F-45AC-B625-61600F7B0FEF}" type="presOf" srcId="{C87635E8-DBEF-4095-9145-A775E0229FBF}" destId="{536E1861-2B60-46C2-903D-F2029DD0FBCB}" srcOrd="0" destOrd="2" presId="urn:microsoft.com/office/officeart/2005/8/layout/vList5"/>
    <dgm:cxn modelId="{45EB1ACA-ED12-4E67-A43C-1E81207BCE4A}" type="presParOf" srcId="{4B953988-253C-483C-8111-AE63AF792F62}" destId="{8887C30D-CBFB-4A60-85B1-802DB2449FC9}" srcOrd="0" destOrd="0" presId="urn:microsoft.com/office/officeart/2005/8/layout/vList5"/>
    <dgm:cxn modelId="{CBE4F888-6228-4719-88C4-00F7197B8A3B}" type="presParOf" srcId="{8887C30D-CBFB-4A60-85B1-802DB2449FC9}" destId="{F70681E5-3AF8-4B07-8EDF-7BF0A49E2594}" srcOrd="0" destOrd="0" presId="urn:microsoft.com/office/officeart/2005/8/layout/vList5"/>
    <dgm:cxn modelId="{0B0DF69E-5D91-45E7-9B87-4097EED14404}" type="presParOf" srcId="{8887C30D-CBFB-4A60-85B1-802DB2449FC9}" destId="{DD9A621B-B784-47D1-BFBB-0B0A4F04332C}" srcOrd="1" destOrd="0" presId="urn:microsoft.com/office/officeart/2005/8/layout/vList5"/>
    <dgm:cxn modelId="{2951F0BE-1610-4C7F-B48A-9F2D5135CEF2}" type="presParOf" srcId="{4B953988-253C-483C-8111-AE63AF792F62}" destId="{9B1F294F-D7D1-4B92-87D0-DAA88A3AF8FA}" srcOrd="1" destOrd="0" presId="urn:microsoft.com/office/officeart/2005/8/layout/vList5"/>
    <dgm:cxn modelId="{B093ECA5-1791-4FD8-9D5D-BEB6084BB9AC}" type="presParOf" srcId="{4B953988-253C-483C-8111-AE63AF792F62}" destId="{0275D5CE-85C8-4D23-8D19-26DDE75FE27D}" srcOrd="2" destOrd="0" presId="urn:microsoft.com/office/officeart/2005/8/layout/vList5"/>
    <dgm:cxn modelId="{6B7A7C12-AE0D-485E-9593-A99578E10D33}" type="presParOf" srcId="{0275D5CE-85C8-4D23-8D19-26DDE75FE27D}" destId="{F5E47C83-C503-4F5C-8A97-1260AFFFF3E4}" srcOrd="0" destOrd="0" presId="urn:microsoft.com/office/officeart/2005/8/layout/vList5"/>
    <dgm:cxn modelId="{DDF7F68B-9B4A-4848-9782-1897C303F35D}" type="presParOf" srcId="{0275D5CE-85C8-4D23-8D19-26DDE75FE27D}" destId="{E6FF6195-76BD-4704-A785-BC9291096B84}" srcOrd="1" destOrd="0" presId="urn:microsoft.com/office/officeart/2005/8/layout/vList5"/>
    <dgm:cxn modelId="{2BB40B1E-2EC3-40B9-8BD4-C352C4A1568D}" type="presParOf" srcId="{4B953988-253C-483C-8111-AE63AF792F62}" destId="{20304E38-3386-44C3-9031-EE2DB004D2D3}" srcOrd="3" destOrd="0" presId="urn:microsoft.com/office/officeart/2005/8/layout/vList5"/>
    <dgm:cxn modelId="{65F59682-62EA-408A-96AB-195452DD87C5}" type="presParOf" srcId="{4B953988-253C-483C-8111-AE63AF792F62}" destId="{420A0A86-984D-4616-9703-2C73221ADF3E}" srcOrd="4" destOrd="0" presId="urn:microsoft.com/office/officeart/2005/8/layout/vList5"/>
    <dgm:cxn modelId="{457A92E1-7FC3-4F93-8031-8DC2AB0B2F41}" type="presParOf" srcId="{420A0A86-984D-4616-9703-2C73221ADF3E}" destId="{4435A5B0-2838-4C5E-847A-1F52FD22E913}" srcOrd="0" destOrd="0" presId="urn:microsoft.com/office/officeart/2005/8/layout/vList5"/>
    <dgm:cxn modelId="{827FA914-4B8A-4792-80E1-F35707D5672B}" type="presParOf" srcId="{420A0A86-984D-4616-9703-2C73221ADF3E}" destId="{536E1861-2B60-46C2-903D-F2029DD0FBC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A621B-B784-47D1-BFBB-0B0A4F04332C}">
      <dsp:nvSpPr>
        <dsp:cNvPr id="0" name=""/>
        <dsp:cNvSpPr/>
      </dsp:nvSpPr>
      <dsp:spPr>
        <a:xfrm rot="5400000">
          <a:off x="5079232" y="-2010702"/>
          <a:ext cx="103379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Uluslararası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Evrensel değerler</a:t>
          </a:r>
          <a:endParaRPr lang="tr-TR" sz="2700" kern="1200" dirty="0"/>
        </a:p>
      </dsp:txBody>
      <dsp:txXfrm rot="-5400000">
        <a:off x="2962656" y="156340"/>
        <a:ext cx="5216478" cy="932859"/>
      </dsp:txXfrm>
    </dsp:sp>
    <dsp:sp modelId="{F70681E5-3AF8-4B07-8EDF-7BF0A49E2594}">
      <dsp:nvSpPr>
        <dsp:cNvPr id="0" name=""/>
        <dsp:cNvSpPr/>
      </dsp:nvSpPr>
      <dsp:spPr>
        <a:xfrm>
          <a:off x="0" y="1266"/>
          <a:ext cx="2962656" cy="12430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- Küresel amaçlar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 dirty="0" smtClean="0"/>
        </a:p>
      </dsp:txBody>
      <dsp:txXfrm>
        <a:off x="60679" y="61945"/>
        <a:ext cx="2841298" cy="1121647"/>
      </dsp:txXfrm>
    </dsp:sp>
    <dsp:sp modelId="{E6FF6195-76BD-4704-A785-BC9291096B84}">
      <dsp:nvSpPr>
        <dsp:cNvPr id="0" name=""/>
        <dsp:cNvSpPr/>
      </dsp:nvSpPr>
      <dsp:spPr>
        <a:xfrm rot="5400000">
          <a:off x="5086665" y="-570930"/>
          <a:ext cx="101892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1739 sayılı METK ile belirlenmiş</a:t>
          </a:r>
          <a:endParaRPr lang="tr-TR" sz="2700" kern="1200" dirty="0"/>
        </a:p>
      </dsp:txBody>
      <dsp:txXfrm rot="-5400000">
        <a:off x="2962655" y="1602820"/>
        <a:ext cx="5217204" cy="919444"/>
      </dsp:txXfrm>
    </dsp:sp>
    <dsp:sp modelId="{F5E47C83-C503-4F5C-8A97-1260AFFFF3E4}">
      <dsp:nvSpPr>
        <dsp:cNvPr id="0" name=""/>
        <dsp:cNvSpPr/>
      </dsp:nvSpPr>
      <dsp:spPr>
        <a:xfrm>
          <a:off x="0" y="1352195"/>
          <a:ext cx="2962656" cy="14206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- Genel amaçlar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- Okulun amaçları</a:t>
          </a:r>
          <a:endParaRPr lang="tr-TR" sz="2200" kern="1200" dirty="0"/>
        </a:p>
      </dsp:txBody>
      <dsp:txXfrm>
        <a:off x="69352" y="1421547"/>
        <a:ext cx="2823952" cy="1281987"/>
      </dsp:txXfrm>
    </dsp:sp>
    <dsp:sp modelId="{536E1861-2B60-46C2-903D-F2029DD0FBCB}">
      <dsp:nvSpPr>
        <dsp:cNvPr id="0" name=""/>
        <dsp:cNvSpPr/>
      </dsp:nvSpPr>
      <dsp:spPr>
        <a:xfrm rot="5400000">
          <a:off x="4840437" y="1617187"/>
          <a:ext cx="2082348" cy="4685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PG komisyonu, TTKB onayı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Bilişsel alan 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duyuşsal alan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devinişsel alan</a:t>
          </a:r>
          <a:endParaRPr lang="tr-TR" sz="2700" kern="1200" dirty="0"/>
        </a:p>
      </dsp:txBody>
      <dsp:txXfrm rot="-5400000">
        <a:off x="3538747" y="3020529"/>
        <a:ext cx="4584076" cy="1879044"/>
      </dsp:txXfrm>
    </dsp:sp>
    <dsp:sp modelId="{4435A5B0-2838-4C5E-847A-1F52FD22E913}">
      <dsp:nvSpPr>
        <dsp:cNvPr id="0" name=""/>
        <dsp:cNvSpPr/>
      </dsp:nvSpPr>
      <dsp:spPr>
        <a:xfrm>
          <a:off x="0" y="2880811"/>
          <a:ext cx="3538747" cy="21584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- Ders amaçları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- Ünite amaçları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- Konu amaçları (öğretmen) hedef davranışlar/kazanım olarak</a:t>
          </a:r>
          <a:endParaRPr lang="tr-TR" sz="2200" kern="1200" dirty="0"/>
        </a:p>
      </dsp:txBody>
      <dsp:txXfrm>
        <a:off x="105368" y="2986179"/>
        <a:ext cx="3328011" cy="19477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BA125-6AC3-4008-A246-8407638D673D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F391E-D804-4CF2-9977-9C4D97983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87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5E519-0AFB-4587-909E-F02C2F1D1C69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BC438-9245-4F72-A1AC-476AEB314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5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BC438-9245-4F72-A1AC-476AEB31448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11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32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82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01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88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36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98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38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48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05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58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  <a:noFill/>
        </p:spPr>
        <p:txBody>
          <a:bodyPr/>
          <a:lstStyle/>
          <a:p>
            <a:r>
              <a:rPr lang="tr-TR" dirty="0" smtClean="0"/>
              <a:t>EĞİTİMDE PROGRAM GELİŞTİRME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3789040"/>
            <a:ext cx="7704856" cy="216024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DERSİN KODU</a:t>
            </a:r>
            <a:r>
              <a:rPr lang="tr-TR" dirty="0">
                <a:solidFill>
                  <a:schemeClr val="tx1"/>
                </a:solidFill>
              </a:rPr>
              <a:t>: </a:t>
            </a:r>
            <a:r>
              <a:rPr lang="tr-TR" dirty="0" smtClean="0">
                <a:solidFill>
                  <a:schemeClr val="tx1"/>
                </a:solidFill>
              </a:rPr>
              <a:t>SMB006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DERSİN KREDİSİ: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SAAT: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ANKARA ÜNİVERSİTESİ EĞİTİM BİLİMLERİ FAKÜLTESİ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Doç. Dr. Fatma Mızıkacı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20000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 smtClean="0"/>
              <a:t>Bloom’un</a:t>
            </a:r>
            <a:r>
              <a:rPr lang="tr-TR" sz="3200" b="1" dirty="0" smtClean="0"/>
              <a:t> hedefler taksonomisinin yeniden düzenlenmesi (</a:t>
            </a:r>
            <a:r>
              <a:rPr lang="tr-TR" sz="3200" b="1" dirty="0" err="1" smtClean="0"/>
              <a:t>Krathwolh</a:t>
            </a:r>
            <a:r>
              <a:rPr lang="tr-TR" sz="3200" b="1" dirty="0" smtClean="0"/>
              <a:t> ve arkadaşları)</a:t>
            </a:r>
            <a:endParaRPr lang="tr-TR" sz="3200" b="1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b="1" u="sng" dirty="0" err="1" smtClean="0"/>
              <a:t>Bloom</a:t>
            </a:r>
            <a:endParaRPr lang="tr-TR" b="1" u="sng" dirty="0" smtClean="0"/>
          </a:p>
          <a:p>
            <a:r>
              <a:rPr lang="tr-TR" dirty="0" smtClean="0"/>
              <a:t>Değerlendirme</a:t>
            </a:r>
          </a:p>
          <a:p>
            <a:r>
              <a:rPr lang="tr-TR" dirty="0" smtClean="0"/>
              <a:t>Sentez</a:t>
            </a:r>
          </a:p>
          <a:p>
            <a:r>
              <a:rPr lang="tr-TR" dirty="0" smtClean="0"/>
              <a:t>Analiz</a:t>
            </a:r>
          </a:p>
          <a:p>
            <a:r>
              <a:rPr lang="tr-TR" dirty="0" smtClean="0"/>
              <a:t>Uygulama</a:t>
            </a:r>
          </a:p>
          <a:p>
            <a:r>
              <a:rPr lang="tr-TR" dirty="0" smtClean="0"/>
              <a:t>Kavrama </a:t>
            </a:r>
          </a:p>
          <a:p>
            <a:r>
              <a:rPr lang="tr-TR" dirty="0" smtClean="0"/>
              <a:t>bilgi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b="1" u="sng" dirty="0" err="1" smtClean="0"/>
              <a:t>Krathwolh</a:t>
            </a:r>
            <a:endParaRPr lang="tr-TR" b="1" u="sng" dirty="0" smtClean="0"/>
          </a:p>
          <a:p>
            <a:r>
              <a:rPr lang="tr-TR" dirty="0" smtClean="0"/>
              <a:t>Yaratma</a:t>
            </a:r>
          </a:p>
          <a:p>
            <a:r>
              <a:rPr lang="tr-TR" dirty="0" smtClean="0"/>
              <a:t>Değerlendirme</a:t>
            </a:r>
          </a:p>
          <a:p>
            <a:r>
              <a:rPr lang="tr-TR" dirty="0" smtClean="0"/>
              <a:t>Analiz</a:t>
            </a:r>
          </a:p>
          <a:p>
            <a:r>
              <a:rPr lang="tr-TR" dirty="0" smtClean="0"/>
              <a:t>Uygulama</a:t>
            </a:r>
          </a:p>
          <a:p>
            <a:r>
              <a:rPr lang="tr-TR" dirty="0" smtClean="0"/>
              <a:t>Anlama</a:t>
            </a:r>
          </a:p>
          <a:p>
            <a:r>
              <a:rPr lang="tr-TR" dirty="0" smtClean="0"/>
              <a:t>Hatırlama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tr-TR" dirty="0" err="1" smtClean="0"/>
              <a:t>Krathwolh’un</a:t>
            </a:r>
            <a:r>
              <a:rPr lang="tr-TR" dirty="0" smtClean="0"/>
              <a:t> düzenlemesi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342900" lvl="1" indent="-342900" algn="ctr">
              <a:buNone/>
            </a:pPr>
            <a:r>
              <a:rPr lang="tr-TR" b="1" dirty="0" smtClean="0"/>
              <a:t>Bilgi boyutunun alt türleri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b="1" dirty="0" smtClean="0"/>
              <a:t>Olgusal bilgi</a:t>
            </a:r>
            <a:r>
              <a:rPr lang="tr-TR" dirty="0" smtClean="0"/>
              <a:t>: terimler, özel ayrıntı ve </a:t>
            </a:r>
            <a:r>
              <a:rPr lang="tr-TR" dirty="0" err="1" smtClean="0"/>
              <a:t>ögeler</a:t>
            </a:r>
            <a:r>
              <a:rPr lang="tr-TR" dirty="0" smtClean="0"/>
              <a:t> bilgisi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b="1" dirty="0" smtClean="0"/>
              <a:t>Kavramsal bilgi</a:t>
            </a:r>
            <a:r>
              <a:rPr lang="tr-TR" dirty="0" smtClean="0"/>
              <a:t>: sınıflama ve kategoriler, ilke ve genellemeler, kuram, model ve yapılar bilgisi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b="1" dirty="0" smtClean="0"/>
              <a:t>İşlemsel bilgi</a:t>
            </a:r>
            <a:r>
              <a:rPr lang="tr-TR" dirty="0" smtClean="0"/>
              <a:t>: konuya özel beceri ve algoritmalar,  teknik ve yöntemler, ölçütler bilgisi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tr-TR" b="1" dirty="0" err="1" smtClean="0"/>
              <a:t>Üstbilişsel</a:t>
            </a:r>
            <a:r>
              <a:rPr lang="tr-TR" b="1" dirty="0" smtClean="0"/>
              <a:t> bilgi</a:t>
            </a:r>
            <a:r>
              <a:rPr lang="tr-TR" dirty="0" smtClean="0"/>
              <a:t>: stratejik bilgi, uygun bağlam ve koşulları içeren bilişsel görevler, </a:t>
            </a:r>
            <a:r>
              <a:rPr lang="tr-TR" dirty="0" err="1" smtClean="0"/>
              <a:t>özbilgi</a:t>
            </a:r>
            <a:r>
              <a:rPr lang="tr-TR" dirty="0" smtClean="0"/>
              <a:t>, öğrenme ile ilgili zayıf ve güçlü yönleri bilme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tr-TR" dirty="0" smtClean="0"/>
          </a:p>
          <a:p>
            <a:pPr lvl="1" algn="r">
              <a:buNone/>
            </a:pPr>
            <a:r>
              <a:rPr lang="tr-TR" sz="1800" i="1" dirty="0" smtClean="0"/>
              <a:t>Kaynak: </a:t>
            </a:r>
            <a:r>
              <a:rPr lang="tr-TR" sz="1800" i="1" dirty="0" err="1" smtClean="0"/>
              <a:t>Anderson</a:t>
            </a:r>
            <a:r>
              <a:rPr lang="tr-TR" sz="1800" i="1" dirty="0" smtClean="0"/>
              <a:t> ve </a:t>
            </a:r>
            <a:r>
              <a:rPr lang="tr-TR" sz="1800" i="1" dirty="0" err="1" smtClean="0"/>
              <a:t>diğ</a:t>
            </a:r>
            <a:r>
              <a:rPr lang="tr-TR" sz="1800" i="1" dirty="0" smtClean="0"/>
              <a:t>. 2001</a:t>
            </a:r>
            <a:endParaRPr lang="tr-TR" sz="18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 numCol="2">
            <a:normAutofit lnSpcReduction="10000"/>
          </a:bodyPr>
          <a:lstStyle/>
          <a:p>
            <a:pPr marL="0" lvl="0" indent="0">
              <a:buNone/>
            </a:pPr>
            <a:r>
              <a:rPr lang="tr-TR" sz="1800" b="1" dirty="0" smtClean="0"/>
              <a:t>Hedeflerin özellikleri </a:t>
            </a:r>
          </a:p>
          <a:p>
            <a:pPr lvl="0"/>
            <a:r>
              <a:rPr lang="tr-TR" sz="1800" dirty="0" smtClean="0"/>
              <a:t>Öğrenciyi hedefe almalı, açık ve anlaşılır bir biçimde ifade edilmeli, bir içerikle bağlantılı olmalıdır. Genelleme yapılabilecek kadar kapsamlı, özel bir duruma uygulanacak ölçüde sınırlı olmalıdır.</a:t>
            </a:r>
          </a:p>
          <a:p>
            <a:pPr marL="0" lvl="0" indent="0">
              <a:buNone/>
            </a:pPr>
            <a:r>
              <a:rPr lang="tr-TR" sz="1800" b="1" dirty="0" smtClean="0"/>
              <a:t>Hedeflerin davranışa çevrilmesi</a:t>
            </a:r>
            <a:endParaRPr lang="tr-TR" sz="1800" b="1" dirty="0"/>
          </a:p>
          <a:p>
            <a:pPr lvl="0"/>
            <a:r>
              <a:rPr lang="tr-TR" sz="1800" dirty="0" smtClean="0"/>
              <a:t>Hedefin iş ve hareket gösterir biçimde ifade edilmesidir. Hedefler ile sınıf içi faaliyetlerin bağı kurulur. </a:t>
            </a:r>
          </a:p>
          <a:p>
            <a:pPr marL="0" lvl="0" indent="0">
              <a:buNone/>
            </a:pPr>
            <a:endParaRPr lang="tr-TR" sz="1800" b="1" dirty="0" smtClean="0"/>
          </a:p>
          <a:p>
            <a:pPr marL="0" lvl="0" indent="0">
              <a:buNone/>
            </a:pPr>
            <a:r>
              <a:rPr lang="tr-TR" sz="1800" b="1" i="1" dirty="0" smtClean="0">
                <a:solidFill>
                  <a:srgbClr val="FF0000"/>
                </a:solidFill>
              </a:rPr>
              <a:t>Not: Davranışçı Yaklaşıma göre verilmiştir. Ürüne dönük hedef özellikleridir.</a:t>
            </a:r>
          </a:p>
          <a:p>
            <a:pPr marL="0" lvl="0" indent="0">
              <a:buNone/>
            </a:pPr>
            <a:endParaRPr lang="tr-TR" sz="1800" b="1" dirty="0" smtClean="0"/>
          </a:p>
          <a:p>
            <a:pPr marL="0" lvl="0" indent="0">
              <a:buNone/>
            </a:pPr>
            <a:endParaRPr lang="tr-TR" sz="1800" b="1" dirty="0"/>
          </a:p>
          <a:p>
            <a:pPr marL="0" lvl="0" indent="0">
              <a:buNone/>
            </a:pPr>
            <a:endParaRPr lang="tr-TR" sz="1800" b="1" dirty="0"/>
          </a:p>
          <a:p>
            <a:pPr marL="0" lvl="0" indent="0">
              <a:buNone/>
            </a:pPr>
            <a:endParaRPr lang="tr-TR" sz="1800" b="1" dirty="0" smtClean="0"/>
          </a:p>
          <a:p>
            <a:pPr marL="0" lvl="0" indent="0">
              <a:buNone/>
            </a:pPr>
            <a:r>
              <a:rPr lang="tr-TR" sz="1800" b="1" dirty="0" smtClean="0"/>
              <a:t>DAVRANIŞLARIN özellikleri</a:t>
            </a:r>
          </a:p>
          <a:p>
            <a:r>
              <a:rPr lang="tr-TR" sz="1800" b="1" i="1" dirty="0" smtClean="0"/>
              <a:t>iş ve hareket</a:t>
            </a:r>
            <a:r>
              <a:rPr lang="tr-TR" sz="1800" dirty="0" smtClean="0"/>
              <a:t> bildirir </a:t>
            </a:r>
          </a:p>
          <a:p>
            <a:r>
              <a:rPr lang="tr-TR" sz="1800" dirty="0" smtClean="0"/>
              <a:t>hedefin bütününü kapsar </a:t>
            </a:r>
          </a:p>
          <a:p>
            <a:r>
              <a:rPr lang="tr-TR" sz="1800" dirty="0" smtClean="0"/>
              <a:t>hedefi belirten tüm davranışlara yer verir</a:t>
            </a:r>
          </a:p>
          <a:p>
            <a:r>
              <a:rPr lang="tr-TR" sz="1800" dirty="0" err="1" smtClean="0"/>
              <a:t>binişik</a:t>
            </a:r>
            <a:r>
              <a:rPr lang="tr-TR" sz="1800" dirty="0" smtClean="0"/>
              <a:t> değil bitişiktir: bir hedefin kapsamının bittiği yerde bir diğeri başlamalıdır . Hangi alana ait olduğu belli olmalıdır.</a:t>
            </a:r>
          </a:p>
          <a:p>
            <a:r>
              <a:rPr lang="tr-TR" sz="1800" dirty="0" smtClean="0"/>
              <a:t>kritik davranışların (hedefe ait davranışların içinde hedefe ulaşıldığının en güçlü kanıtı olan dav.) öğrenciden öğrenciye değiştiği dikkate alır</a:t>
            </a:r>
          </a:p>
          <a:p>
            <a:r>
              <a:rPr lang="tr-TR" sz="1800" dirty="0" smtClean="0"/>
              <a:t>ölçülebilir </a:t>
            </a:r>
            <a:r>
              <a:rPr lang="tr-TR" sz="1800" dirty="0"/>
              <a:t>ve </a:t>
            </a:r>
            <a:r>
              <a:rPr lang="tr-TR" sz="1800" dirty="0" smtClean="0"/>
              <a:t>gözlemlenebilirdir</a:t>
            </a:r>
          </a:p>
          <a:p>
            <a:r>
              <a:rPr lang="tr-TR" sz="1800" dirty="0" smtClean="0"/>
              <a:t> ifadeler </a:t>
            </a:r>
            <a:r>
              <a:rPr lang="tr-TR" sz="1800" dirty="0"/>
              <a:t>karışıklıktan uzak açık ve </a:t>
            </a:r>
            <a:r>
              <a:rPr lang="tr-TR" sz="1800" dirty="0" smtClean="0"/>
              <a:t>seçiktir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4791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/>
              <a:t>Konu: </a:t>
            </a:r>
            <a:r>
              <a:rPr lang="tr-TR" dirty="0" smtClean="0"/>
              <a:t>sağlık ve beslenme</a:t>
            </a:r>
          </a:p>
          <a:p>
            <a:r>
              <a:rPr lang="tr-TR" b="1" dirty="0" smtClean="0"/>
              <a:t>Hedef</a:t>
            </a:r>
            <a:r>
              <a:rPr lang="tr-TR" dirty="0" smtClean="0"/>
              <a:t> (KAZANIM)</a:t>
            </a:r>
            <a:r>
              <a:rPr lang="tr-TR" b="1" dirty="0" smtClean="0"/>
              <a:t> </a:t>
            </a:r>
          </a:p>
          <a:p>
            <a:pPr lvl="1"/>
            <a:r>
              <a:rPr lang="tr-TR" dirty="0" smtClean="0"/>
              <a:t>sağlık ve beslenme arasındaki ilişki bilgisi </a:t>
            </a:r>
            <a:r>
              <a:rPr lang="tr-TR" dirty="0" smtClean="0">
                <a:solidFill>
                  <a:srgbClr val="FF0000"/>
                </a:solidFill>
              </a:rPr>
              <a:t>(bilişsel alan)</a:t>
            </a:r>
          </a:p>
          <a:p>
            <a:r>
              <a:rPr lang="tr-TR" b="1" dirty="0" smtClean="0"/>
              <a:t>Hedef davranışlar:</a:t>
            </a:r>
            <a:endParaRPr lang="tr-TR" dirty="0" smtClean="0"/>
          </a:p>
          <a:p>
            <a:pPr lvl="1"/>
            <a:r>
              <a:rPr lang="tr-TR" dirty="0" smtClean="0"/>
              <a:t>Sağlık ve beslenme arasındaki ilişkileri sırasıyla söyleyebilme </a:t>
            </a:r>
            <a:r>
              <a:rPr lang="tr-TR" dirty="0" smtClean="0">
                <a:solidFill>
                  <a:srgbClr val="FF0000"/>
                </a:solidFill>
              </a:rPr>
              <a:t>(kavrama düzeyi)</a:t>
            </a:r>
          </a:p>
          <a:p>
            <a:pPr lvl="1"/>
            <a:r>
              <a:rPr lang="tr-TR" dirty="0" smtClean="0"/>
              <a:t>Sağlık ve beslenme arasındaki ilişkiyi açıklayan 500 kelimeden oluşan bir kompozisyon yazma </a:t>
            </a:r>
            <a:r>
              <a:rPr lang="tr-TR" dirty="0" smtClean="0">
                <a:solidFill>
                  <a:srgbClr val="FF0000"/>
                </a:solidFill>
              </a:rPr>
              <a:t>(sentez düzeyi)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 DAVRANIŞ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öğrenme sürecinin (ders) sonunda öğrencinin </a:t>
            </a:r>
            <a:r>
              <a:rPr lang="tr-TR" dirty="0" smtClean="0">
                <a:solidFill>
                  <a:srgbClr val="FF0000"/>
                </a:solidFill>
              </a:rPr>
              <a:t>bilmesi, yapması, uygulaması </a:t>
            </a:r>
            <a:r>
              <a:rPr lang="tr-TR" dirty="0" smtClean="0"/>
              <a:t>gereken bilgi beceri, tutum, değer ve davranışların gözlenebilir, ölçülebilir tanımıdır.</a:t>
            </a:r>
          </a:p>
          <a:p>
            <a:endParaRPr lang="tr-TR" dirty="0" smtClean="0"/>
          </a:p>
          <a:p>
            <a:r>
              <a:rPr lang="tr-TR" dirty="0" smtClean="0"/>
              <a:t>Hedefler süreç ile; HEDEF DAVRANIŞLAR sonuç ile ilgilidir. Birbiri ile bütünlük içerir; hedef olmadan DAVRANIŞ olmaz.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Örn: Edebiyat türleri (yanlış) konu başlıkları hedef olmaz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Edebiyat türleri bilgisi (doğru)</a:t>
            </a:r>
          </a:p>
          <a:p>
            <a:r>
              <a:rPr lang="tr-TR" dirty="0" smtClean="0"/>
              <a:t>Kurtuluş Savaşının nedenlerinin öğrenilmesi (yanlış)………neden? </a:t>
            </a:r>
          </a:p>
          <a:p>
            <a:r>
              <a:rPr lang="tr-TR" dirty="0" smtClean="0"/>
              <a:t>Yeryüzü şekilleri hakkında bilgi verilmesi (yanlış)……. neden?</a:t>
            </a:r>
          </a:p>
          <a:p>
            <a:r>
              <a:rPr lang="tr-TR" dirty="0" smtClean="0"/>
              <a:t>Öğrencilere matematiksel düşünme öğrenmeleri konusunda yardımcı olma (yanlış)……neden?</a:t>
            </a:r>
          </a:p>
          <a:p>
            <a:r>
              <a:rPr lang="tr-TR" dirty="0" smtClean="0"/>
              <a:t>Şiir türleri ile ilgili bir metin okuma (yanlış) …. neden?</a:t>
            </a:r>
          </a:p>
          <a:p>
            <a:r>
              <a:rPr lang="tr-TR" dirty="0" smtClean="0"/>
              <a:t>Edebiyat türlerini bilme (yanlış)….. neden?</a:t>
            </a:r>
          </a:p>
          <a:p>
            <a:r>
              <a:rPr lang="tr-TR" dirty="0" smtClean="0"/>
              <a:t>Yaratıcı düşünme (yanlış)….neden?</a:t>
            </a:r>
          </a:p>
          <a:p>
            <a:r>
              <a:rPr lang="tr-TR" dirty="0" smtClean="0"/>
              <a:t>Öğrenciler bu dersin sonunda trafik kurallarını öğrenecek (yanlış)……neden?</a:t>
            </a:r>
          </a:p>
          <a:p>
            <a:r>
              <a:rPr lang="tr-TR" dirty="0" smtClean="0"/>
              <a:t>Çevre bilincinin kavratılması (yanlış)….?</a:t>
            </a:r>
          </a:p>
          <a:p>
            <a:r>
              <a:rPr lang="tr-TR" dirty="0" smtClean="0"/>
              <a:t>Hücre yapısının anlatılması/gösterilmesi (yanlış)…….?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Demirel, Ö. (2007). Eğitimde program geliştirme (10. baskı). </a:t>
            </a:r>
            <a:r>
              <a:rPr lang="tr-TR" i="1" dirty="0"/>
              <a:t>Ankara: </a:t>
            </a:r>
            <a:r>
              <a:rPr lang="tr-TR" i="1" dirty="0" err="1"/>
              <a:t>Pegem</a:t>
            </a:r>
            <a:r>
              <a:rPr lang="tr-TR" i="1" dirty="0"/>
              <a:t> A Yayıncılık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smtClean="0"/>
              <a:t>Demirel</a:t>
            </a:r>
            <a:r>
              <a:rPr lang="tr-TR" dirty="0"/>
              <a:t>, Ö. (1992). Türkiye'de program geliştirme uygulamaları. </a:t>
            </a:r>
            <a:r>
              <a:rPr lang="tr-TR" i="1" dirty="0"/>
              <a:t>Hacettepe Üniversitesi Eğitim Fakültesi Dergisi</a:t>
            </a:r>
            <a:r>
              <a:rPr lang="tr-TR" dirty="0"/>
              <a:t>, </a:t>
            </a:r>
            <a:r>
              <a:rPr lang="tr-TR" i="1" dirty="0"/>
              <a:t>7</a:t>
            </a:r>
            <a:r>
              <a:rPr lang="tr-TR" dirty="0"/>
              <a:t>(7</a:t>
            </a:r>
            <a:r>
              <a:rPr lang="tr-TR" dirty="0" smtClean="0"/>
              <a:t>).</a:t>
            </a:r>
          </a:p>
          <a:p>
            <a:r>
              <a:rPr lang="en-US" dirty="0" err="1"/>
              <a:t>Hunkins</a:t>
            </a:r>
            <a:r>
              <a:rPr lang="en-US" dirty="0"/>
              <a:t>, F. P., &amp; Hammill, P. A. (1994). Beyond Tyler and </a:t>
            </a:r>
            <a:r>
              <a:rPr lang="en-US" dirty="0" err="1"/>
              <a:t>Taba</a:t>
            </a:r>
            <a:r>
              <a:rPr lang="en-US" dirty="0"/>
              <a:t>: </a:t>
            </a:r>
            <a:r>
              <a:rPr lang="en-US" dirty="0" err="1"/>
              <a:t>Reconceptualizing</a:t>
            </a:r>
            <a:r>
              <a:rPr lang="en-US" dirty="0"/>
              <a:t> the curriculum process. </a:t>
            </a:r>
            <a:r>
              <a:rPr lang="en-US" i="1" dirty="0"/>
              <a:t>Peabody Journal of Education</a:t>
            </a:r>
            <a:r>
              <a:rPr lang="en-US" dirty="0"/>
              <a:t>, </a:t>
            </a:r>
            <a:r>
              <a:rPr lang="en-US" i="1" dirty="0"/>
              <a:t>69</a:t>
            </a:r>
            <a:r>
              <a:rPr lang="en-US" dirty="0"/>
              <a:t>(3), 4-18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/>
              <a:t>Läänemets</a:t>
            </a:r>
            <a:r>
              <a:rPr lang="en-US" dirty="0"/>
              <a:t>, U., &amp; </a:t>
            </a:r>
            <a:r>
              <a:rPr lang="en-US" dirty="0" err="1"/>
              <a:t>Kalamees-Ruubel</a:t>
            </a:r>
            <a:r>
              <a:rPr lang="en-US" dirty="0"/>
              <a:t>, K. (2013). The </a:t>
            </a:r>
            <a:r>
              <a:rPr lang="en-US" dirty="0" err="1"/>
              <a:t>taba-tyler</a:t>
            </a:r>
            <a:r>
              <a:rPr lang="en-US" dirty="0"/>
              <a:t> rationales. </a:t>
            </a:r>
            <a:r>
              <a:rPr lang="en-US" i="1" dirty="0"/>
              <a:t>Journal of the American Association for the Advancement of Curriculum Studies (JAAACS)</a:t>
            </a:r>
            <a:r>
              <a:rPr lang="en-US" dirty="0"/>
              <a:t>, </a:t>
            </a:r>
            <a:r>
              <a:rPr lang="en-US" i="1" dirty="0"/>
              <a:t>9</a:t>
            </a:r>
            <a:r>
              <a:rPr lang="en-US" dirty="0"/>
              <a:t>(2</a:t>
            </a:r>
            <a:r>
              <a:rPr lang="en-US" dirty="0" smtClean="0"/>
              <a:t>).</a:t>
            </a:r>
            <a:endParaRPr lang="tr-TR" dirty="0" smtClean="0"/>
          </a:p>
          <a:p>
            <a:r>
              <a:rPr lang="en-US" dirty="0"/>
              <a:t>Tanner, D., &amp; Tanner, L. N. (1980). </a:t>
            </a:r>
            <a:r>
              <a:rPr lang="en-US" i="1" dirty="0"/>
              <a:t>Curriculum development: Theory into practice</a:t>
            </a:r>
            <a:r>
              <a:rPr lang="en-US" dirty="0"/>
              <a:t> (p. 30). New York: Macmillan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/>
              <a:t>Oliver</a:t>
            </a:r>
            <a:r>
              <a:rPr lang="tr-TR" dirty="0"/>
              <a:t>, R., </a:t>
            </a:r>
            <a:r>
              <a:rPr lang="tr-TR" dirty="0" err="1"/>
              <a:t>Kersten</a:t>
            </a:r>
            <a:r>
              <a:rPr lang="tr-TR" dirty="0"/>
              <a:t>, H., </a:t>
            </a:r>
            <a:r>
              <a:rPr lang="tr-TR" dirty="0" err="1"/>
              <a:t>Vinkka‐Puhakka</a:t>
            </a:r>
            <a:r>
              <a:rPr lang="tr-TR" dirty="0"/>
              <a:t>, H., </a:t>
            </a:r>
            <a:r>
              <a:rPr lang="tr-TR" dirty="0" err="1"/>
              <a:t>Alpasan</a:t>
            </a:r>
            <a:r>
              <a:rPr lang="tr-TR" dirty="0"/>
              <a:t>, G., </a:t>
            </a:r>
            <a:r>
              <a:rPr lang="tr-TR" dirty="0" err="1"/>
              <a:t>Bearn</a:t>
            </a:r>
            <a:r>
              <a:rPr lang="tr-TR" dirty="0"/>
              <a:t>, D., </a:t>
            </a:r>
            <a:r>
              <a:rPr lang="tr-TR" dirty="0" err="1"/>
              <a:t>Cema</a:t>
            </a:r>
            <a:r>
              <a:rPr lang="tr-TR" dirty="0"/>
              <a:t>, I., ... &amp; </a:t>
            </a:r>
            <a:r>
              <a:rPr lang="tr-TR" dirty="0" err="1"/>
              <a:t>Jeniati</a:t>
            </a:r>
            <a:r>
              <a:rPr lang="tr-TR" dirty="0"/>
              <a:t>, E. (2008). </a:t>
            </a:r>
            <a:r>
              <a:rPr lang="tr-TR" dirty="0" err="1"/>
              <a:t>Curriculum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strategy</a:t>
            </a:r>
            <a:r>
              <a:rPr lang="tr-TR" dirty="0"/>
              <a:t>. </a:t>
            </a:r>
            <a:r>
              <a:rPr lang="tr-TR" i="1" dirty="0" err="1"/>
              <a:t>European</a:t>
            </a:r>
            <a:r>
              <a:rPr lang="tr-TR" i="1" dirty="0"/>
              <a:t> 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Dental</a:t>
            </a:r>
            <a:r>
              <a:rPr lang="tr-TR" i="1" dirty="0"/>
              <a:t> </a:t>
            </a:r>
            <a:r>
              <a:rPr lang="tr-TR" i="1" dirty="0" err="1"/>
              <a:t>Education</a:t>
            </a:r>
            <a:r>
              <a:rPr lang="tr-TR" dirty="0"/>
              <a:t>, </a:t>
            </a:r>
            <a:r>
              <a:rPr lang="tr-TR" i="1" dirty="0"/>
              <a:t>12</a:t>
            </a:r>
            <a:r>
              <a:rPr lang="tr-TR" dirty="0"/>
              <a:t>, 74-84</a:t>
            </a:r>
            <a:r>
              <a:rPr lang="tr-TR" dirty="0" smtClean="0"/>
              <a:t>.</a:t>
            </a:r>
          </a:p>
          <a:p>
            <a:r>
              <a:rPr lang="en-US" dirty="0"/>
              <a:t>Caswell, H. L., &amp; Campbell, D. S. (1935). </a:t>
            </a:r>
            <a:r>
              <a:rPr lang="en-US" i="1" dirty="0"/>
              <a:t>Curriculum development</a:t>
            </a:r>
            <a:r>
              <a:rPr lang="en-US" dirty="0"/>
              <a:t>. American Book Company.</a:t>
            </a:r>
            <a:endParaRPr lang="tr-TR" dirty="0" smtClean="0"/>
          </a:p>
          <a:p>
            <a:r>
              <a:rPr lang="en-US" dirty="0"/>
              <a:t>Pinar, W. F. (2013). </a:t>
            </a:r>
            <a:r>
              <a:rPr lang="en-US" i="1" dirty="0"/>
              <a:t>International handbook of curriculum research</a:t>
            </a:r>
            <a:r>
              <a:rPr lang="en-US" dirty="0"/>
              <a:t>. Routledge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/>
              <a:t>Gözütok, F. D. (2017). Öğretim ilke ve yöntemleri. </a:t>
            </a:r>
            <a:r>
              <a:rPr lang="tr-TR" i="1" dirty="0" err="1"/>
              <a:t>Pegem</a:t>
            </a:r>
            <a:r>
              <a:rPr lang="tr-TR" i="1" dirty="0"/>
              <a:t> Atıf İndeksi</a:t>
            </a:r>
            <a:r>
              <a:rPr lang="tr-TR" dirty="0"/>
              <a:t>, 1-386.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42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8000" dirty="0"/>
              <a:t>8</a:t>
            </a:r>
            <a:r>
              <a:rPr lang="tr-TR" sz="8000" dirty="0" smtClean="0"/>
              <a:t>. HAFTA</a:t>
            </a:r>
            <a:endParaRPr lang="en-GB" sz="80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21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PROGRAM TASARIMI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/>
          </a:p>
          <a:p>
            <a:pPr algn="ctr"/>
            <a:r>
              <a:rPr lang="tr-TR" dirty="0" smtClean="0"/>
              <a:t>Programın ögeleri </a:t>
            </a:r>
          </a:p>
        </p:txBody>
      </p:sp>
    </p:spTree>
    <p:extLst>
      <p:ext uri="{BB962C8B-B14F-4D97-AF65-F5344CB8AC3E}">
        <p14:creationId xmlns:p14="http://schemas.microsoft.com/office/powerpoint/2010/main" val="175396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PROGRAM-ÖĞRETİM </a:t>
            </a:r>
            <a:r>
              <a:rPr lang="tr-TR" b="1" dirty="0"/>
              <a:t>İLİŞKİSİ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166792"/>
              </p:ext>
            </p:extLst>
          </p:nvPr>
        </p:nvGraphicFramePr>
        <p:xfrm>
          <a:off x="539552" y="1628800"/>
          <a:ext cx="8136904" cy="490115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8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3200" b="1" dirty="0" smtClean="0">
                          <a:solidFill>
                            <a:srgbClr val="FF0000"/>
                          </a:solidFill>
                          <a:effectLst/>
                        </a:rPr>
                        <a:t>Program</a:t>
                      </a:r>
                      <a:endParaRPr lang="tr-TR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3200" b="1" dirty="0">
                          <a:solidFill>
                            <a:srgbClr val="FF0000"/>
                          </a:solidFill>
                          <a:effectLst/>
                        </a:rPr>
                        <a:t>Öğretim</a:t>
                      </a:r>
                      <a:endParaRPr lang="tr-TR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33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3200" dirty="0" smtClean="0">
                          <a:effectLst/>
                        </a:rPr>
                        <a:t>-Ne?</a:t>
                      </a:r>
                      <a:endParaRPr lang="tr-TR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3200" dirty="0" smtClean="0">
                          <a:effectLst/>
                        </a:rPr>
                        <a:t>-Plan</a:t>
                      </a:r>
                      <a:r>
                        <a:rPr lang="tr-TR" sz="3200" dirty="0">
                          <a:effectLst/>
                        </a:rPr>
                        <a:t>, konu, yaşantı (öğrenme deneyimi)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3200" dirty="0" smtClean="0">
                          <a:effectLst/>
                        </a:rPr>
                        <a:t>-Programlamaya </a:t>
                      </a:r>
                      <a:r>
                        <a:rPr lang="tr-TR" sz="3200" dirty="0">
                          <a:effectLst/>
                        </a:rPr>
                        <a:t>yönelik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3200" dirty="0" smtClean="0">
                          <a:effectLst/>
                        </a:rPr>
                        <a:t>-Plan </a:t>
                      </a:r>
                      <a:r>
                        <a:rPr lang="tr-TR" sz="3200" dirty="0">
                          <a:effectLst/>
                        </a:rPr>
                        <a:t>üretme</a:t>
                      </a:r>
                      <a:endParaRPr lang="tr-T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3200" dirty="0" smtClean="0">
                          <a:effectLst/>
                        </a:rPr>
                        <a:t>-Nasıl?</a:t>
                      </a:r>
                      <a:endParaRPr lang="tr-TR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3200" dirty="0" smtClean="0">
                          <a:effectLst/>
                        </a:rPr>
                        <a:t>-Yöntem</a:t>
                      </a:r>
                      <a:r>
                        <a:rPr lang="tr-TR" sz="3200" dirty="0">
                          <a:effectLst/>
                        </a:rPr>
                        <a:t>, öğretme, uygulama, aktarma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3200" dirty="0" smtClean="0">
                          <a:effectLst/>
                        </a:rPr>
                        <a:t>-Yönteme </a:t>
                      </a:r>
                      <a:r>
                        <a:rPr lang="tr-TR" sz="3200" dirty="0">
                          <a:effectLst/>
                        </a:rPr>
                        <a:t>yönelik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3200" dirty="0" smtClean="0">
                          <a:effectLst/>
                        </a:rPr>
                        <a:t>-Planı </a:t>
                      </a:r>
                      <a:r>
                        <a:rPr lang="tr-TR" sz="3200" dirty="0">
                          <a:effectLst/>
                        </a:rPr>
                        <a:t>uygulama</a:t>
                      </a:r>
                      <a:endParaRPr lang="tr-TR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1671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Her ikisi de eğitim ve okulun alt elemanlarıdır; </a:t>
                      </a:r>
                      <a:r>
                        <a:rPr lang="tr-TR" sz="2800" dirty="0" smtClean="0">
                          <a:effectLst/>
                        </a:rPr>
                        <a:t>birbiri</a:t>
                      </a:r>
                      <a:r>
                        <a:rPr lang="tr-TR" sz="2800" baseline="0" dirty="0" smtClean="0">
                          <a:effectLst/>
                        </a:rPr>
                        <a:t> ile </a:t>
                      </a:r>
                      <a:r>
                        <a:rPr lang="tr-TR" sz="2800" dirty="0" smtClean="0">
                          <a:effectLst/>
                        </a:rPr>
                        <a:t>ilişki </a:t>
                      </a:r>
                      <a:r>
                        <a:rPr lang="tr-TR" sz="2800" dirty="0">
                          <a:effectLst/>
                        </a:rPr>
                        <a:t>içindedirler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8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64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 PROGRAM TASARIMI: </a:t>
            </a:r>
            <a:br>
              <a:rPr lang="tr-TR" dirty="0" smtClean="0"/>
            </a:br>
            <a:r>
              <a:rPr lang="tr-TR" dirty="0" smtClean="0"/>
              <a:t>PROGRAMIN ÖGELERİ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Programın ögeleri program geliştirmede sistematik düşünmeyi getirir:</a:t>
            </a:r>
          </a:p>
          <a:p>
            <a:pPr lvl="1"/>
            <a:r>
              <a:rPr lang="tr-TR" dirty="0" smtClean="0"/>
              <a:t>HEDEFLER</a:t>
            </a:r>
          </a:p>
          <a:p>
            <a:pPr lvl="1"/>
            <a:r>
              <a:rPr lang="tr-TR" dirty="0" smtClean="0"/>
              <a:t>İÇERİK</a:t>
            </a:r>
          </a:p>
          <a:p>
            <a:pPr lvl="1"/>
            <a:r>
              <a:rPr lang="tr-TR" dirty="0" smtClean="0"/>
              <a:t>ÖĞRENME - ÖĞRETME DURUMLARI</a:t>
            </a:r>
          </a:p>
          <a:p>
            <a:pPr lvl="1"/>
            <a:r>
              <a:rPr lang="tr-TR" dirty="0" smtClean="0"/>
              <a:t>DEĞERLENDİRME</a:t>
            </a:r>
          </a:p>
          <a:p>
            <a:pPr lvl="1"/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468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7200" dirty="0" smtClean="0">
                <a:solidFill>
                  <a:srgbClr val="FF0000"/>
                </a:solidFill>
              </a:rPr>
              <a:t>HEDEFLER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091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PROGRAMIN ÖGELERİ:</a:t>
            </a:r>
            <a:br>
              <a:rPr lang="tr-TR" b="1" dirty="0" smtClean="0"/>
            </a:br>
            <a:r>
              <a:rPr lang="tr-TR" sz="4000" dirty="0" smtClean="0"/>
              <a:t>1. HEDEF VE İLGİLİ KAVRAMLAR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tr-TR" sz="2400" b="1" dirty="0"/>
              <a:t>Hedef (</a:t>
            </a:r>
            <a:r>
              <a:rPr lang="tr-TR" sz="2400" b="1" dirty="0" err="1"/>
              <a:t>objective</a:t>
            </a:r>
            <a:r>
              <a:rPr lang="tr-TR" sz="2400" b="1" dirty="0"/>
              <a:t>):</a:t>
            </a:r>
            <a:r>
              <a:rPr lang="tr-TR" sz="2400" dirty="0"/>
              <a:t> B</a:t>
            </a:r>
            <a:r>
              <a:rPr lang="tr-TR" sz="2400" dirty="0" smtClean="0"/>
              <a:t>ireyde bulunması istenilen, </a:t>
            </a:r>
            <a:r>
              <a:rPr lang="tr-TR" sz="2400" dirty="0"/>
              <a:t>eğitim yoluyla kazandırılabilir </a:t>
            </a:r>
            <a:r>
              <a:rPr lang="tr-TR" sz="2400" dirty="0" smtClean="0">
                <a:solidFill>
                  <a:srgbClr val="FF0000"/>
                </a:solidFill>
              </a:rPr>
              <a:t>özellikler</a:t>
            </a:r>
            <a:r>
              <a:rPr lang="tr-TR" sz="2400" dirty="0"/>
              <a:t>. Bir disiplin ya da çalışma alanında öğrenciye kazandırılması uygun bulunan </a:t>
            </a:r>
            <a:r>
              <a:rPr lang="tr-TR" sz="2400" dirty="0" smtClean="0"/>
              <a:t>bilgi, beceri, yetenek, ilgi, </a:t>
            </a:r>
            <a:r>
              <a:rPr lang="tr-TR" sz="2400" dirty="0"/>
              <a:t>tutum ve alışkanlıklar gibi özelliklerdir. </a:t>
            </a:r>
          </a:p>
          <a:p>
            <a:pPr marL="0" lvl="0" indent="0">
              <a:buNone/>
            </a:pPr>
            <a:r>
              <a:rPr lang="tr-TR" sz="2400" b="1" dirty="0"/>
              <a:t>Uzak Amaçlar (</a:t>
            </a:r>
            <a:r>
              <a:rPr lang="tr-TR" sz="2400" b="1" dirty="0" err="1"/>
              <a:t>goal</a:t>
            </a:r>
            <a:r>
              <a:rPr lang="tr-TR" sz="2400" b="1" dirty="0"/>
              <a:t>/</a:t>
            </a:r>
            <a:r>
              <a:rPr lang="tr-TR" sz="2400" b="1" dirty="0" err="1"/>
              <a:t>aim</a:t>
            </a:r>
            <a:r>
              <a:rPr lang="tr-TR" sz="2400" b="1" dirty="0"/>
              <a:t>):</a:t>
            </a:r>
            <a:r>
              <a:rPr lang="tr-TR" sz="2400" dirty="0"/>
              <a:t>  P</a:t>
            </a:r>
            <a:r>
              <a:rPr lang="tr-TR" sz="2400" dirty="0" smtClean="0"/>
              <a:t>olitik </a:t>
            </a:r>
            <a:r>
              <a:rPr lang="tr-TR" sz="2400" dirty="0"/>
              <a:t>felsefeyi, bir ülkenin, toplumun ulaşmak istediği durumu belirtir. </a:t>
            </a:r>
          </a:p>
          <a:p>
            <a:pPr marL="0" lvl="0" indent="0">
              <a:buNone/>
            </a:pPr>
            <a:r>
              <a:rPr lang="tr-TR" sz="2400" b="1" dirty="0"/>
              <a:t>Genel Amaçlar (</a:t>
            </a:r>
            <a:r>
              <a:rPr lang="tr-TR" sz="2400" b="1" dirty="0" err="1"/>
              <a:t>goal</a:t>
            </a:r>
            <a:r>
              <a:rPr lang="tr-TR" sz="2400" b="1" dirty="0"/>
              <a:t>/</a:t>
            </a:r>
            <a:r>
              <a:rPr lang="tr-TR" sz="2400" b="1" dirty="0" err="1"/>
              <a:t>aim</a:t>
            </a:r>
            <a:r>
              <a:rPr lang="tr-TR" sz="2400" b="1" dirty="0"/>
              <a:t>):</a:t>
            </a:r>
            <a:r>
              <a:rPr lang="tr-TR" sz="2400" dirty="0"/>
              <a:t> </a:t>
            </a:r>
            <a:r>
              <a:rPr lang="tr-TR" sz="2400" dirty="0" smtClean="0"/>
              <a:t>Eğitimin </a:t>
            </a:r>
            <a:r>
              <a:rPr lang="tr-TR" sz="2400" dirty="0"/>
              <a:t>ve okulun genel hedefleri: uzak hedeflerin </a:t>
            </a:r>
            <a:r>
              <a:rPr lang="tr-TR" sz="2400" dirty="0" smtClean="0"/>
              <a:t>yorumu, </a:t>
            </a:r>
            <a:r>
              <a:rPr lang="tr-TR" sz="2400" dirty="0"/>
              <a:t>ayrıntılı ifadesidir. Okulun genel hedefleri okulda yetişecek insan gücünün nitelikleri esas alınarak </a:t>
            </a:r>
            <a:r>
              <a:rPr lang="tr-TR" sz="2400" dirty="0" smtClean="0"/>
              <a:t>oluşturulur. Türkiye’de 1739 sayılı MEK ile belirlenmiştir. </a:t>
            </a:r>
          </a:p>
          <a:p>
            <a:pPr marL="0" lvl="0" indent="0">
              <a:buNone/>
            </a:pPr>
            <a:r>
              <a:rPr lang="tr-TR" sz="2400" dirty="0" smtClean="0"/>
              <a:t>- Eğitimin </a:t>
            </a:r>
            <a:r>
              <a:rPr lang="tr-TR" sz="2400" dirty="0"/>
              <a:t>genel hedefleri eğitim felsefesini, okulun genel hedefleri de okulun </a:t>
            </a:r>
            <a:r>
              <a:rPr lang="tr-TR" sz="2400" dirty="0" err="1"/>
              <a:t>işgörüsünü</a:t>
            </a:r>
            <a:r>
              <a:rPr lang="tr-TR" sz="2400" dirty="0"/>
              <a:t> yansıtır. </a:t>
            </a:r>
          </a:p>
        </p:txBody>
      </p:sp>
    </p:spTree>
    <p:extLst>
      <p:ext uri="{BB962C8B-B14F-4D97-AF65-F5344CB8AC3E}">
        <p14:creationId xmlns:p14="http://schemas.microsoft.com/office/powerpoint/2010/main" val="141843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EĞİTİMDE AMAÇLAR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12776"/>
          <a:ext cx="82296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HEDEFLER TAKSONOMİSİ (</a:t>
            </a:r>
            <a:r>
              <a:rPr lang="tr-TR" b="1" dirty="0" err="1" smtClean="0"/>
              <a:t>Bloom</a:t>
            </a:r>
            <a:r>
              <a:rPr lang="tr-TR" b="1" dirty="0" smtClean="0"/>
              <a:t>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539552" y="6237312"/>
            <a:ext cx="7632848" cy="484163"/>
          </a:xfrm>
        </p:spPr>
        <p:txBody>
          <a:bodyPr/>
          <a:lstStyle/>
          <a:p>
            <a:pPr algn="l"/>
            <a:r>
              <a:rPr lang="tr-TR" sz="1400" b="1" dirty="0" smtClean="0">
                <a:solidFill>
                  <a:schemeClr val="tx1"/>
                </a:solidFill>
              </a:rPr>
              <a:t>Not: Aşamalı hedef yazma yaklaşımıdır. Modüler hedef yazımı ve ölçüte dayalı hedef yazımı  için kaynakları okuyunuz</a:t>
            </a:r>
            <a:r>
              <a:rPr lang="tr-TR" b="1" dirty="0" smtClean="0">
                <a:solidFill>
                  <a:schemeClr val="tx1"/>
                </a:solidFill>
              </a:rPr>
              <a:t>.</a:t>
            </a:r>
            <a:endParaRPr lang="tr-TR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539552" y="1628801"/>
          <a:ext cx="8136904" cy="4205752"/>
        </p:xfrm>
        <a:graphic>
          <a:graphicData uri="http://schemas.openxmlformats.org/drawingml/2006/table">
            <a:tbl>
              <a:tblPr/>
              <a:tblGrid>
                <a:gridCol w="5655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27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801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b="1" dirty="0">
                          <a:latin typeface="Times New Roman"/>
                          <a:ea typeface="Calibri"/>
                          <a:cs typeface="Times New Roman"/>
                        </a:rPr>
                        <a:t>BİLİŞSEL  ALAN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b="1">
                          <a:latin typeface="Times New Roman"/>
                          <a:ea typeface="Calibri"/>
                          <a:cs typeface="Times New Roman"/>
                        </a:rPr>
                        <a:t>DUYUŞSAL  ALAN</a:t>
                      </a:r>
                      <a:endParaRPr lang="tr-T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b="1">
                          <a:latin typeface="Times New Roman"/>
                          <a:ea typeface="Calibri"/>
                          <a:cs typeface="Times New Roman"/>
                        </a:rPr>
                        <a:t>DEVİNİŞSEL  ALAN</a:t>
                      </a:r>
                      <a:endParaRPr lang="tr-T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08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8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Z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Y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2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BİLGİ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KAVRAMA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UYGULAMA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ANALİZ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SENTEZ 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DEĞERLENDİRME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2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ALMA 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TEPKİDE BULUNMA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DEĞER VERME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ÖRGÜTLEME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KİŞİLİK HALİNE GETİRME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2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ALGILAMA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KILAVUZLA YAPMA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BECERİ HALİNE GETİRME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UYUM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/>
                          <a:ea typeface="Calibri"/>
                          <a:cs typeface="Times New Roman"/>
                        </a:rPr>
                        <a:t>YARATMA</a:t>
                      </a:r>
                      <a:endParaRPr lang="tr-T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4681</TotalTime>
  <Words>770</Words>
  <Application>Microsoft Macintosh PowerPoint</Application>
  <PresentationFormat>On-screen Show (4:3)</PresentationFormat>
  <Paragraphs>162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EĞİTİMDE PROGRAM GELİŞTİRME</vt:lpstr>
      <vt:lpstr>8. HAFTA</vt:lpstr>
      <vt:lpstr> PROGRAM TASARIMI</vt:lpstr>
      <vt:lpstr> PROGRAM-ÖĞRETİM İLİŞKİSİ </vt:lpstr>
      <vt:lpstr> PROGRAM TASARIMI:  PROGRAMIN ÖGELERİ</vt:lpstr>
      <vt:lpstr>HEDEFLER</vt:lpstr>
      <vt:lpstr>PROGRAMIN ÖGELERİ: 1. HEDEF VE İLGİLİ KAVRAMLAR</vt:lpstr>
      <vt:lpstr>EĞİTİMDE AMAÇLAR</vt:lpstr>
      <vt:lpstr> HEDEFLER TAKSONOMİSİ (Bloom) </vt:lpstr>
      <vt:lpstr>Bloom’un hedefler taksonomisinin yeniden düzenlenmesi (Krathwolh ve arkadaşları)</vt:lpstr>
      <vt:lpstr>Krathwolh’un düzenlemesi</vt:lpstr>
      <vt:lpstr>HEDEFLER</vt:lpstr>
      <vt:lpstr>ÖRNEKLER</vt:lpstr>
      <vt:lpstr>HEDEF DAVRANIŞ</vt:lpstr>
      <vt:lpstr>Alıştırmalar</vt:lpstr>
      <vt:lpstr>Kullanılan kaynaklar</vt:lpstr>
    </vt:vector>
  </TitlesOfParts>
  <Company>2010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ÖĞRETİM PROGRAMLARI</dc:title>
  <dc:creator>EGITMEN</dc:creator>
  <cp:lastModifiedBy>Microsoft Office User</cp:lastModifiedBy>
  <cp:revision>309</cp:revision>
  <dcterms:created xsi:type="dcterms:W3CDTF">2012-02-14T14:40:33Z</dcterms:created>
  <dcterms:modified xsi:type="dcterms:W3CDTF">2019-12-09T13:08:56Z</dcterms:modified>
</cp:coreProperties>
</file>