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291" r:id="rId3"/>
    <p:sldId id="273" r:id="rId4"/>
    <p:sldId id="274" r:id="rId5"/>
    <p:sldId id="275" r:id="rId6"/>
    <p:sldId id="276" r:id="rId7"/>
    <p:sldId id="277" r:id="rId8"/>
    <p:sldId id="272" r:id="rId9"/>
    <p:sldId id="257" r:id="rId10"/>
    <p:sldId id="268" r:id="rId11"/>
    <p:sldId id="262" r:id="rId12"/>
    <p:sldId id="280" r:id="rId13"/>
    <p:sldId id="281" r:id="rId14"/>
    <p:sldId id="267" r:id="rId15"/>
    <p:sldId id="259" r:id="rId16"/>
    <p:sldId id="269" r:id="rId17"/>
    <p:sldId id="260" r:id="rId18"/>
    <p:sldId id="290" r:id="rId19"/>
    <p:sldId id="288" r:id="rId20"/>
    <p:sldId id="261" r:id="rId21"/>
    <p:sldId id="263" r:id="rId22"/>
    <p:sldId id="264" r:id="rId23"/>
    <p:sldId id="266" r:id="rId24"/>
    <p:sldId id="270" r:id="rId25"/>
    <p:sldId id="271" r:id="rId26"/>
    <p:sldId id="282" r:id="rId27"/>
    <p:sldId id="283" r:id="rId28"/>
    <p:sldId id="284" r:id="rId29"/>
    <p:sldId id="285" r:id="rId30"/>
    <p:sldId id="286" r:id="rId31"/>
    <p:sldId id="287" r:id="rId32"/>
    <p:sldId id="265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1B62D-BFEB-4C1D-9B25-A0C7E6F8472C}" type="datetimeFigureOut">
              <a:rPr lang="tr-TR" smtClean="0"/>
              <a:pPr/>
              <a:t>10.12.2020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90811-6ABE-4B40-81EF-B39BBFA19A5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76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90811-6ABE-4B40-81EF-B39BBFA19A57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189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6500" name="3 Slayt Numarası Yer Tutucusu"/>
          <p:cNvSpPr txBox="1">
            <a:spLocks noGrp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756D94-0BF4-4B17-A4E4-E9BB47587DD2}" type="slidenum">
              <a:rPr lang="tr-TR" sz="1200">
                <a:latin typeface="Arial" charset="0"/>
              </a:rPr>
              <a:pPr algn="r"/>
              <a:t>26</a:t>
            </a:fld>
            <a:endParaRPr lang="tr-T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7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4452" name="3 Slayt Numarası Yer Tutucusu"/>
          <p:cNvSpPr txBox="1">
            <a:spLocks noGrp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6623619-0F6C-4243-9DE9-CEA96964C564}" type="slidenum">
              <a:rPr lang="tr-TR" sz="1200">
                <a:latin typeface="Arial" charset="0"/>
              </a:rPr>
              <a:pPr algn="r"/>
              <a:t>27</a:t>
            </a:fld>
            <a:endParaRPr lang="tr-T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737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8548" name="3 Slayt Numarası Yer Tutucusu"/>
          <p:cNvSpPr txBox="1">
            <a:spLocks noGrp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65A480E-CEC6-4F3F-9176-726193EE0846}" type="slidenum">
              <a:rPr lang="tr-TR" sz="1200">
                <a:latin typeface="Arial" charset="0"/>
              </a:rPr>
              <a:pPr algn="r"/>
              <a:t>28</a:t>
            </a:fld>
            <a:endParaRPr lang="tr-T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185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0596" name="3 Slayt Numarası Yer Tutucusu"/>
          <p:cNvSpPr txBox="1">
            <a:spLocks noGrp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450C4E5-7AB5-40D5-BD9B-580684E21078}" type="slidenum">
              <a:rPr lang="tr-TR" sz="1200">
                <a:latin typeface="Arial" charset="0"/>
              </a:rPr>
              <a:pPr algn="r"/>
              <a:t>29</a:t>
            </a:fld>
            <a:endParaRPr lang="tr-T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77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2 Not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2644" name="3 Slayt Numarası Yer Tutucusu"/>
          <p:cNvSpPr txBox="1">
            <a:spLocks noGrp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7F5DF8B-8D8E-451A-A5FC-613C9886E86C}" type="slidenum">
              <a:rPr lang="tr-TR" sz="1200">
                <a:latin typeface="Arial" charset="0"/>
              </a:rPr>
              <a:pPr algn="r"/>
              <a:t>30</a:t>
            </a:fld>
            <a:endParaRPr lang="tr-TR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7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2D47-61A8-49E7-9AEE-E0E191CDD769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9162-49DD-4101-B7A2-47A93E8E399A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FC08-F0BD-48B1-AD15-910BB92973C5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351F-6490-4F21-9924-6C83D25A2B0B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0EAF1-7C31-48E4-BAB8-0071B99FF8AC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EC665-052C-47BF-9BD0-F1F7C082B840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A33A-4560-4E16-8924-4BBC1DCEB4E4}" type="datetime1">
              <a:rPr lang="tr-TR" smtClean="0"/>
              <a:t>10.12.2020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651AA-BE89-4F08-A9FC-C5292FF396CD}" type="datetime1">
              <a:rPr lang="tr-TR" smtClean="0"/>
              <a:t>10.12.2020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9317D-1B57-418F-B49C-F5F693F706E3}" type="datetime1">
              <a:rPr lang="tr-TR" smtClean="0"/>
              <a:t>10.12.2020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4B42-5C0A-400B-BA01-9AFE283862AD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AC6FC-AE34-41A9-A8AE-A1DFEC648873}" type="datetime1">
              <a:rPr lang="tr-TR" smtClean="0"/>
              <a:t>10.12.2020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620AB-A4DB-4D7C-9535-158E65311EED}" type="datetime1">
              <a:rPr lang="tr-TR" smtClean="0"/>
              <a:t>10.12.2020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Neriman ARAL- Çocuk ve Bilim 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FC1C7-1EE4-4D96-8180-18FAF1C87F6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dk.gov.tr/index.php?option=com_gts&amp;arama=gts&amp;guid=TDK.GTS.5876286a71a364.8251837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136904" cy="1470025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BİLİMİN TANIMI VE ÖNEMİ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Neriman ARAL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Çocuk Gelişimi Bölümü</a:t>
            </a:r>
            <a:endParaRPr lang="tr-TR" dirty="0"/>
          </a:p>
        </p:txBody>
      </p:sp>
      <p:pic>
        <p:nvPicPr>
          <p:cNvPr id="4" name="Picture 5" descr="Ankara Üniversitesi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88640"/>
            <a:ext cx="1296144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AutoShape 4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0" name="AutoShape 6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2" name="AutoShape 8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" name="8 Resim" descr="indi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0"/>
            <a:ext cx="2915816" cy="1484784"/>
          </a:xfrm>
          <a:prstGeom prst="rect">
            <a:avLst/>
          </a:prstGeom>
        </p:spPr>
      </p:pic>
      <p:sp>
        <p:nvSpPr>
          <p:cNvPr id="1034" name="AutoShape 10" descr="ankara üniversitesi sağlık bilimleri fakültesi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536032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AutoShape 4"/>
          <p:cNvSpPr>
            <a:spLocks noGrp="1" noChangeArrowheads="1"/>
          </p:cNvSpPr>
          <p:nvPr>
            <p:ph idx="1"/>
          </p:nvPr>
        </p:nvSpPr>
        <p:spPr>
          <a:prstGeom prst="cloudCallout">
            <a:avLst>
              <a:gd name="adj1" fmla="val -50106"/>
              <a:gd name="adj2" fmla="val 43889"/>
            </a:avLst>
          </a:prstGeom>
          <a:solidFill>
            <a:srgbClr val="FFFF00"/>
          </a:solidFill>
          <a:ln>
            <a:solidFill>
              <a:schemeClr val="tx1"/>
            </a:solidFill>
            <a:round/>
          </a:ln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5400" dirty="0" smtClean="0">
                <a:solidFill>
                  <a:srgbClr val="0070C0"/>
                </a:solidFill>
              </a:rPr>
              <a:t>Bilim bir soruya cevap bulmak için kullanılan süreçtir.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200" b="1" dirty="0" smtClean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Türk Dil Kurumu’na göre ise bilim; </a:t>
            </a:r>
          </a:p>
          <a:p>
            <a:r>
              <a:rPr lang="tr-TR" dirty="0" smtClean="0"/>
              <a:t>Evrenin veya olayların bir bölümünü konu olarak seçen, deneye dayanan yöntemler ve gerçeklikten yararlanarak sonuç çıkarmaya çalışan düzenli bilgi, ilim,</a:t>
            </a:r>
          </a:p>
          <a:p>
            <a:endParaRPr lang="tr-TR" dirty="0" smtClean="0"/>
          </a:p>
          <a:p>
            <a:r>
              <a:rPr lang="tr-TR" dirty="0" smtClean="0"/>
              <a:t>Genel geçerlik ve kesinlik nitelikleri gösteren yöntemli ve dizgesel bilgi,</a:t>
            </a:r>
          </a:p>
          <a:p>
            <a:endParaRPr lang="tr-TR" dirty="0" smtClean="0"/>
          </a:p>
          <a:p>
            <a:r>
              <a:rPr lang="tr-TR" dirty="0" smtClean="0"/>
              <a:t>Belli bir konuyu bilme isteğinden yola çıkan, belli bir amaca yönelen bir bilgi edinme ve yöntemli araştırma süreci olarak tanımlanmaktadır (TDK, 2016).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016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/>
              <a:t>Genel olarak bilim; diğer deneyimlerden ayrılan bir zaman değil, devam eden bütünleşmiş yaklaşımın bir parçasıdır. 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Bu bütünleşmiş yaklaşımda çocuklar düşünür ve dünya ile ilgili temel anlayış geliştirirler. 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Çocukların dünyayı anlamak için yaptıkları her deneme, her gözlem, her etkinlik, elde ettikleri her sonuç aslında bilimsel çalışmanın bir ürünüdür. 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20008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78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 smtClean="0"/>
              <a:t>Çocuklar tüm bu çalışmalarla uğraşırken, içlerinde var olan merak duygusuyla birlikte yaratıcılıklarını da kullanırlar. </a:t>
            </a:r>
          </a:p>
          <a:p>
            <a:pPr>
              <a:lnSpc>
                <a:spcPct val="90000"/>
              </a:lnSpc>
            </a:pPr>
            <a:r>
              <a:rPr lang="tr-TR" sz="2800" smtClean="0"/>
              <a:t>Çocukların gelecekte bilime karşı olumlu tutum geliştirebilmeleri için yaparak-yaşayarak öğrenebilecekleri, ilgi ve yeteneklerine göre düzenlenmiş etkili bir bilim eğitimi ile çocukların erken dönemde bilgilendirilmeleri sağlanabilir.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536032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008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92016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AutoShape 4"/>
          <p:cNvSpPr txBox="1">
            <a:spLocks noGrp="1" noChangeArrowheads="1"/>
          </p:cNvSpPr>
          <p:nvPr>
            <p:ph idx="1"/>
          </p:nvPr>
        </p:nvSpPr>
        <p:spPr bwMode="auto">
          <a:prstGeom prst="cloudCallout">
            <a:avLst>
              <a:gd name="adj1" fmla="val -50106"/>
              <a:gd name="adj2" fmla="val 4388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rmAutofit fontScale="55000" lnSpcReduction="20000"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tr-TR" sz="6000" dirty="0">
                <a:solidFill>
                  <a:srgbClr val="0070C0"/>
                </a:solidFill>
                <a:latin typeface="Arial" charset="0"/>
              </a:rPr>
              <a:t>Geniş </a:t>
            </a:r>
            <a:r>
              <a:rPr lang="tr-TR" sz="6000" dirty="0" smtClean="0">
                <a:solidFill>
                  <a:srgbClr val="0070C0"/>
                </a:solidFill>
                <a:latin typeface="Arial" charset="0"/>
              </a:rPr>
              <a:t>anlamda bilim, </a:t>
            </a:r>
            <a:r>
              <a:rPr lang="tr-TR" sz="6000" dirty="0">
                <a:solidFill>
                  <a:srgbClr val="0070C0"/>
                </a:solidFill>
                <a:latin typeface="Arial" charset="0"/>
              </a:rPr>
              <a:t>doğa, insan ve toplum konularında nesnel yöntemlerle elde edilmiş düzenli ve örgütlü bilgiler </a:t>
            </a:r>
            <a:r>
              <a:rPr lang="tr-TR" sz="6000" dirty="0" smtClean="0">
                <a:solidFill>
                  <a:srgbClr val="0070C0"/>
                </a:solidFill>
                <a:latin typeface="Arial" charset="0"/>
              </a:rPr>
              <a:t>toplamıdır.</a:t>
            </a:r>
            <a:endParaRPr lang="tr-TR" sz="6000" dirty="0">
              <a:solidFill>
                <a:srgbClr val="0070C0"/>
              </a:solidFill>
              <a:latin typeface="Arial" charset="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tr-TR" sz="24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;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deneyimlerden</a:t>
            </a:r>
            <a:r>
              <a:rPr lang="en-US" dirty="0" smtClean="0"/>
              <a:t> </a:t>
            </a:r>
            <a:r>
              <a:rPr lang="en-US" dirty="0" err="1" smtClean="0"/>
              <a:t>ayrılan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bütünleşmiş</a:t>
            </a:r>
            <a:r>
              <a:rPr lang="en-US" dirty="0" smtClean="0"/>
              <a:t> </a:t>
            </a:r>
            <a:r>
              <a:rPr lang="en-US" dirty="0" err="1" smtClean="0"/>
              <a:t>yaklaşımın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parçasıdır</a:t>
            </a:r>
            <a:r>
              <a:rPr lang="en-US" dirty="0" smtClean="0"/>
              <a:t>. 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Değildir?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“</a:t>
            </a:r>
            <a:r>
              <a:rPr lang="en-US" dirty="0" err="1" smtClean="0"/>
              <a:t>Olguları</a:t>
            </a:r>
            <a:r>
              <a:rPr lang="en-US" dirty="0" smtClean="0"/>
              <a:t> </a:t>
            </a:r>
            <a:r>
              <a:rPr lang="en-US" dirty="0" err="1" smtClean="0"/>
              <a:t>hatırlama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Materyalleri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kullanan</a:t>
            </a:r>
            <a:r>
              <a:rPr lang="en-US" dirty="0" smtClean="0"/>
              <a:t> </a:t>
            </a:r>
            <a:r>
              <a:rPr lang="en-US" dirty="0" err="1" smtClean="0"/>
              <a:t>eğitimciyi</a:t>
            </a:r>
            <a:r>
              <a:rPr lang="en-US" dirty="0" smtClean="0"/>
              <a:t> </a:t>
            </a:r>
            <a:r>
              <a:rPr lang="en-US" dirty="0" err="1" smtClean="0"/>
              <a:t>izleme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Deneyimler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ilgisi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Kapalı-uçlu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ne </a:t>
            </a:r>
            <a:r>
              <a:rPr lang="en-US" dirty="0" err="1" smtClean="0"/>
              <a:t>yapacağının</a:t>
            </a:r>
            <a:r>
              <a:rPr lang="en-US" dirty="0" smtClean="0"/>
              <a:t> </a:t>
            </a:r>
            <a:r>
              <a:rPr lang="en-US" dirty="0" err="1" smtClean="0"/>
              <a:t>söylenmesi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Eylemlerinin</a:t>
            </a:r>
            <a:r>
              <a:rPr lang="en-US" dirty="0" smtClean="0"/>
              <a:t>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gözlemleme</a:t>
            </a:r>
            <a:r>
              <a:rPr lang="en-US" dirty="0" smtClean="0"/>
              <a:t> </a:t>
            </a:r>
            <a:r>
              <a:rPr lang="en-US" dirty="0" err="1" smtClean="0"/>
              <a:t>fırsatını</a:t>
            </a:r>
            <a:r>
              <a:rPr lang="en-US" dirty="0" smtClean="0"/>
              <a:t> </a:t>
            </a:r>
            <a:r>
              <a:rPr lang="en-US" dirty="0" err="1" smtClean="0"/>
              <a:t>kaçırma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eğitimci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yapılandırılmış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deneyimleme</a:t>
            </a:r>
            <a:r>
              <a:rPr lang="tr-TR" dirty="0" smtClean="0"/>
              <a:t>,</a:t>
            </a:r>
          </a:p>
          <a:p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sınırlandırılmış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r>
              <a:rPr lang="tr-TR" dirty="0" smtClean="0"/>
              <a:t>” değildir (Kandır vd., 2012).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016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Amacı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</a:t>
            </a:r>
            <a:r>
              <a:rPr lang="en-US" dirty="0" err="1" smtClean="0"/>
              <a:t>vreni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insanı</a:t>
            </a:r>
            <a:r>
              <a:rPr lang="en-US" dirty="0" smtClean="0"/>
              <a:t> </a:t>
            </a:r>
            <a:r>
              <a:rPr lang="en-US" dirty="0" err="1" smtClean="0"/>
              <a:t>açıklamaktır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birikimini</a:t>
            </a:r>
            <a:r>
              <a:rPr lang="en-US" dirty="0" smtClean="0"/>
              <a:t>, </a:t>
            </a:r>
            <a:r>
              <a:rPr lang="en-US" dirty="0" err="1" smtClean="0"/>
              <a:t>insanın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evrenin</a:t>
            </a:r>
            <a:r>
              <a:rPr lang="en-US" dirty="0" smtClean="0"/>
              <a:t> </a:t>
            </a:r>
            <a:r>
              <a:rPr lang="en-US" dirty="0" err="1" smtClean="0"/>
              <a:t>işleyişine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mekanizmaları</a:t>
            </a:r>
            <a:r>
              <a:rPr lang="en-US" dirty="0" smtClean="0"/>
              <a:t> </a:t>
            </a:r>
            <a:r>
              <a:rPr lang="en-US" dirty="0" err="1" smtClean="0"/>
              <a:t>çocuklara</a:t>
            </a:r>
            <a:r>
              <a:rPr lang="en-US" dirty="0" smtClean="0"/>
              <a:t> </a:t>
            </a:r>
            <a:r>
              <a:rPr lang="en-US" dirty="0" err="1" smtClean="0"/>
              <a:t>aktar</a:t>
            </a:r>
            <a:r>
              <a:rPr lang="tr-TR" dirty="0" err="1" smtClean="0"/>
              <a:t>abilmektedir</a:t>
            </a:r>
            <a:r>
              <a:rPr lang="tr-TR" dirty="0" smtClean="0"/>
              <a:t>. </a:t>
            </a:r>
          </a:p>
          <a:p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tr-TR" dirty="0" smtClean="0"/>
              <a:t>“çocukların </a:t>
            </a:r>
            <a:r>
              <a:rPr lang="en-US" dirty="0" err="1" smtClean="0"/>
              <a:t>çevrelerini</a:t>
            </a:r>
            <a:r>
              <a:rPr lang="en-US" dirty="0" smtClean="0"/>
              <a:t> </a:t>
            </a:r>
            <a:r>
              <a:rPr lang="en-US" dirty="0" err="1" smtClean="0"/>
              <a:t>keşfetmeleri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gözlemleri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keşiflerinin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düşünmeleri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çocukları</a:t>
            </a:r>
            <a:r>
              <a:rPr lang="en-US" dirty="0" smtClean="0"/>
              <a:t> </a:t>
            </a:r>
            <a:r>
              <a:rPr lang="en-US" dirty="0" err="1" smtClean="0"/>
              <a:t>cesaretlendirmeyi</a:t>
            </a:r>
            <a:r>
              <a:rPr lang="en-US" dirty="0" smtClean="0"/>
              <a:t> </a:t>
            </a:r>
            <a:r>
              <a:rPr lang="en-US" dirty="0" err="1" smtClean="0"/>
              <a:t>hedefler</a:t>
            </a:r>
            <a:r>
              <a:rPr lang="tr-TR" dirty="0" smtClean="0"/>
              <a:t>”</a:t>
            </a:r>
            <a:r>
              <a:rPr lang="en-US" dirty="0" smtClean="0"/>
              <a:t> (Brewer, 2007). 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2038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en temel amacı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4438"/>
            <a:ext cx="7696200" cy="427196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2800" dirty="0" smtClean="0"/>
              <a:t>Çocuklar bilim eğitimi sırasında yaptıkları gözlemlerle, bilginin işlenmesini sağlamakta ve yaratıcı düşünce ile bilimsel düşünme becerilerini geliştirmektedir.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Aynı zamanda dünya ile kendi anlayışlarını keşfederek, temel bilim alanlarının kendine özgü düşünüş biçimlerini anlamaktadırlar. </a:t>
            </a:r>
          </a:p>
          <a:p>
            <a:pPr>
              <a:lnSpc>
                <a:spcPct val="80000"/>
              </a:lnSpc>
            </a:pPr>
            <a:r>
              <a:rPr lang="tr-TR" sz="2800" dirty="0" err="1" smtClean="0"/>
              <a:t>Bredekamp</a:t>
            </a:r>
            <a:r>
              <a:rPr lang="tr-TR" sz="2800" dirty="0" smtClean="0"/>
              <a:t> (2011) erken çocukluk dönemindeki temel bilim alanlarına yönelik konuların, çocukların gelecekte temel bilim alanlarındaki başarılarını olumlu yönde etkilediğini belirtmektedir (</a:t>
            </a:r>
            <a:r>
              <a:rPr lang="tr-TR" sz="2800" dirty="0" err="1" smtClean="0"/>
              <a:t>Akt</a:t>
            </a:r>
            <a:r>
              <a:rPr lang="tr-TR" sz="2800" dirty="0" smtClean="0"/>
              <a:t>. Kandır </a:t>
            </a:r>
            <a:r>
              <a:rPr lang="tr-TR" sz="2800" dirty="0"/>
              <a:t>vd., 2012)</a:t>
            </a:r>
            <a:r>
              <a:rPr lang="en-US" sz="2800" dirty="0"/>
              <a:t>. </a:t>
            </a:r>
            <a:endParaRPr lang="tr-TR" sz="2800" dirty="0"/>
          </a:p>
          <a:p>
            <a:pPr marL="0" indent="0">
              <a:lnSpc>
                <a:spcPct val="80000"/>
              </a:lnSpc>
              <a:buNone/>
            </a:pPr>
            <a:endParaRPr lang="tr-TR" sz="2800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214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6870700" cy="70485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amaçları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071563"/>
            <a:ext cx="7696200" cy="5072062"/>
          </a:xfrm>
        </p:spPr>
        <p:txBody>
          <a:bodyPr/>
          <a:lstStyle/>
          <a:p>
            <a:r>
              <a:rPr lang="tr-TR" sz="2800" dirty="0" smtClean="0"/>
              <a:t>Öğretme yöntemleri açısından bilimin amaçları; </a:t>
            </a:r>
          </a:p>
          <a:p>
            <a:pPr lvl="1"/>
            <a:r>
              <a:rPr lang="tr-TR" sz="2400" dirty="0" smtClean="0"/>
              <a:t>çocukların bağımsız düşünmelerini, yaratıcılıklarını ve meraklarını desteklemek; </a:t>
            </a:r>
          </a:p>
          <a:p>
            <a:pPr lvl="1"/>
            <a:r>
              <a:rPr lang="tr-TR" sz="2400" dirty="0" smtClean="0"/>
              <a:t>kendi görüşlerini oluşturmalarını sağlamak; </a:t>
            </a:r>
          </a:p>
          <a:p>
            <a:pPr lvl="1"/>
            <a:r>
              <a:rPr lang="tr-TR" sz="2400" dirty="0" smtClean="0"/>
              <a:t>kısıtlı miktardaki materyallerle de olsa düşünme becerilerini geliştirmeyi sağlamak; </a:t>
            </a:r>
          </a:p>
          <a:p>
            <a:pPr lvl="1"/>
            <a:r>
              <a:rPr lang="tr-TR" sz="2400" dirty="0" smtClean="0"/>
              <a:t>bilim ve diğer program alanları arasındaki bağlantıyı oluşturmalarına yardımcı olmak; </a:t>
            </a:r>
          </a:p>
          <a:p>
            <a:pPr lvl="1"/>
            <a:r>
              <a:rPr lang="tr-TR" sz="2400" dirty="0" smtClean="0"/>
              <a:t>sadece yanıtlamaktan çok sorular sormaya başlamalarını sağlamak ve tüm çocukların gereksinimlerine odaklanmaktır (</a:t>
            </a:r>
            <a:r>
              <a:rPr lang="tr-TR" sz="2400" dirty="0"/>
              <a:t>Kandır vd., 2012)</a:t>
            </a:r>
            <a:r>
              <a:rPr lang="en-US" sz="2400" dirty="0"/>
              <a:t>. </a:t>
            </a:r>
            <a:endParaRPr lang="tr-TR" sz="24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92016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0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charset="0"/>
                <a:cs typeface="Arial" charset="0"/>
              </a:rPr>
              <a:t>Bu Derste Hedeflenen Kazanımlar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525963"/>
          </a:xfrm>
        </p:spPr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ilim </a:t>
            </a:r>
            <a:r>
              <a:rPr lang="tr-TR" dirty="0"/>
              <a:t>ile ilgili temel kavramları açıklar. </a:t>
            </a:r>
            <a:endParaRPr lang="tr-TR" dirty="0" smtClean="0"/>
          </a:p>
          <a:p>
            <a:r>
              <a:rPr lang="tr-TR" dirty="0" smtClean="0"/>
              <a:t>Bilimin önemini </a:t>
            </a:r>
            <a:r>
              <a:rPr lang="tr-TR" dirty="0"/>
              <a:t>listeler. </a:t>
            </a:r>
            <a:endParaRPr lang="tr-TR" dirty="0" smtClean="0"/>
          </a:p>
          <a:p>
            <a:r>
              <a:rPr lang="tr-TR" dirty="0"/>
              <a:t>Bilimin </a:t>
            </a:r>
            <a:r>
              <a:rPr lang="tr-TR" dirty="0" smtClean="0"/>
              <a:t>amacını açıklar.</a:t>
            </a:r>
          </a:p>
          <a:p>
            <a:r>
              <a:rPr lang="tr-TR" dirty="0" smtClean="0"/>
              <a:t>Bilimsel </a:t>
            </a:r>
            <a:r>
              <a:rPr lang="tr-TR" dirty="0"/>
              <a:t>düşünme </a:t>
            </a:r>
            <a:r>
              <a:rPr lang="tr-TR" dirty="0" smtClean="0"/>
              <a:t>becerilerini  sıralar.</a:t>
            </a:r>
            <a:r>
              <a:rPr lang="tr-TR" dirty="0"/>
              <a:t> </a:t>
            </a:r>
            <a:endParaRPr lang="tr-TR" dirty="0" smtClean="0"/>
          </a:p>
          <a:p>
            <a:r>
              <a:rPr lang="tr-TR" dirty="0"/>
              <a:t>Bilimsel düşünme </a:t>
            </a:r>
            <a:r>
              <a:rPr lang="tr-TR" dirty="0" smtClean="0"/>
              <a:t>becerilerine örnekler verir</a:t>
            </a:r>
            <a:r>
              <a:rPr lang="tr-TR" smtClean="0"/>
              <a:t>. 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3528392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70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dikkatini</a:t>
            </a:r>
            <a:r>
              <a:rPr lang="en-US" dirty="0" smtClean="0"/>
              <a:t> </a:t>
            </a:r>
            <a:r>
              <a:rPr lang="en-US" dirty="0" err="1" smtClean="0"/>
              <a:t>çektiği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öğrenmelerini</a:t>
            </a:r>
            <a:r>
              <a:rPr lang="en-US" dirty="0" smtClean="0"/>
              <a:t> </a:t>
            </a:r>
            <a:r>
              <a:rPr lang="en-US" dirty="0" err="1" smtClean="0"/>
              <a:t>desteklemede</a:t>
            </a:r>
            <a:r>
              <a:rPr lang="en-US" dirty="0" smtClean="0"/>
              <a:t> </a:t>
            </a:r>
            <a:r>
              <a:rPr lang="tr-TR" dirty="0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içerik</a:t>
            </a:r>
            <a:r>
              <a:rPr lang="en-US" dirty="0" smtClean="0"/>
              <a:t> </a:t>
            </a:r>
            <a:r>
              <a:rPr lang="en-US" dirty="0" err="1" smtClean="0"/>
              <a:t>alanıdır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r>
              <a:rPr lang="en-US" dirty="0" smtClean="0"/>
              <a:t> </a:t>
            </a:r>
            <a:r>
              <a:rPr lang="en-US" dirty="0" err="1" smtClean="0"/>
              <a:t>yolları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yaşamın</a:t>
            </a:r>
            <a:r>
              <a:rPr lang="en-US" dirty="0" smtClean="0"/>
              <a:t> </a:t>
            </a:r>
            <a:r>
              <a:rPr lang="en-US" dirty="0" err="1" smtClean="0"/>
              <a:t>işleyişi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merakları</a:t>
            </a:r>
            <a:r>
              <a:rPr lang="tr-TR" dirty="0" smtClean="0"/>
              <a:t> ile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göstermektedir</a:t>
            </a:r>
            <a:r>
              <a:rPr lang="en-US" dirty="0" smtClean="0"/>
              <a:t>. </a:t>
            </a:r>
            <a:endParaRPr lang="tr-TR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yaşamın</a:t>
            </a:r>
            <a:r>
              <a:rPr lang="en-US" dirty="0" smtClean="0"/>
              <a:t> </a:t>
            </a:r>
            <a:r>
              <a:rPr lang="en-US" dirty="0" err="1" smtClean="0"/>
              <a:t>keşfedilmesi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insanların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bilgiyi</a:t>
            </a:r>
            <a:r>
              <a:rPr lang="en-US" dirty="0" smtClean="0"/>
              <a:t>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etmesidir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bilgi</a:t>
            </a:r>
            <a:r>
              <a:rPr lang="en-US" dirty="0" smtClean="0"/>
              <a:t>,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girişiminin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yatan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tutumlar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şekillendirilmektedir</a:t>
            </a:r>
            <a:r>
              <a:rPr lang="en-US" dirty="0" smtClean="0"/>
              <a:t>. 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536032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; </a:t>
            </a:r>
            <a:r>
              <a:rPr lang="en-US" dirty="0" err="1" smtClean="0"/>
              <a:t>bilime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bilgiyi</a:t>
            </a:r>
            <a:r>
              <a:rPr lang="en-US" dirty="0" smtClean="0"/>
              <a:t>, </a:t>
            </a:r>
            <a:r>
              <a:rPr lang="en-US" dirty="0" err="1" smtClean="0"/>
              <a:t>süreçleri</a:t>
            </a:r>
            <a:r>
              <a:rPr lang="en-US" dirty="0" smtClean="0"/>
              <a:t>, </a:t>
            </a:r>
            <a:r>
              <a:rPr lang="en-US" dirty="0" err="1" smtClean="0"/>
              <a:t>değerleri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yapılandırılan</a:t>
            </a:r>
            <a:r>
              <a:rPr lang="en-US" dirty="0" smtClean="0"/>
              <a:t> </a:t>
            </a:r>
            <a:r>
              <a:rPr lang="en-US" dirty="0" err="1" smtClean="0"/>
              <a:t>bilginin</a:t>
            </a:r>
            <a:r>
              <a:rPr lang="en-US" dirty="0" smtClean="0"/>
              <a:t> </a:t>
            </a:r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kullanıldığını</a:t>
            </a:r>
            <a:r>
              <a:rPr lang="en-US" dirty="0" smtClean="0"/>
              <a:t>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gereksinimi</a:t>
            </a:r>
            <a:r>
              <a:rPr lang="en-US" dirty="0" smtClean="0"/>
              <a:t> </a:t>
            </a:r>
            <a:r>
              <a:rPr lang="en-US" dirty="0" err="1" smtClean="0"/>
              <a:t>içindedir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dünyayı</a:t>
            </a:r>
            <a:r>
              <a:rPr lang="en-US" dirty="0" smtClean="0"/>
              <a:t> </a:t>
            </a:r>
            <a:r>
              <a:rPr lang="en-US" dirty="0" err="1" smtClean="0"/>
              <a:t>keşfetme</a:t>
            </a:r>
            <a:r>
              <a:rPr lang="en-US" dirty="0" smtClean="0"/>
              <a:t> </a:t>
            </a:r>
            <a:r>
              <a:rPr lang="en-US" dirty="0" err="1" smtClean="0"/>
              <a:t>yoludur</a:t>
            </a:r>
            <a:r>
              <a:rPr lang="en-US" dirty="0" smtClean="0"/>
              <a:t> (</a:t>
            </a:r>
            <a:r>
              <a:rPr lang="en-US" dirty="0" err="1" smtClean="0"/>
              <a:t>Abruscato</a:t>
            </a:r>
            <a:r>
              <a:rPr lang="en-US" dirty="0" smtClean="0"/>
              <a:t>, 2000; </a:t>
            </a:r>
            <a:r>
              <a:rPr lang="en-US" dirty="0" err="1" smtClean="0"/>
              <a:t>Tu</a:t>
            </a:r>
            <a:r>
              <a:rPr lang="en-US" dirty="0" smtClean="0"/>
              <a:t>, 2006).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olaylar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yansıma</a:t>
            </a:r>
            <a:r>
              <a:rPr lang="en-US" dirty="0" smtClean="0"/>
              <a:t>,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gözlemleme</a:t>
            </a:r>
            <a:r>
              <a:rPr lang="en-US" dirty="0" smtClean="0"/>
              <a:t> </a:t>
            </a:r>
            <a:r>
              <a:rPr lang="en-US" dirty="0" err="1" smtClean="0"/>
              <a:t>sürecidir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Çocuklar</a:t>
            </a:r>
            <a:r>
              <a:rPr lang="en-US" dirty="0" smtClean="0"/>
              <a:t>,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kavramların</a:t>
            </a:r>
            <a:r>
              <a:rPr lang="en-US" dirty="0" smtClean="0"/>
              <a:t> </a:t>
            </a:r>
            <a:r>
              <a:rPr lang="en-US" dirty="0" err="1" smtClean="0"/>
              <a:t>anlamlarını</a:t>
            </a:r>
            <a:r>
              <a:rPr lang="en-US" dirty="0" smtClean="0"/>
              <a:t> organize </a:t>
            </a:r>
            <a:r>
              <a:rPr lang="en-US" dirty="0" err="1" smtClean="0"/>
              <a:t>ederek</a:t>
            </a:r>
            <a:r>
              <a:rPr lang="en-US" dirty="0" smtClean="0"/>
              <a:t> </a:t>
            </a:r>
            <a:r>
              <a:rPr lang="en-US" dirty="0" err="1" smtClean="0"/>
              <a:t>gerçeklere</a:t>
            </a:r>
            <a:r>
              <a:rPr lang="en-US" dirty="0" smtClean="0"/>
              <a:t> </a:t>
            </a:r>
            <a:r>
              <a:rPr lang="en-US" dirty="0" err="1" smtClean="0"/>
              <a:t>dayanan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bağlantıları</a:t>
            </a:r>
            <a:r>
              <a:rPr lang="en-US" dirty="0" smtClean="0"/>
              <a:t> </a:t>
            </a:r>
            <a:r>
              <a:rPr lang="en-US" dirty="0" err="1" smtClean="0"/>
              <a:t>kurmaktadır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çevrelerindeki</a:t>
            </a:r>
            <a:r>
              <a:rPr lang="en-US" dirty="0" smtClean="0"/>
              <a:t> </a:t>
            </a:r>
            <a:r>
              <a:rPr lang="en-US" dirty="0" err="1" smtClean="0"/>
              <a:t>dünyayı</a:t>
            </a:r>
            <a:r>
              <a:rPr lang="en-US" dirty="0" smtClean="0"/>
              <a:t> </a:t>
            </a:r>
            <a:r>
              <a:rPr lang="en-US" dirty="0" err="1" smtClean="0"/>
              <a:t>anlamalarında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taşımaktadır</a:t>
            </a:r>
            <a:r>
              <a:rPr lang="en-US" dirty="0" smtClean="0"/>
              <a:t> (</a:t>
            </a:r>
            <a:r>
              <a:rPr lang="en-US" dirty="0" err="1" smtClean="0"/>
              <a:t>Jackman</a:t>
            </a:r>
            <a:r>
              <a:rPr lang="en-US" dirty="0" smtClean="0"/>
              <a:t>, 2005; Brewer, 2007; </a:t>
            </a:r>
            <a:r>
              <a:rPr lang="en-US" dirty="0" err="1" smtClean="0"/>
              <a:t>Mayesky</a:t>
            </a:r>
            <a:r>
              <a:rPr lang="en-US" dirty="0" smtClean="0"/>
              <a:t>, 2009).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92016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eğitiminin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,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çekicidir</a:t>
            </a:r>
            <a:r>
              <a:rPr lang="en-US" dirty="0" smtClean="0"/>
              <a:t>, </a:t>
            </a:r>
            <a:r>
              <a:rPr lang="en-US" dirty="0" err="1" smtClean="0"/>
              <a:t>çünkü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dünyayı</a:t>
            </a:r>
            <a:r>
              <a:rPr lang="en-US" dirty="0" smtClean="0"/>
              <a:t> </a:t>
            </a:r>
            <a:r>
              <a:rPr lang="en-US" dirty="0" err="1" smtClean="0"/>
              <a:t>öğrenmeye</a:t>
            </a:r>
            <a:r>
              <a:rPr lang="en-US" dirty="0" smtClean="0"/>
              <a:t> </a:t>
            </a:r>
            <a:r>
              <a:rPr lang="en-US" dirty="0" err="1" smtClean="0"/>
              <a:t>hazırdırlar</a:t>
            </a:r>
            <a:r>
              <a:rPr lang="en-US" dirty="0" smtClean="0"/>
              <a:t>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Ç</a:t>
            </a:r>
            <a:r>
              <a:rPr lang="en-US" dirty="0" err="1" smtClean="0"/>
              <a:t>ocukların</a:t>
            </a:r>
            <a:r>
              <a:rPr lang="en-US" dirty="0" smtClean="0"/>
              <a:t> </a:t>
            </a:r>
            <a:r>
              <a:rPr lang="en-US" dirty="0" err="1" smtClean="0"/>
              <a:t>bilime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tutumları</a:t>
            </a:r>
            <a:r>
              <a:rPr lang="en-US" dirty="0" smtClean="0"/>
              <a:t>, </a:t>
            </a:r>
            <a:r>
              <a:rPr lang="en-US" dirty="0" err="1" smtClean="0"/>
              <a:t>bilimle</a:t>
            </a:r>
            <a:r>
              <a:rPr lang="en-US" dirty="0" smtClean="0"/>
              <a:t> </a:t>
            </a:r>
            <a:r>
              <a:rPr lang="en-US" dirty="0" err="1" smtClean="0"/>
              <a:t>buluştukları</a:t>
            </a:r>
            <a:r>
              <a:rPr lang="en-US" dirty="0" smtClean="0"/>
              <a:t> ilk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başla</a:t>
            </a:r>
            <a:r>
              <a:rPr lang="tr-TR" dirty="0" smtClean="0"/>
              <a:t>r (</a:t>
            </a:r>
            <a:r>
              <a:rPr lang="en-US" dirty="0" err="1" smtClean="0"/>
              <a:t>Tu</a:t>
            </a:r>
            <a:r>
              <a:rPr lang="tr-TR" dirty="0" smtClean="0"/>
              <a:t>, </a:t>
            </a:r>
            <a:r>
              <a:rPr lang="en-US" dirty="0" smtClean="0"/>
              <a:t>2006)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536032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dönemindeki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en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ilgilerinden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, </a:t>
            </a:r>
            <a:r>
              <a:rPr lang="en-US" dirty="0" err="1" smtClean="0"/>
              <a:t>çevreyi</a:t>
            </a:r>
            <a:r>
              <a:rPr lang="en-US" dirty="0" smtClean="0"/>
              <a:t> </a:t>
            </a:r>
            <a:r>
              <a:rPr lang="en-US" dirty="0" err="1" smtClean="0"/>
              <a:t>gözlemlemek</a:t>
            </a:r>
            <a:r>
              <a:rPr lang="en-US" dirty="0" smtClean="0"/>
              <a:t>, </a:t>
            </a:r>
            <a:r>
              <a:rPr lang="tr-TR" dirty="0" smtClean="0"/>
              <a:t>incelemek, merak etmek, </a:t>
            </a:r>
            <a:r>
              <a:rPr lang="en-US" dirty="0" err="1" smtClean="0"/>
              <a:t>araştırmak</a:t>
            </a:r>
            <a:r>
              <a:rPr lang="tr-TR" dirty="0" smtClean="0"/>
              <a:t>, sorgulamak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keşfetmektir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gelişimlerinin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öğrenmelerinin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bileşeni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görülmektedir</a:t>
            </a:r>
            <a:r>
              <a:rPr lang="tr-TR" dirty="0" smtClean="0"/>
              <a:t> (Kandır vd., 2012)</a:t>
            </a:r>
            <a:r>
              <a:rPr lang="en-US" dirty="0" smtClean="0"/>
              <a:t>.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</a:t>
            </a: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Önemi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Grp="1" noChangeArrowheads="1"/>
          </p:cNvSpPr>
          <p:nvPr>
            <p:ph idx="4294967295"/>
          </p:nvPr>
        </p:nvSpPr>
        <p:spPr>
          <a:xfrm>
            <a:off x="250825" y="1557338"/>
            <a:ext cx="8569647" cy="4607966"/>
          </a:xfrm>
          <a:prstGeom prst="cloudCallout">
            <a:avLst>
              <a:gd name="adj1" fmla="val -45199"/>
              <a:gd name="adj2" fmla="val 26801"/>
            </a:avLst>
          </a:prstGeom>
          <a:solidFill>
            <a:srgbClr val="CCFFFF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Küçük çocuklar, günlük yaşamlarında kendilerine yardımcı olabilecek pek çok yeteneği bilimsel süreçleri kullanarak kazanırlar.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Bilişsel süreç becerileri, çocukların somut deneyimler yoluyla yeni bilgi sürecinin yapılanmasına yardımcı olmaktadır.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tr-TR" sz="2800" b="1" smtClean="0"/>
          </a:p>
        </p:txBody>
      </p:sp>
      <p:sp>
        <p:nvSpPr>
          <p:cNvPr id="7" name="6 Dikdörtgen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549275"/>
            <a:ext cx="7161213" cy="792163"/>
          </a:xfrm>
          <a:noFill/>
          <a:ln/>
        </p:spPr>
        <p:txBody>
          <a:bodyPr anchor="ctr"/>
          <a:lstStyle/>
          <a:p>
            <a:pPr eaLnBrk="1" hangingPunct="1"/>
            <a:r>
              <a:rPr lang="tr-TR" sz="36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BİLİMSEL SÜREÇ BECERİLERİ</a:t>
            </a:r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3456384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97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395288" y="1143000"/>
            <a:ext cx="82804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11163">
              <a:buFont typeface="Arial" charset="0"/>
              <a:buChar char="•"/>
            </a:pPr>
            <a:r>
              <a:rPr lang="tr-TR" sz="2800" dirty="0"/>
              <a:t>Bilgi oluşturmada, problemler üzerinde düşünmede ve sonuçları formüle etmede kullanılan düşünme becerileri olarak tanımlanmakta ve </a:t>
            </a:r>
          </a:p>
          <a:p>
            <a:pPr marL="411163">
              <a:buFont typeface="Arial" charset="0"/>
              <a:buChar char="•"/>
            </a:pPr>
            <a:endParaRPr lang="tr-TR" sz="2800" dirty="0"/>
          </a:p>
          <a:p>
            <a:pPr marL="411163">
              <a:buFont typeface="Arial" charset="0"/>
              <a:buChar char="•"/>
            </a:pPr>
            <a:r>
              <a:rPr lang="tr-TR" sz="2800" dirty="0"/>
              <a:t>Bilimde öğrenmeyi kolaylaştıran, öğrencilerin aktif olmasını sağlayan, kendi öğrenmelerinde sorumluluk alma duygusunu geliştiren, öğrenmenin kalıcılığını artıran araştırma da yol ve yöntem kazandıran temel beceriler olarak </a:t>
            </a:r>
            <a:r>
              <a:rPr lang="tr-TR" sz="2800" dirty="0" smtClean="0"/>
              <a:t>adlandırılmaktadır (</a:t>
            </a:r>
            <a:r>
              <a:rPr lang="tr-TR" sz="2800" dirty="0"/>
              <a:t>Kandır vd., 2012)</a:t>
            </a:r>
            <a:r>
              <a:rPr lang="en-US" sz="2800" dirty="0"/>
              <a:t>. </a:t>
            </a:r>
            <a:endParaRPr lang="tr-TR" sz="2800" dirty="0"/>
          </a:p>
        </p:txBody>
      </p:sp>
      <p:sp>
        <p:nvSpPr>
          <p:cNvPr id="7" name="6 Dikdörtgen"/>
          <p:cNvSpPr/>
          <p:nvPr/>
        </p:nvSpPr>
        <p:spPr>
          <a:xfrm>
            <a:off x="1143000" y="285750"/>
            <a:ext cx="6858000" cy="579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3200">
                <a:solidFill>
                  <a:srgbClr val="0044AC"/>
                </a:solidFill>
              </a:rPr>
              <a:t>BİLİMSEL SÜREÇ BECERİLERİ</a:t>
            </a:r>
            <a:endParaRPr lang="tr-TR" sz="320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1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/>
            <a:r>
              <a:rPr lang="tr-TR" smtClean="0">
                <a:solidFill>
                  <a:srgbClr val="0044AC"/>
                </a:solidFill>
              </a:rPr>
              <a:t>BİLİMSEL SÜREÇLER</a:t>
            </a:r>
            <a:endParaRPr lang="tr-TR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4294967295"/>
          </p:nvPr>
        </p:nvSpPr>
        <p:spPr>
          <a:xfrm>
            <a:off x="827585" y="1412875"/>
            <a:ext cx="7848104" cy="46799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600" dirty="0" smtClean="0"/>
              <a:t>Öncelikle deneyimlerin bir araya getirilmesiyle çevrenin keşfedilmesi,</a:t>
            </a:r>
          </a:p>
          <a:p>
            <a:pPr eaLnBrk="1" hangingPunct="1">
              <a:lnSpc>
                <a:spcPct val="90000"/>
              </a:lnSpc>
            </a:pPr>
            <a:r>
              <a:rPr lang="tr-TR" sz="2600" dirty="0" smtClean="0"/>
              <a:t>Materyallerin hangi amaçla kullanılacaklarının öğrenilmesi,</a:t>
            </a:r>
          </a:p>
          <a:p>
            <a:pPr eaLnBrk="1" hangingPunct="1">
              <a:lnSpc>
                <a:spcPct val="90000"/>
              </a:lnSpc>
            </a:pPr>
            <a:r>
              <a:rPr lang="tr-TR" sz="2600" dirty="0" smtClean="0"/>
              <a:t>Çevredeki eşyaların daha dikkatli incelenmesi, </a:t>
            </a:r>
          </a:p>
          <a:p>
            <a:pPr eaLnBrk="1" hangingPunct="1">
              <a:lnSpc>
                <a:spcPct val="90000"/>
              </a:lnSpc>
            </a:pPr>
            <a:r>
              <a:rPr lang="tr-TR" sz="2600" dirty="0" smtClean="0"/>
              <a:t>Bir şeyin başka bir şey ile kıyaslanıp, karşılaştırılması,</a:t>
            </a:r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248000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55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4294967295"/>
          </p:nvPr>
        </p:nvSpPr>
        <p:spPr>
          <a:xfrm>
            <a:off x="827584" y="1341438"/>
            <a:ext cx="7560840" cy="49672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Nesnelerin ölçülmesi,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Soru sorma, tartışma ve çıkarım yapabilmeyi öğrenebilmesi,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Nesnelerin nasıl yapıldığına dikkat etme, birbirleriyle olan ilişkilerinin araştırılması gibi yeteneklerin gelişmesini sağlamaktadır (</a:t>
            </a:r>
            <a:r>
              <a:rPr lang="tr-TR" sz="2800" dirty="0"/>
              <a:t>Kandır vd., 2012)</a:t>
            </a:r>
            <a:r>
              <a:rPr lang="en-US" sz="2800" dirty="0"/>
              <a:t>. </a:t>
            </a:r>
            <a:endParaRPr lang="tr-TR" sz="28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tr-TR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dirty="0" smtClean="0"/>
          </a:p>
        </p:txBody>
      </p:sp>
      <p:sp>
        <p:nvSpPr>
          <p:cNvPr id="2" name="1 Başlık"/>
          <p:cNvSpPr>
            <a:spLocks/>
          </p:cNvSpPr>
          <p:nvPr/>
        </p:nvSpPr>
        <p:spPr bwMode="auto">
          <a:xfrm>
            <a:off x="685800" y="152400"/>
            <a:ext cx="687070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4400">
                <a:solidFill>
                  <a:srgbClr val="0044AC"/>
                </a:solidFill>
              </a:rPr>
              <a:t>BİLİMSEL SÜREÇLER</a:t>
            </a:r>
            <a:endParaRPr lang="tr-TR" sz="4400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92016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05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</a:t>
            </a:r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ve Bilim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28800"/>
            <a:ext cx="8062913" cy="4479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/>
              <a:t>Erken çocukluk döneminde çocuklar, biyolojik olarak çevrelerindeki dünyayı öğrenmeye hazırdırlar. </a:t>
            </a:r>
          </a:p>
          <a:p>
            <a:pPr>
              <a:lnSpc>
                <a:spcPct val="90000"/>
              </a:lnSpc>
            </a:pPr>
            <a:r>
              <a:rPr lang="tr-TR" smtClean="0"/>
              <a:t>Çocuklar planlama yapma, tahminde bulunma, sonuç çıkarma gibi daha yüksek algılamaya dayalı becerileri kullanma yeteneğine sahiptirler.</a:t>
            </a:r>
          </a:p>
          <a:p>
            <a:pPr>
              <a:lnSpc>
                <a:spcPct val="90000"/>
              </a:lnSpc>
            </a:pPr>
            <a:r>
              <a:rPr lang="tr-TR" smtClean="0"/>
              <a:t> Aynı zamanda çevrelerini keşfetmeye ve gözlemlemeye yatkındır.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464024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63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BİLİMSEL SÜREÇ BECERİLERİ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215063" y="2071688"/>
            <a:ext cx="2928937" cy="3186112"/>
          </a:xfrm>
          <a:prstGeom prst="cloudCallout">
            <a:avLst>
              <a:gd name="adj1" fmla="val -83954"/>
              <a:gd name="adj2" fmla="val -58028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1600" b="1">
                <a:solidFill>
                  <a:srgbClr val="000099"/>
                </a:solidFill>
                <a:latin typeface="Arial" charset="0"/>
              </a:rPr>
              <a:t>Gelişmiş (İleri) Süreç Becerileri</a:t>
            </a:r>
          </a:p>
          <a:p>
            <a:pPr algn="ctr">
              <a:spcBef>
                <a:spcPct val="20000"/>
              </a:spcBef>
            </a:pPr>
            <a:endParaRPr lang="tr-TR" sz="1600" b="1">
              <a:solidFill>
                <a:srgbClr val="000099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tr-TR" sz="1600">
                <a:latin typeface="Arial" charset="0"/>
              </a:rPr>
              <a:t>8.   Hipotez Kurma</a:t>
            </a:r>
          </a:p>
          <a:p>
            <a:pPr>
              <a:spcBef>
                <a:spcPct val="20000"/>
              </a:spcBef>
            </a:pPr>
            <a:r>
              <a:rPr lang="tr-TR" sz="1600">
                <a:latin typeface="Arial" charset="0"/>
              </a:rPr>
              <a:t>9. Tanımlama ve Değişken Kontrolü</a:t>
            </a:r>
            <a:endParaRPr lang="tr-TR" sz="1600">
              <a:solidFill>
                <a:srgbClr val="99FF99"/>
              </a:solidFill>
              <a:latin typeface="Arial" charset="0"/>
            </a:endParaRPr>
          </a:p>
          <a:p>
            <a:pPr algn="ctr">
              <a:spcBef>
                <a:spcPct val="20000"/>
              </a:spcBef>
            </a:pPr>
            <a:endParaRPr lang="tr-TR" sz="16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000375" y="3714750"/>
            <a:ext cx="3357563" cy="2547938"/>
          </a:xfrm>
          <a:prstGeom prst="cloudCallout">
            <a:avLst>
              <a:gd name="adj1" fmla="val -2796"/>
              <a:gd name="adj2" fmla="val -114194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tr-TR" sz="1600">
                <a:solidFill>
                  <a:srgbClr val="000099"/>
                </a:solidFill>
                <a:latin typeface="Arial" charset="0"/>
              </a:rPr>
              <a:t>Orta Süreç</a:t>
            </a:r>
            <a:r>
              <a:rPr lang="tr-TR" sz="16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tr-TR" sz="1600">
                <a:solidFill>
                  <a:srgbClr val="000099"/>
                </a:solidFill>
                <a:latin typeface="Arial" charset="0"/>
              </a:rPr>
              <a:t>Becerileri</a:t>
            </a:r>
          </a:p>
          <a:p>
            <a:pPr algn="ctr"/>
            <a:endParaRPr lang="tr-TR" sz="1600">
              <a:solidFill>
                <a:srgbClr val="000099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tr-TR" sz="1600">
                <a:latin typeface="Arial" charset="0"/>
              </a:rPr>
              <a:t>6. Tahminde Bulunma</a:t>
            </a:r>
          </a:p>
          <a:p>
            <a:pPr>
              <a:spcBef>
                <a:spcPct val="20000"/>
              </a:spcBef>
            </a:pPr>
            <a:r>
              <a:rPr lang="tr-TR" sz="1600">
                <a:latin typeface="Arial" charset="0"/>
              </a:rPr>
              <a:t>7.  Sonuç Çıkarma</a:t>
            </a:r>
            <a:endParaRPr lang="tr-TR" sz="1600">
              <a:solidFill>
                <a:srgbClr val="99FF99"/>
              </a:solidFill>
              <a:latin typeface="Arial" charset="0"/>
            </a:endParaRPr>
          </a:p>
          <a:p>
            <a:pPr algn="ctr"/>
            <a:endParaRPr lang="tr-TR" sz="1600">
              <a:solidFill>
                <a:srgbClr val="000099"/>
              </a:solidFill>
              <a:latin typeface="Arial" charset="0"/>
            </a:endParaRPr>
          </a:p>
          <a:p>
            <a:pPr algn="ctr"/>
            <a:endParaRPr lang="tr-TR" sz="16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9" name="AutoShape 5"/>
          <p:cNvSpPr>
            <a:spLocks noGrp="1" noChangeArrowheads="1"/>
          </p:cNvSpPr>
          <p:nvPr>
            <p:ph idx="4294967295"/>
          </p:nvPr>
        </p:nvSpPr>
        <p:spPr>
          <a:xfrm>
            <a:off x="0" y="2714625"/>
            <a:ext cx="3214688" cy="3268663"/>
          </a:xfrm>
          <a:prstGeom prst="cloudCallout">
            <a:avLst>
              <a:gd name="adj1" fmla="val 64366"/>
              <a:gd name="adj2" fmla="val -75231"/>
            </a:avLst>
          </a:prstGeom>
          <a:solidFill>
            <a:srgbClr val="FFFF00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600" b="1" smtClean="0">
                <a:solidFill>
                  <a:srgbClr val="000099"/>
                </a:solidFill>
              </a:rPr>
              <a:t>Temel Süreç Becerileri</a:t>
            </a:r>
          </a:p>
          <a:p>
            <a:pPr eaLnBrk="1" hangingPunct="1">
              <a:buFontTx/>
              <a:buAutoNum type="arabicPeriod"/>
            </a:pPr>
            <a:r>
              <a:rPr lang="tr-TR" sz="1600" smtClean="0"/>
              <a:t>Gözlem</a:t>
            </a:r>
          </a:p>
          <a:p>
            <a:pPr eaLnBrk="1" hangingPunct="1">
              <a:buFontTx/>
              <a:buAutoNum type="arabicPeriod"/>
            </a:pPr>
            <a:r>
              <a:rPr lang="tr-TR" sz="1600" smtClean="0"/>
              <a:t>Karşılaştırma</a:t>
            </a:r>
          </a:p>
          <a:p>
            <a:pPr eaLnBrk="1" hangingPunct="1">
              <a:buFontTx/>
              <a:buAutoNum type="arabicPeriod"/>
            </a:pPr>
            <a:r>
              <a:rPr lang="tr-TR" sz="1600" smtClean="0"/>
              <a:t>Sınıflama</a:t>
            </a:r>
          </a:p>
          <a:p>
            <a:pPr eaLnBrk="1" hangingPunct="1">
              <a:buFontTx/>
              <a:buAutoNum type="arabicPeriod"/>
            </a:pPr>
            <a:r>
              <a:rPr lang="tr-TR" sz="1600" smtClean="0"/>
              <a:t>Ölçme</a:t>
            </a:r>
          </a:p>
          <a:p>
            <a:pPr eaLnBrk="1" hangingPunct="1">
              <a:buFontTx/>
              <a:buAutoNum type="arabicPeriod"/>
            </a:pPr>
            <a:r>
              <a:rPr lang="tr-TR" sz="1600" smtClean="0"/>
              <a:t>İletişim Kurma</a:t>
            </a:r>
            <a:endParaRPr lang="tr-TR" sz="1600" smtClean="0">
              <a:solidFill>
                <a:srgbClr val="99FF99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tr-TR" sz="1600" b="1" smtClean="0">
              <a:solidFill>
                <a:srgbClr val="000099"/>
              </a:solidFill>
            </a:endParaRPr>
          </a:p>
          <a:p>
            <a:pPr eaLnBrk="1" hangingPunct="1"/>
            <a:endParaRPr lang="tr-TR" sz="1600" b="1" smtClean="0">
              <a:solidFill>
                <a:srgbClr val="000099"/>
              </a:solidFill>
            </a:endParaRPr>
          </a:p>
        </p:txBody>
      </p:sp>
      <p:sp>
        <p:nvSpPr>
          <p:cNvPr id="8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20008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95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6870700" cy="1204913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Bilişsel süreç becerileri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285875"/>
            <a:ext cx="7958138" cy="48577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tr-TR" sz="28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Bilimsel süreç becerilerinin her biri (Temel Süreç Becerileri, Orta Düzey Süreç Becerileri ve İleri Düzey Süreç Becerileri) diğeri ile örtüşür ve birbiri üzerine inşa edilir.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Bu süreç becerileri araştırma becerileri olarak da bilinmektedir.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Araştırma, çocukların gelişebilmeleri için soru sorma sürecidir ve onları doğal merakları ile deneme yapmaları konusunda cesaretlendirir (</a:t>
            </a:r>
            <a:r>
              <a:rPr lang="tr-TR" sz="2800" dirty="0"/>
              <a:t>Kandır vd., 2012)</a:t>
            </a:r>
            <a:r>
              <a:rPr lang="en-US" sz="2800" dirty="0"/>
              <a:t>. </a:t>
            </a:r>
            <a:endParaRPr lang="tr-TR" sz="2800" dirty="0"/>
          </a:p>
          <a:p>
            <a:pPr marL="0" indent="0">
              <a:lnSpc>
                <a:spcPct val="80000"/>
              </a:lnSpc>
              <a:buNone/>
            </a:pPr>
            <a:endParaRPr lang="tr-TR" sz="2800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92016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Abruscato</a:t>
            </a:r>
            <a:r>
              <a:rPr lang="en-US" dirty="0" smtClean="0"/>
              <a:t>, J. (2000). Teaching Children Science: A Discovery Approach. (Fifth Edition). USA: </a:t>
            </a:r>
            <a:r>
              <a:rPr lang="en-US" dirty="0" err="1" smtClean="0"/>
              <a:t>Allyn</a:t>
            </a:r>
            <a:r>
              <a:rPr lang="en-US" dirty="0" smtClean="0"/>
              <a:t> and Bacon. </a:t>
            </a:r>
            <a:endParaRPr lang="tr-TR" dirty="0" smtClean="0"/>
          </a:p>
          <a:p>
            <a:r>
              <a:rPr lang="en-US" dirty="0" smtClean="0"/>
              <a:t>Brewer, J.A. (2007). Introduction to Early Childhood Education: Preschool through Primary Grades. (Sixth Edition). USA: Pearson Education Inc.</a:t>
            </a:r>
            <a:endParaRPr lang="tr-TR" dirty="0" smtClean="0"/>
          </a:p>
          <a:p>
            <a:r>
              <a:rPr lang="en-US" dirty="0" smtClean="0"/>
              <a:t>Howe, A.C. &amp; Jones, L. (1998). Engaging Children in Science (2</a:t>
            </a:r>
            <a:r>
              <a:rPr lang="en-US" baseline="30000" dirty="0" smtClean="0"/>
              <a:t>nd</a:t>
            </a:r>
            <a:r>
              <a:rPr lang="en-US" dirty="0" smtClean="0"/>
              <a:t> Edition). USA: Merrill Prentice-Hall. </a:t>
            </a:r>
            <a:endParaRPr lang="tr-TR" dirty="0" smtClean="0"/>
          </a:p>
          <a:p>
            <a:r>
              <a:rPr lang="en-US" dirty="0" err="1"/>
              <a:t>Jackman</a:t>
            </a:r>
            <a:r>
              <a:rPr lang="en-US" dirty="0"/>
              <a:t>, H.L. (2005). Early Education Curriculum: A Child Connection to the World (Third Edition). USA: Thomson Delmar Learning. </a:t>
            </a:r>
            <a:endParaRPr lang="tr-TR" dirty="0"/>
          </a:p>
          <a:p>
            <a:r>
              <a:rPr lang="tr-TR" dirty="0" smtClean="0"/>
              <a:t>Kandır, A., Uyanık, Ö., Yazıcı, E., Yaşar, M.C., İnal, G. ve Yazıcı, Z. (2012). Etkinliklerle Bilim Eğitimi. Ankara: Efil Yayıncılık.</a:t>
            </a:r>
          </a:p>
          <a:p>
            <a:r>
              <a:rPr lang="en-US" dirty="0" err="1" smtClean="0"/>
              <a:t>Mayesky</a:t>
            </a:r>
            <a:r>
              <a:rPr lang="en-US" dirty="0" smtClean="0"/>
              <a:t>, M. (2009). Creative Activities for Young Children (Ninth Edition). USA: Delmar </a:t>
            </a:r>
            <a:r>
              <a:rPr lang="en-US" dirty="0" err="1" smtClean="0"/>
              <a:t>Cengage</a:t>
            </a:r>
            <a:r>
              <a:rPr lang="en-US" dirty="0" smtClean="0"/>
              <a:t> Learning. </a:t>
            </a:r>
            <a:endParaRPr lang="tr-TR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, T.H. (2006). Preschool Science Environment: What is Available in a Preschool Classroom? Early Childhood Education Journal, 33(4), 245-251. </a:t>
            </a:r>
            <a:endParaRPr lang="tr-TR" dirty="0" smtClean="0"/>
          </a:p>
          <a:p>
            <a:r>
              <a:rPr lang="tr-TR" dirty="0" smtClean="0">
                <a:hlinkClick r:id="rId2"/>
              </a:rPr>
              <a:t>http://www.</a:t>
            </a:r>
            <a:r>
              <a:rPr lang="tr-TR" dirty="0" err="1" smtClean="0">
                <a:hlinkClick r:id="rId2"/>
              </a:rPr>
              <a:t>tdk</a:t>
            </a:r>
            <a:r>
              <a:rPr lang="tr-TR" dirty="0" smtClean="0">
                <a:hlinkClick r:id="rId2"/>
              </a:rPr>
              <a:t>.gov.tr/</a:t>
            </a:r>
            <a:r>
              <a:rPr lang="tr-TR" dirty="0" err="1" smtClean="0">
                <a:hlinkClick r:id="rId2"/>
              </a:rPr>
              <a:t>index</a:t>
            </a:r>
            <a:r>
              <a:rPr lang="tr-TR" dirty="0" smtClean="0">
                <a:hlinkClick r:id="rId2"/>
              </a:rPr>
              <a:t>.</a:t>
            </a:r>
            <a:r>
              <a:rPr lang="tr-TR" dirty="0" err="1" smtClean="0">
                <a:hlinkClick r:id="rId2"/>
              </a:rPr>
              <a:t>php</a:t>
            </a:r>
            <a:r>
              <a:rPr lang="tr-TR" dirty="0" smtClean="0">
                <a:hlinkClick r:id="rId2"/>
              </a:rPr>
              <a:t>?</a:t>
            </a:r>
            <a:r>
              <a:rPr lang="tr-TR" dirty="0" err="1" smtClean="0">
                <a:hlinkClick r:id="rId2"/>
              </a:rPr>
              <a:t>option</a:t>
            </a:r>
            <a:r>
              <a:rPr lang="tr-TR" dirty="0" smtClean="0">
                <a:hlinkClick r:id="rId2"/>
              </a:rPr>
              <a:t>=com_</a:t>
            </a:r>
            <a:r>
              <a:rPr lang="tr-TR" dirty="0" err="1" smtClean="0">
                <a:hlinkClick r:id="rId2"/>
              </a:rPr>
              <a:t>gts</a:t>
            </a:r>
            <a:r>
              <a:rPr lang="tr-TR" dirty="0" smtClean="0">
                <a:hlinkClick r:id="rId2"/>
              </a:rPr>
              <a:t>&amp;arama=</a:t>
            </a:r>
            <a:r>
              <a:rPr lang="tr-TR" dirty="0" err="1" smtClean="0">
                <a:hlinkClick r:id="rId2"/>
              </a:rPr>
              <a:t>gts</a:t>
            </a:r>
            <a:r>
              <a:rPr lang="tr-TR" dirty="0" smtClean="0">
                <a:hlinkClick r:id="rId2"/>
              </a:rPr>
              <a:t>&amp;</a:t>
            </a:r>
            <a:r>
              <a:rPr lang="tr-TR" dirty="0" err="1" smtClean="0">
                <a:hlinkClick r:id="rId2"/>
              </a:rPr>
              <a:t>guid</a:t>
            </a:r>
            <a:r>
              <a:rPr lang="tr-TR" dirty="0" smtClean="0">
                <a:hlinkClick r:id="rId2"/>
              </a:rPr>
              <a:t>=TDK.GTS.5876286a71a364.82518377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248000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Bilim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28800"/>
            <a:ext cx="7918450" cy="4121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/>
              <a:t>Çocuk ve bilim dendiğinde ilk akla gelenler “merak etme, soru sorma, yanıt bulma, anlama, ilişki kurma” dır. 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Bilim de, çocuk da kendine göre bunları araştırır. 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Bu yolla sorgulamayı öğrenirken içinde bulundukları dünyayı anlamaya çalışır. 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Bu açıdan bakıldığında, çocuğu bilimden  bilimi de çocuktan ayrı düşünmek mümkün değildir.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3392016" cy="437133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6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557338"/>
            <a:ext cx="7508875" cy="4525962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dirty="0" smtClean="0"/>
              <a:t>Çocuğu tanımlayan en iyi özelliklerden birisi “enerji dolu olmalarıdır”. </a:t>
            </a:r>
          </a:p>
          <a:p>
            <a:pPr algn="just" eaLnBrk="1" hangingPunct="1">
              <a:buFontTx/>
              <a:buNone/>
            </a:pPr>
            <a:r>
              <a:rPr lang="tr-TR" dirty="0" smtClean="0"/>
              <a:t>Sürekli olarak öğrenirler ve sınırsız enerjilerini kendi yetenek ve becerilerini keşfetmek için kullanırlar. </a:t>
            </a:r>
          </a:p>
          <a:p>
            <a:pPr eaLnBrk="1" hangingPunct="1"/>
            <a:endParaRPr lang="tr-TR" dirty="0" smtClean="0"/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685800" y="152400"/>
            <a:ext cx="6870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tr-TR" sz="44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Bilim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536032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55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700213"/>
            <a:ext cx="7797800" cy="4681537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dirty="0" smtClean="0"/>
              <a:t>Çocukların başlıca iki gelişimsel görevi vardır:</a:t>
            </a:r>
          </a:p>
          <a:p>
            <a:pPr eaLnBrk="1" hangingPunct="1"/>
            <a:r>
              <a:rPr lang="tr-TR" dirty="0" smtClean="0"/>
              <a:t>Çevresinde işlerin nasıl yürütüldüğünü öğrenmek,</a:t>
            </a:r>
          </a:p>
          <a:p>
            <a:pPr eaLnBrk="1" hangingPunct="1"/>
            <a:r>
              <a:rPr lang="tr-TR" dirty="0" smtClean="0"/>
              <a:t>İnsanları sevmeyi ve onlar tarafından sevilmeyi öğrenmek.</a:t>
            </a: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685800" y="152400"/>
            <a:ext cx="6870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tr-TR" sz="44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Bilim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248000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22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700213"/>
            <a:ext cx="7797800" cy="46815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Bu iki gelişimsel görev çocuklara bağımsız olmalarını öğrenmede ve yeteneklerini keşfetmede yardımcı olur. </a:t>
            </a:r>
            <a:endParaRPr lang="tr-TR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tr-TR" smtClean="0"/>
              <a:t>Olmak istedikleri insan tipine kendilerini hazırlamak için sorumluluk alırlar.</a:t>
            </a:r>
          </a:p>
          <a:p>
            <a:pPr eaLnBrk="1" hangingPunct="1"/>
            <a:endParaRPr lang="tr-TR" smtClean="0"/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685800" y="152400"/>
            <a:ext cx="6870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tr-TR" sz="44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Bilim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320008" cy="340147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00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dirty="0" smtClean="0"/>
              <a:t>Kişinin temel bir bilimsel anlayış geliştirmesi için bilimsel süreç becerilerine ve eleştirel düşünmeye gereksinimi vardır. </a:t>
            </a:r>
          </a:p>
          <a:p>
            <a:pPr>
              <a:lnSpc>
                <a:spcPct val="80000"/>
              </a:lnSpc>
              <a:buNone/>
            </a:pPr>
            <a:endParaRPr lang="tr-TR" dirty="0" smtClean="0"/>
          </a:p>
          <a:p>
            <a:pPr>
              <a:lnSpc>
                <a:spcPct val="80000"/>
              </a:lnSpc>
            </a:pPr>
            <a:r>
              <a:rPr lang="tr-TR" dirty="0" smtClean="0"/>
              <a:t>Bunun da erken çocukluk döneminde kazandırılması gereklidir.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320008" cy="41215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tr-TR" sz="4400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Çocuk ve Bilim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Bilimin Tanımı</a:t>
            </a:r>
            <a:endParaRPr lang="tr-T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tr-TR" dirty="0" smtClean="0"/>
              <a:t>“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dünyaya</a:t>
            </a:r>
            <a:r>
              <a:rPr lang="en-US" dirty="0" smtClean="0"/>
              <a:t>, </a:t>
            </a:r>
            <a:r>
              <a:rPr lang="en-US" dirty="0" err="1" smtClean="0"/>
              <a:t>nesnel</a:t>
            </a:r>
            <a:r>
              <a:rPr lang="en-US" dirty="0" smtClean="0"/>
              <a:t> </a:t>
            </a:r>
            <a:r>
              <a:rPr lang="en-US" dirty="0" err="1" smtClean="0"/>
              <a:t>gerçekliğe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gerçeklikte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olgulara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tarafsız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, </a:t>
            </a:r>
            <a:r>
              <a:rPr lang="en-US" dirty="0" err="1" smtClean="0"/>
              <a:t>deneye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zihinsel</a:t>
            </a:r>
            <a:r>
              <a:rPr lang="en-US" dirty="0" smtClean="0"/>
              <a:t> </a:t>
            </a:r>
            <a:r>
              <a:rPr lang="en-US" dirty="0" err="1" smtClean="0"/>
              <a:t>etkinliklerin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adıdır</a:t>
            </a:r>
            <a:r>
              <a:rPr lang="tr-TR" dirty="0" smtClean="0"/>
              <a:t>”</a:t>
            </a:r>
            <a:r>
              <a:rPr lang="en-US" dirty="0" smtClean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Howe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Jones’a</a:t>
            </a:r>
            <a:r>
              <a:rPr lang="en-US" dirty="0" smtClean="0"/>
              <a:t> (1998)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,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dünyayı</a:t>
            </a:r>
            <a:r>
              <a:rPr lang="en-US" dirty="0" smtClean="0"/>
              <a:t> </a:t>
            </a:r>
            <a:r>
              <a:rPr lang="en-US" dirty="0" err="1" smtClean="0"/>
              <a:t>anlamayı</a:t>
            </a:r>
            <a:r>
              <a:rPr lang="en-US" dirty="0" smtClean="0"/>
              <a:t> </a:t>
            </a:r>
            <a:r>
              <a:rPr lang="en-US" dirty="0" err="1" smtClean="0"/>
              <a:t>sağlamaktadır</a:t>
            </a:r>
            <a:r>
              <a:rPr lang="en-US" dirty="0" smtClean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C1C7-1EE4-4D96-8180-18FAF1C87F6E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</p:spPr>
        <p:txBody>
          <a:bodyPr/>
          <a:lstStyle/>
          <a:p>
            <a:r>
              <a:rPr lang="tr-TR" smtClean="0"/>
              <a:t>Prof. Dr. Neriman ARAL- Çocuk ve Bilim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1773</Words>
  <Application>Microsoft Office PowerPoint</Application>
  <PresentationFormat>Ekran Gösterisi (4:3)</PresentationFormat>
  <Paragraphs>213</Paragraphs>
  <Slides>32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Ofis Teması</vt:lpstr>
      <vt:lpstr>BİLİMİN TANIMI VE ÖNEMİ</vt:lpstr>
      <vt:lpstr>Bu Derste Hedeflenen Kazanımlar </vt:lpstr>
      <vt:lpstr>Çocuk ve Bilim</vt:lpstr>
      <vt:lpstr>Çocuk ve Bilim</vt:lpstr>
      <vt:lpstr>PowerPoint Sunusu</vt:lpstr>
      <vt:lpstr>PowerPoint Sunusu</vt:lpstr>
      <vt:lpstr>PowerPoint Sunusu</vt:lpstr>
      <vt:lpstr>Çocuk ve Bilim</vt:lpstr>
      <vt:lpstr>Bilimin Tanımı</vt:lpstr>
      <vt:lpstr>Bilimin Tanımı</vt:lpstr>
      <vt:lpstr>Bilimin Tanımı</vt:lpstr>
      <vt:lpstr>Bilimin Tanımı</vt:lpstr>
      <vt:lpstr>Bilimin Tanımı</vt:lpstr>
      <vt:lpstr>Bilimin Tanımı</vt:lpstr>
      <vt:lpstr>Bilimin Tanımı</vt:lpstr>
      <vt:lpstr>Bilim Ne Değildir?</vt:lpstr>
      <vt:lpstr>Bilimin Amacı</vt:lpstr>
      <vt:lpstr>Bilimin en temel amacı</vt:lpstr>
      <vt:lpstr>Bilimin amaçları</vt:lpstr>
      <vt:lpstr>Bilimin Önemi</vt:lpstr>
      <vt:lpstr>Bilimin Önemi</vt:lpstr>
      <vt:lpstr>Bilimin Önemi</vt:lpstr>
      <vt:lpstr>Bilimin Önemi</vt:lpstr>
      <vt:lpstr>Bilimin Önemi</vt:lpstr>
      <vt:lpstr>Bilimin Önemi</vt:lpstr>
      <vt:lpstr>BİLİMSEL SÜREÇ BECERİLERİ</vt:lpstr>
      <vt:lpstr>PowerPoint Sunusu</vt:lpstr>
      <vt:lpstr>BİLİMSEL SÜREÇLER</vt:lpstr>
      <vt:lpstr>PowerPoint Sunusu</vt:lpstr>
      <vt:lpstr>BİLİMSEL SÜREÇ BECERİLERİ</vt:lpstr>
      <vt:lpstr>Bilişsel süreç becerileri</vt:lpstr>
      <vt:lpstr>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TEKNOLOJİNİN TANIMI VE ÖNEMİ</dc:title>
  <dc:creator>tuğba</dc:creator>
  <cp:lastModifiedBy>Neriman</cp:lastModifiedBy>
  <cp:revision>57</cp:revision>
  <dcterms:created xsi:type="dcterms:W3CDTF">2017-01-11T08:40:33Z</dcterms:created>
  <dcterms:modified xsi:type="dcterms:W3CDTF">2020-12-10T09:56:13Z</dcterms:modified>
</cp:coreProperties>
</file>