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1"/>
  </p:notesMasterIdLst>
  <p:handoutMasterIdLst>
    <p:handoutMasterId r:id="rId12"/>
  </p:handout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214" autoAdjust="0"/>
    <p:restoredTop sz="94660"/>
  </p:normalViewPr>
  <p:slideViewPr>
    <p:cSldViewPr>
      <p:cViewPr varScale="1">
        <p:scale>
          <a:sx n="108" d="100"/>
          <a:sy n="108" d="100"/>
        </p:scale>
        <p:origin x="1302" y="108"/>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2.03.2020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3/2/2020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2.03.2020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2.03.2020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2.03.2020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2.03.2020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2.03.2020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2.03.2020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2.03.2020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2.03.2020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2.03.2020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2.03.2020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28794" y="0"/>
            <a:ext cx="6172200" cy="4608512"/>
          </a:xfrm>
        </p:spPr>
        <p:txBody>
          <a:bodyPr>
            <a:normAutofit fontScale="90000"/>
          </a:bodyPr>
          <a:lstStyle/>
          <a:p>
            <a:pPr algn="ct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fi-FI" dirty="0">
                <a:solidFill>
                  <a:schemeClr val="accent2">
                    <a:lumMod val="75000"/>
                  </a:schemeClr>
                </a:solidFill>
                <a:effectLst>
                  <a:outerShdw blurRad="38100" dist="38100" dir="2700000" algn="tl">
                    <a:srgbClr val="000000">
                      <a:alpha val="43137"/>
                    </a:srgbClr>
                  </a:outerShdw>
                </a:effectLst>
                <a:latin typeface="Comic Sans MS" pitchFamily="66" charset="0"/>
              </a:rPr>
              <a:t>HİN </a:t>
            </a: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217 HİNT MİTLERİ</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12. hafta</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Epik Tanrılar: Brahma</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rPr>
            </a:br>
            <a:br>
              <a:rPr lang="tr-TR" dirty="0">
                <a:solidFill>
                  <a:schemeClr val="accent2">
                    <a:lumMod val="75000"/>
                  </a:schemeClr>
                </a:solidFill>
                <a:effectLst>
                  <a:outerShdw blurRad="38100" dist="38100" dir="2700000" algn="tl">
                    <a:srgbClr val="000000">
                      <a:alpha val="43137"/>
                    </a:srgbClr>
                  </a:outerShdw>
                </a:effectLst>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endParaRPr lang="tr-TR" sz="1600" dirty="0">
              <a:solidFill>
                <a:schemeClr val="accent2">
                  <a:lumMod val="75000"/>
                </a:schemeClr>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a:solidFill>
                  <a:schemeClr val="tx1"/>
                </a:solidFill>
                <a:effectLst>
                  <a:outerShdw blurRad="38100" dist="38100" dir="2700000" algn="tl">
                    <a:srgbClr val="000000">
                      <a:alpha val="43137"/>
                    </a:srgbClr>
                  </a:outerShdw>
                </a:effectLst>
                <a:latin typeface="Comic Sans MS" pitchFamily="66" charset="0"/>
              </a:rPr>
              <a:t>Hindoloji Bölümü</a:t>
            </a:r>
          </a:p>
        </p:txBody>
      </p:sp>
    </p:spTree>
  </p:cSld>
  <p:clrMapOvr>
    <a:masterClrMapping/>
  </p:clrMapOvr>
  <p:transition>
    <p:wheel spokes="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dirty="0">
                <a:effectLst>
                  <a:outerShdw blurRad="38100" dist="38100" dir="2700000" algn="tl">
                    <a:srgbClr val="000000">
                      <a:alpha val="43137"/>
                    </a:srgbClr>
                  </a:outerShdw>
                </a:effectLst>
                <a:latin typeface="Comic Sans MS" pitchFamily="66" charset="0"/>
              </a:rPr>
              <a:t>HİN </a:t>
            </a:r>
            <a:r>
              <a:rPr lang="tr-TR" dirty="0">
                <a:effectLst>
                  <a:outerShdw blurRad="38100" dist="38100" dir="2700000" algn="tl">
                    <a:srgbClr val="000000">
                      <a:alpha val="43137"/>
                    </a:srgbClr>
                  </a:outerShdw>
                </a:effectLst>
                <a:latin typeface="Comic Sans MS" pitchFamily="66" charset="0"/>
              </a:rPr>
              <a:t>217 HİNT MİTLERİ</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endParaRPr lang="tr-TR" dirty="0"/>
          </a:p>
        </p:txBody>
      </p:sp>
      <p:pic>
        <p:nvPicPr>
          <p:cNvPr id="1026" name="Picture 2" descr="brahma ile ilgili görsel sonucu">
            <a:extLst>
              <a:ext uri="{FF2B5EF4-FFF2-40B4-BE49-F238E27FC236}">
                <a16:creationId xmlns:a16="http://schemas.microsoft.com/office/drawing/2014/main" id="{B94A9091-30BB-4818-BD4A-5BA66C5E41DA}"/>
              </a:ext>
            </a:extLst>
          </p:cNvPr>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2339752" y="1600200"/>
            <a:ext cx="4536504" cy="4873625"/>
          </a:xfrm>
          <a:prstGeom prst="rect">
            <a:avLst/>
          </a:prstGeom>
          <a:ln w="889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dirty="0">
                <a:effectLst>
                  <a:outerShdw blurRad="38100" dist="38100" dir="2700000" algn="tl">
                    <a:srgbClr val="000000">
                      <a:alpha val="43137"/>
                    </a:srgbClr>
                  </a:outerShdw>
                </a:effectLst>
                <a:latin typeface="Comic Sans MS" pitchFamily="66" charset="0"/>
              </a:rPr>
              <a:t>HİN </a:t>
            </a:r>
            <a:r>
              <a:rPr lang="tr-TR" dirty="0">
                <a:effectLst>
                  <a:outerShdw blurRad="38100" dist="38100" dir="2700000" algn="tl">
                    <a:srgbClr val="000000">
                      <a:alpha val="43137"/>
                    </a:srgbClr>
                  </a:outerShdw>
                </a:effectLst>
                <a:latin typeface="Comic Sans MS" pitchFamily="66" charset="0"/>
              </a:rPr>
              <a:t>217 HİNT MİTLERİ</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endParaRPr lang="tr-TR" dirty="0"/>
          </a:p>
        </p:txBody>
      </p:sp>
      <p:sp>
        <p:nvSpPr>
          <p:cNvPr id="3" name="2 İçerik Yer Tutucusu"/>
          <p:cNvSpPr>
            <a:spLocks noGrp="1"/>
          </p:cNvSpPr>
          <p:nvPr>
            <p:ph sz="quarter" idx="1"/>
          </p:nvPr>
        </p:nvSpPr>
        <p:spPr/>
        <p:txBody>
          <a:bodyPr/>
          <a:lstStyle/>
          <a:p>
            <a:pPr algn="ctr"/>
            <a:r>
              <a:rPr lang="tr-TR" dirty="0"/>
              <a:t>Sözcük yalın hali olan Brahma ve Brahman biçimlerindeyken, evrenin en yüce gücünü belirtir. Bu güç, kendi kendine oluşmuş, öncesiz ve sonsuz, bütün her şeyi içine alan Güç’tür. Madde ötesi, görünmez ve her şeyi yaratandır.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dirty="0">
                <a:effectLst>
                  <a:outerShdw blurRad="38100" dist="38100" dir="2700000" algn="tl">
                    <a:srgbClr val="000000">
                      <a:alpha val="43137"/>
                    </a:srgbClr>
                  </a:outerShdw>
                </a:effectLst>
                <a:latin typeface="Comic Sans MS" pitchFamily="66" charset="0"/>
              </a:rPr>
              <a:t>HİN </a:t>
            </a:r>
            <a:r>
              <a:rPr lang="tr-TR" dirty="0">
                <a:effectLst>
                  <a:outerShdw blurRad="38100" dist="38100" dir="2700000" algn="tl">
                    <a:srgbClr val="000000">
                      <a:alpha val="43137"/>
                    </a:srgbClr>
                  </a:outerShdw>
                </a:effectLst>
                <a:latin typeface="Comic Sans MS" pitchFamily="66" charset="0"/>
              </a:rPr>
              <a:t>217 HİNT MİTLERİ</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endParaRPr lang="tr-TR" dirty="0"/>
          </a:p>
        </p:txBody>
      </p:sp>
      <p:sp>
        <p:nvSpPr>
          <p:cNvPr id="3" name="2 İçerik Yer Tutucusu"/>
          <p:cNvSpPr>
            <a:spLocks noGrp="1"/>
          </p:cNvSpPr>
          <p:nvPr>
            <p:ph sz="quarter" idx="1"/>
          </p:nvPr>
        </p:nvSpPr>
        <p:spPr/>
        <p:txBody>
          <a:bodyPr/>
          <a:lstStyle/>
          <a:p>
            <a:pPr algn="ctr"/>
            <a:r>
              <a:rPr lang="tr-TR" dirty="0"/>
              <a:t>Sözcük eril halinde kullanılırsa (Brahma olarak) o zaman diğer iki üyeliğini *</a:t>
            </a:r>
            <a:r>
              <a:rPr lang="tr-TR" dirty="0" err="1"/>
              <a:t>Vishnu</a:t>
            </a:r>
            <a:r>
              <a:rPr lang="tr-TR" dirty="0"/>
              <a:t> ve *</a:t>
            </a:r>
            <a:r>
              <a:rPr lang="tr-TR" dirty="0" err="1"/>
              <a:t>Şiva’nın</a:t>
            </a:r>
            <a:r>
              <a:rPr lang="tr-TR" dirty="0"/>
              <a:t> yaptığı tanrı üçlemesinin bir diğer üyesini anlarız. Bu tanrı, tüm evrenin yaratıcısıdır ve ona </a:t>
            </a:r>
            <a:r>
              <a:rPr lang="tr-TR" dirty="0" err="1"/>
              <a:t>Pracapati</a:t>
            </a:r>
            <a:r>
              <a:rPr lang="tr-TR" dirty="0"/>
              <a:t> (Yaratıkların Efendisi) denir.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dirty="0">
                <a:effectLst>
                  <a:outerShdw blurRad="38100" dist="38100" dir="2700000" algn="tl">
                    <a:srgbClr val="000000">
                      <a:alpha val="43137"/>
                    </a:srgbClr>
                  </a:outerShdw>
                </a:effectLst>
                <a:latin typeface="Comic Sans MS" pitchFamily="66" charset="0"/>
              </a:rPr>
              <a:t>HİN </a:t>
            </a:r>
            <a:r>
              <a:rPr lang="tr-TR" dirty="0">
                <a:effectLst>
                  <a:outerShdw blurRad="38100" dist="38100" dir="2700000" algn="tl">
                    <a:srgbClr val="000000">
                      <a:alpha val="43137"/>
                    </a:srgbClr>
                  </a:outerShdw>
                </a:effectLst>
                <a:latin typeface="Comic Sans MS" pitchFamily="66" charset="0"/>
              </a:rPr>
              <a:t>217 HİNT MİTLERİ</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endParaRPr lang="tr-TR" dirty="0"/>
          </a:p>
        </p:txBody>
      </p:sp>
      <p:sp>
        <p:nvSpPr>
          <p:cNvPr id="3" name="2 İçerik Yer Tutucusu"/>
          <p:cNvSpPr>
            <a:spLocks noGrp="1"/>
          </p:cNvSpPr>
          <p:nvPr>
            <p:ph sz="quarter" idx="1"/>
          </p:nvPr>
        </p:nvSpPr>
        <p:spPr/>
        <p:txBody>
          <a:bodyPr/>
          <a:lstStyle/>
          <a:p>
            <a:pPr algn="ctr"/>
            <a:r>
              <a:rPr lang="tr-TR" dirty="0"/>
              <a:t>Hint mitolojisinde Brahma’nın bir günü ve bir gecesi 1 </a:t>
            </a:r>
            <a:r>
              <a:rPr lang="tr-TR" dirty="0" err="1"/>
              <a:t>kalpa’dır</a:t>
            </a:r>
            <a:r>
              <a:rPr lang="tr-TR" dirty="0"/>
              <a:t> (8.640.000.0000 yıl). Tüm dünya mitolojileri içerisinde, evrenin yaratılış zamanıyla ilgili bilimsel verilere en çok yaklaşan rakam budur; çünkü Brahma yaratılışı bir günde yapmıştır.</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dirty="0">
                <a:effectLst>
                  <a:outerShdw blurRad="38100" dist="38100" dir="2700000" algn="tl">
                    <a:srgbClr val="000000">
                      <a:alpha val="43137"/>
                    </a:srgbClr>
                  </a:outerShdw>
                </a:effectLst>
                <a:latin typeface="Comic Sans MS" pitchFamily="66" charset="0"/>
              </a:rPr>
              <a:t>HİN </a:t>
            </a:r>
            <a:r>
              <a:rPr lang="tr-TR" dirty="0">
                <a:effectLst>
                  <a:outerShdw blurRad="38100" dist="38100" dir="2700000" algn="tl">
                    <a:srgbClr val="000000">
                      <a:alpha val="43137"/>
                    </a:srgbClr>
                  </a:outerShdw>
                </a:effectLst>
                <a:latin typeface="Comic Sans MS" pitchFamily="66" charset="0"/>
              </a:rPr>
              <a:t>217 HİNT MİTLERİ</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endParaRPr lang="tr-TR" dirty="0"/>
          </a:p>
        </p:txBody>
      </p:sp>
      <p:sp>
        <p:nvSpPr>
          <p:cNvPr id="3" name="2 İçerik Yer Tutucusu"/>
          <p:cNvSpPr>
            <a:spLocks noGrp="1"/>
          </p:cNvSpPr>
          <p:nvPr>
            <p:ph sz="quarter" idx="1"/>
          </p:nvPr>
        </p:nvSpPr>
        <p:spPr/>
        <p:txBody>
          <a:bodyPr/>
          <a:lstStyle/>
          <a:p>
            <a:pPr algn="ctr"/>
            <a:r>
              <a:rPr lang="tr-TR" dirty="0"/>
              <a:t>Brahma kırmızı renkli, dört başlı bir tanrıdır. Aslında beş başı vardır, ama o beşinci baş, saygısız konuştuğu için tanrı </a:t>
            </a:r>
            <a:r>
              <a:rPr lang="tr-TR" dirty="0" err="1"/>
              <a:t>Şiva’nın</a:t>
            </a:r>
            <a:r>
              <a:rPr lang="tr-TR" dirty="0"/>
              <a:t> üçüncü gözü tarafından yakılmıştır. Bu yüzden ona </a:t>
            </a:r>
            <a:r>
              <a:rPr lang="tr-TR" dirty="0" err="1"/>
              <a:t>Çaturanana</a:t>
            </a:r>
            <a:r>
              <a:rPr lang="tr-TR" dirty="0"/>
              <a:t> (Dört Yüzlü) denir.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dirty="0">
                <a:effectLst>
                  <a:outerShdw blurRad="38100" dist="38100" dir="2700000" algn="tl">
                    <a:srgbClr val="000000">
                      <a:alpha val="43137"/>
                    </a:srgbClr>
                  </a:outerShdw>
                </a:effectLst>
                <a:latin typeface="Comic Sans MS" pitchFamily="66" charset="0"/>
              </a:rPr>
              <a:t>HİN </a:t>
            </a:r>
            <a:r>
              <a:rPr lang="tr-TR" dirty="0">
                <a:effectLst>
                  <a:outerShdw blurRad="38100" dist="38100" dir="2700000" algn="tl">
                    <a:srgbClr val="000000">
                      <a:alpha val="43137"/>
                    </a:srgbClr>
                  </a:outerShdw>
                </a:effectLst>
                <a:latin typeface="Comic Sans MS" pitchFamily="66" charset="0"/>
              </a:rPr>
              <a:t>217 HİNT MİTLERİ</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endParaRPr lang="tr-TR" dirty="0"/>
          </a:p>
        </p:txBody>
      </p:sp>
      <p:sp>
        <p:nvSpPr>
          <p:cNvPr id="3" name="2 İçerik Yer Tutucusu"/>
          <p:cNvSpPr>
            <a:spLocks noGrp="1"/>
          </p:cNvSpPr>
          <p:nvPr>
            <p:ph sz="quarter" idx="1"/>
          </p:nvPr>
        </p:nvSpPr>
        <p:spPr/>
        <p:txBody>
          <a:bodyPr/>
          <a:lstStyle/>
          <a:p>
            <a:pPr algn="ctr"/>
            <a:r>
              <a:rPr lang="tr-TR" dirty="0"/>
              <a:t>Dört kolu vardır. Ellerinde bir asa veya kaşık, bir </a:t>
            </a:r>
            <a:r>
              <a:rPr lang="tr-TR" dirty="0" err="1"/>
              <a:t>tesbih</a:t>
            </a:r>
            <a:r>
              <a:rPr lang="tr-TR" dirty="0"/>
              <a:t>, bir su testisi, bir de Veda kitabı bulunur. Karısı bilim tanrıçası </a:t>
            </a:r>
            <a:r>
              <a:rPr lang="tr-TR" dirty="0" err="1"/>
              <a:t>Savarasti‘dir</a:t>
            </a:r>
            <a:r>
              <a:rPr lang="tr-TR" dirty="0"/>
              <a:t>. Binek hayvanı kuğu veya kazdır.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dirty="0">
                <a:effectLst>
                  <a:outerShdw blurRad="38100" dist="38100" dir="2700000" algn="tl">
                    <a:srgbClr val="000000">
                      <a:alpha val="43137"/>
                    </a:srgbClr>
                  </a:outerShdw>
                </a:effectLst>
                <a:latin typeface="Comic Sans MS" pitchFamily="66" charset="0"/>
              </a:rPr>
              <a:t>HİN </a:t>
            </a:r>
            <a:r>
              <a:rPr lang="tr-TR" dirty="0">
                <a:effectLst>
                  <a:outerShdw blurRad="38100" dist="38100" dir="2700000" algn="tl">
                    <a:srgbClr val="000000">
                      <a:alpha val="43137"/>
                    </a:srgbClr>
                  </a:outerShdw>
                </a:effectLst>
                <a:latin typeface="Comic Sans MS" pitchFamily="66" charset="0"/>
              </a:rPr>
              <a:t>217 HİNT MİTLERİ</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endParaRPr lang="tr-TR" dirty="0"/>
          </a:p>
        </p:txBody>
      </p:sp>
      <p:sp>
        <p:nvSpPr>
          <p:cNvPr id="3" name="2 İçerik Yer Tutucusu"/>
          <p:cNvSpPr>
            <a:spLocks noGrp="1"/>
          </p:cNvSpPr>
          <p:nvPr>
            <p:ph sz="quarter" idx="1"/>
          </p:nvPr>
        </p:nvSpPr>
        <p:spPr/>
        <p:txBody>
          <a:bodyPr/>
          <a:lstStyle/>
          <a:p>
            <a:pPr algn="ctr"/>
            <a:r>
              <a:rPr lang="tr-TR" dirty="0"/>
              <a:t>Brahma balık, kaplumbağa ve domuz biçimlerinde diğer </a:t>
            </a:r>
            <a:r>
              <a:rPr lang="tr-TR" dirty="0" err="1"/>
              <a:t>kalpalarda</a:t>
            </a:r>
            <a:r>
              <a:rPr lang="tr-TR" dirty="0"/>
              <a:t> yaratıcı olmuştur. Bu biçimler daha sonra </a:t>
            </a:r>
            <a:r>
              <a:rPr lang="tr-TR" dirty="0" err="1"/>
              <a:t>Vishnu’ya</a:t>
            </a:r>
            <a:r>
              <a:rPr lang="tr-TR" dirty="0"/>
              <a:t> atfedilmiştir. Zaten zamanla diğer iki akımın, yani </a:t>
            </a:r>
            <a:r>
              <a:rPr lang="tr-TR" dirty="0" err="1"/>
              <a:t>Vishnucularla</a:t>
            </a:r>
            <a:r>
              <a:rPr lang="tr-TR" dirty="0"/>
              <a:t> </a:t>
            </a:r>
            <a:r>
              <a:rPr lang="tr-TR" dirty="0" err="1"/>
              <a:t>Şivacıların</a:t>
            </a:r>
            <a:r>
              <a:rPr lang="tr-TR" dirty="0"/>
              <a:t> çabaları sonucu Tanrı Brahma geri plana itilmiş ve bu iki tanrı (</a:t>
            </a:r>
            <a:r>
              <a:rPr lang="tr-TR" dirty="0" err="1"/>
              <a:t>Vishnu</a:t>
            </a:r>
            <a:r>
              <a:rPr lang="tr-TR" dirty="0"/>
              <a:t> ve </a:t>
            </a:r>
            <a:r>
              <a:rPr lang="tr-TR" dirty="0" err="1"/>
              <a:t>Şiva</a:t>
            </a:r>
            <a:r>
              <a:rPr lang="tr-TR" dirty="0"/>
              <a:t>) ön plana çıkartılmıştır.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dirty="0">
                <a:effectLst>
                  <a:outerShdw blurRad="38100" dist="38100" dir="2700000" algn="tl">
                    <a:srgbClr val="000000">
                      <a:alpha val="43137"/>
                    </a:srgbClr>
                  </a:outerShdw>
                </a:effectLst>
                <a:latin typeface="Comic Sans MS" pitchFamily="66" charset="0"/>
              </a:rPr>
              <a:t>HİN </a:t>
            </a:r>
            <a:r>
              <a:rPr lang="tr-TR" dirty="0">
                <a:effectLst>
                  <a:outerShdw blurRad="38100" dist="38100" dir="2700000" algn="tl">
                    <a:srgbClr val="000000">
                      <a:alpha val="43137"/>
                    </a:srgbClr>
                  </a:outerShdw>
                </a:effectLst>
                <a:latin typeface="Comic Sans MS" pitchFamily="66" charset="0"/>
              </a:rPr>
              <a:t>217 HİNT MİTLERİ</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endParaRPr lang="tr-TR" dirty="0"/>
          </a:p>
        </p:txBody>
      </p:sp>
      <p:sp>
        <p:nvSpPr>
          <p:cNvPr id="3" name="2 İçerik Yer Tutucusu"/>
          <p:cNvSpPr>
            <a:spLocks noGrp="1"/>
          </p:cNvSpPr>
          <p:nvPr>
            <p:ph sz="quarter" idx="1"/>
          </p:nvPr>
        </p:nvSpPr>
        <p:spPr/>
        <p:txBody>
          <a:bodyPr/>
          <a:lstStyle/>
          <a:p>
            <a:pPr algn="ctr"/>
            <a:r>
              <a:rPr lang="tr-TR" dirty="0" err="1"/>
              <a:t>Mhb</a:t>
            </a:r>
            <a:r>
              <a:rPr lang="tr-TR" dirty="0"/>
              <a:t>.’da Brahma’nın </a:t>
            </a:r>
            <a:r>
              <a:rPr lang="tr-TR" dirty="0" err="1"/>
              <a:t>Vishnu’nun</a:t>
            </a:r>
            <a:r>
              <a:rPr lang="tr-TR" dirty="0"/>
              <a:t> göbeğinden türediği anlatılır. Bu nedenle ona </a:t>
            </a:r>
            <a:r>
              <a:rPr lang="tr-TR" dirty="0" err="1"/>
              <a:t>Nabhica</a:t>
            </a:r>
            <a:r>
              <a:rPr lang="tr-TR" dirty="0"/>
              <a:t> (Göbekten Doğan) denir. Ayrıca bir nilüfer çiçeği içinde doğduğundan ona lotus </a:t>
            </a:r>
            <a:r>
              <a:rPr lang="tr-TR" dirty="0" err="1"/>
              <a:t>doğuşlu</a:t>
            </a:r>
            <a:r>
              <a:rPr lang="tr-TR" dirty="0"/>
              <a:t> anlamında Kanca, </a:t>
            </a:r>
            <a:r>
              <a:rPr lang="tr-TR" dirty="0" err="1"/>
              <a:t>Sarocin</a:t>
            </a:r>
            <a:r>
              <a:rPr lang="tr-TR" dirty="0"/>
              <a:t>, </a:t>
            </a:r>
            <a:r>
              <a:rPr lang="tr-TR" dirty="0" err="1"/>
              <a:t>Abcaca</a:t>
            </a:r>
            <a:r>
              <a:rPr lang="tr-TR" dirty="0"/>
              <a:t>, </a:t>
            </a:r>
            <a:r>
              <a:rPr lang="tr-TR" dirty="0" err="1"/>
              <a:t>Abcayoni</a:t>
            </a:r>
            <a:r>
              <a:rPr lang="tr-TR" dirty="0"/>
              <a:t>, Kancaca da denir.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1340</TotalTime>
  <Words>380</Words>
  <Application>Microsoft Office PowerPoint</Application>
  <PresentationFormat>Ekran Gösterisi (4:3)</PresentationFormat>
  <Paragraphs>22</Paragraphs>
  <Slides>9</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9</vt:i4>
      </vt:variant>
    </vt:vector>
  </HeadingPairs>
  <TitlesOfParts>
    <vt:vector size="16" baseType="lpstr">
      <vt:lpstr>Arial</vt:lpstr>
      <vt:lpstr>Calibri</vt:lpstr>
      <vt:lpstr>Century Schoolbook</vt:lpstr>
      <vt:lpstr>Comic Sans MS</vt:lpstr>
      <vt:lpstr>Wingdings</vt:lpstr>
      <vt:lpstr>Wingdings 2</vt:lpstr>
      <vt:lpstr>Oriel</vt:lpstr>
      <vt:lpstr>                  HİN 217 HİNT MİTLERİ  12. hafta  Epik Tanrılar: Brahma       </vt:lpstr>
      <vt:lpstr>HİN 217 HİNT MİTLERİ </vt:lpstr>
      <vt:lpstr>HİN 217 HİNT MİTLERİ </vt:lpstr>
      <vt:lpstr>HİN 217 HİNT MİTLERİ </vt:lpstr>
      <vt:lpstr>HİN 217 HİNT MİTLERİ </vt:lpstr>
      <vt:lpstr>HİN 217 HİNT MİTLERİ </vt:lpstr>
      <vt:lpstr>HİN 217 HİNT MİTLERİ </vt:lpstr>
      <vt:lpstr>HİN 217 HİNT MİTLERİ </vt:lpstr>
      <vt:lpstr>HİN 217 HİNT MİTLERİ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137</cp:revision>
  <dcterms:created xsi:type="dcterms:W3CDTF">2014-11-21T09:52:05Z</dcterms:created>
  <dcterms:modified xsi:type="dcterms:W3CDTF">2020-03-02T20:22:14Z</dcterms:modified>
</cp:coreProperties>
</file>