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61" r:id="rId2"/>
    <p:sldId id="257" r:id="rId3"/>
    <p:sldId id="258" r:id="rId4"/>
    <p:sldId id="262" r:id="rId5"/>
    <p:sldId id="264" r:id="rId6"/>
    <p:sldId id="266" r:id="rId7"/>
    <p:sldId id="265" r:id="rId8"/>
    <p:sldId id="267" r:id="rId9"/>
    <p:sldId id="263"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7DE6118-2437-4B30-8E3C-4D2BE6020583}" type="datetimeFigureOut">
              <a:rPr lang="en-US" dirty="0"/>
              <a:pPr/>
              <a:t>04-May-19</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dirty="0"/>
              <a:pPr/>
              <a:t>‹#›</a:t>
            </a:fld>
            <a:endParaRPr lang="en-US"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04-May-19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04-May-19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04-May-19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7DE6118-2437-4B30-8E3C-4D2BE6020583}" type="datetimeFigureOut">
              <a:rPr lang="en-US" dirty="0"/>
              <a:pPr/>
              <a:t>04-May-19</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a:t>Click to edit Master title style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dirty="0"/>
              <a:t>04-May-19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dirty="0"/>
              <a:t>04-May-19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dirty="0"/>
              <a:t>04-May-19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dirty="0"/>
              <a:t>04-May-19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n-US"/>
              <a:t>Click to edit Master title style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04-May-19</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04-May-19</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7DE6118-2437-4B30-8E3C-4D2BE6020583}" type="datetimeFigureOut">
              <a:rPr lang="en-US" dirty="0"/>
              <a:pPr/>
              <a:t>04-May-19</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dirty="0"/>
              <a:pPr/>
              <a:t>‹#›</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AD5C36-7085-467C-A1D9-1F982A7439A5}"/>
              </a:ext>
            </a:extLst>
          </p:cNvPr>
          <p:cNvSpPr>
            <a:spLocks noGrp="1"/>
          </p:cNvSpPr>
          <p:nvPr>
            <p:ph type="ctrTitle"/>
          </p:nvPr>
        </p:nvSpPr>
        <p:spPr/>
        <p:txBody>
          <a:bodyPr/>
          <a:lstStyle/>
          <a:p>
            <a:r>
              <a:rPr lang="en-US" dirty="0" err="1"/>
              <a:t>klİnİK</a:t>
            </a:r>
            <a:r>
              <a:rPr lang="en-US" dirty="0"/>
              <a:t> </a:t>
            </a:r>
            <a:r>
              <a:rPr lang="en-US" dirty="0" err="1"/>
              <a:t>muayene</a:t>
            </a:r>
            <a:r>
              <a:rPr lang="en-US" dirty="0"/>
              <a:t> </a:t>
            </a:r>
            <a:r>
              <a:rPr lang="en-US" dirty="0" err="1"/>
              <a:t>yÖntemlerİ</a:t>
            </a:r>
            <a:endParaRPr lang="en-US" dirty="0"/>
          </a:p>
        </p:txBody>
      </p:sp>
      <p:sp>
        <p:nvSpPr>
          <p:cNvPr id="3" name="Subtitle 2">
            <a:extLst>
              <a:ext uri="{FF2B5EF4-FFF2-40B4-BE49-F238E27FC236}">
                <a16:creationId xmlns:a16="http://schemas.microsoft.com/office/drawing/2014/main" id="{77F577AA-5287-427D-AD94-95EBDE78B2A8}"/>
              </a:ext>
            </a:extLst>
          </p:cNvPr>
          <p:cNvSpPr>
            <a:spLocks noGrp="1"/>
          </p:cNvSpPr>
          <p:nvPr>
            <p:ph type="subTitle" idx="1"/>
          </p:nvPr>
        </p:nvSpPr>
        <p:spPr/>
        <p:txBody>
          <a:bodyPr/>
          <a:lstStyle/>
          <a:p>
            <a:r>
              <a:rPr lang="en-US" dirty="0"/>
              <a:t>Dr. Nevra Keskin</a:t>
            </a:r>
          </a:p>
        </p:txBody>
      </p:sp>
    </p:spTree>
    <p:extLst>
      <p:ext uri="{BB962C8B-B14F-4D97-AF65-F5344CB8AC3E}">
        <p14:creationId xmlns:p14="http://schemas.microsoft.com/office/powerpoint/2010/main" val="15538883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DA3ECF22-D08E-43B7-9842-D7A3800350B3}"/>
              </a:ext>
            </a:extLst>
          </p:cNvPr>
          <p:cNvSpPr>
            <a:spLocks noGrp="1"/>
          </p:cNvSpPr>
          <p:nvPr>
            <p:ph type="title"/>
          </p:nvPr>
        </p:nvSpPr>
        <p:spPr/>
        <p:txBody>
          <a:bodyPr/>
          <a:lstStyle/>
          <a:p>
            <a:endParaRPr lang="en-US"/>
          </a:p>
        </p:txBody>
      </p:sp>
      <p:sp>
        <p:nvSpPr>
          <p:cNvPr id="6" name="Content Placeholder 5">
            <a:extLst>
              <a:ext uri="{FF2B5EF4-FFF2-40B4-BE49-F238E27FC236}">
                <a16:creationId xmlns:a16="http://schemas.microsoft.com/office/drawing/2014/main" id="{BBA97055-4841-4FFD-B3B4-DF68A1C90198}"/>
              </a:ext>
            </a:extLst>
          </p:cNvPr>
          <p:cNvSpPr>
            <a:spLocks noGrp="1"/>
          </p:cNvSpPr>
          <p:nvPr>
            <p:ph idx="1"/>
          </p:nvPr>
        </p:nvSpPr>
        <p:spPr/>
        <p:txBody>
          <a:bodyPr/>
          <a:lstStyle/>
          <a:p>
            <a:r>
              <a:rPr lang="en-US" dirty="0" err="1"/>
              <a:t>Ürogenital</a:t>
            </a:r>
            <a:r>
              <a:rPr lang="en-US" dirty="0"/>
              <a:t>  </a:t>
            </a:r>
            <a:r>
              <a:rPr lang="en-US" dirty="0" err="1"/>
              <a:t>Sistem</a:t>
            </a:r>
            <a:r>
              <a:rPr lang="en-US" dirty="0"/>
              <a:t> </a:t>
            </a:r>
            <a:r>
              <a:rPr lang="en-US" dirty="0" err="1"/>
              <a:t>Muayenesi</a:t>
            </a:r>
            <a:endParaRPr lang="en-US" dirty="0"/>
          </a:p>
          <a:p>
            <a:pPr lvl="1"/>
            <a:r>
              <a:rPr lang="en-US" dirty="0" err="1"/>
              <a:t>Üst</a:t>
            </a:r>
            <a:r>
              <a:rPr lang="en-US" dirty="0"/>
              <a:t> </a:t>
            </a:r>
            <a:r>
              <a:rPr lang="en-US" dirty="0" err="1"/>
              <a:t>ve</a:t>
            </a:r>
            <a:r>
              <a:rPr lang="en-US" dirty="0"/>
              <a:t> alt </a:t>
            </a:r>
            <a:r>
              <a:rPr lang="en-US" dirty="0" err="1"/>
              <a:t>üriner</a:t>
            </a:r>
            <a:r>
              <a:rPr lang="en-US" dirty="0"/>
              <a:t> </a:t>
            </a:r>
            <a:r>
              <a:rPr lang="en-US" dirty="0" err="1"/>
              <a:t>sistem</a:t>
            </a:r>
            <a:r>
              <a:rPr lang="en-US" dirty="0"/>
              <a:t> </a:t>
            </a:r>
            <a:r>
              <a:rPr lang="en-US" dirty="0" err="1"/>
              <a:t>organları</a:t>
            </a:r>
            <a:r>
              <a:rPr lang="en-US" dirty="0"/>
              <a:t> </a:t>
            </a:r>
            <a:r>
              <a:rPr lang="en-US" dirty="0" err="1"/>
              <a:t>ve</a:t>
            </a:r>
            <a:r>
              <a:rPr lang="en-US" dirty="0"/>
              <a:t> genital </a:t>
            </a:r>
            <a:r>
              <a:rPr lang="en-US" dirty="0" err="1"/>
              <a:t>sistem</a:t>
            </a:r>
            <a:r>
              <a:rPr lang="en-US" dirty="0"/>
              <a:t> </a:t>
            </a:r>
            <a:r>
              <a:rPr lang="en-US" dirty="0" err="1"/>
              <a:t>muayenesi</a:t>
            </a:r>
            <a:endParaRPr lang="en-US" dirty="0"/>
          </a:p>
          <a:p>
            <a:pPr lvl="1"/>
            <a:r>
              <a:rPr lang="en-US" dirty="0" err="1"/>
              <a:t>İdrarın</a:t>
            </a:r>
            <a:r>
              <a:rPr lang="en-US" dirty="0"/>
              <a:t> </a:t>
            </a:r>
            <a:r>
              <a:rPr lang="en-US" dirty="0" err="1"/>
              <a:t>fiziksel</a:t>
            </a:r>
            <a:r>
              <a:rPr lang="en-US" dirty="0"/>
              <a:t> </a:t>
            </a:r>
            <a:r>
              <a:rPr lang="en-US" dirty="0" err="1"/>
              <a:t>ve</a:t>
            </a:r>
            <a:r>
              <a:rPr lang="en-US" dirty="0"/>
              <a:t> </a:t>
            </a:r>
            <a:r>
              <a:rPr lang="en-US" dirty="0" err="1"/>
              <a:t>kimyasal</a:t>
            </a:r>
            <a:r>
              <a:rPr lang="en-US" dirty="0"/>
              <a:t> </a:t>
            </a:r>
            <a:r>
              <a:rPr lang="en-US" dirty="0" err="1"/>
              <a:t>muayenesi</a:t>
            </a:r>
            <a:endParaRPr lang="en-US" dirty="0"/>
          </a:p>
          <a:p>
            <a:pPr lvl="1"/>
            <a:r>
              <a:rPr lang="en-US" dirty="0"/>
              <a:t>Genital </a:t>
            </a:r>
            <a:r>
              <a:rPr lang="en-US" dirty="0" err="1"/>
              <a:t>sitoloji</a:t>
            </a:r>
            <a:endParaRPr lang="en-US" dirty="0"/>
          </a:p>
          <a:p>
            <a:endParaRPr lang="en-US" dirty="0"/>
          </a:p>
        </p:txBody>
      </p:sp>
    </p:spTree>
    <p:extLst>
      <p:ext uri="{BB962C8B-B14F-4D97-AF65-F5344CB8AC3E}">
        <p14:creationId xmlns:p14="http://schemas.microsoft.com/office/powerpoint/2010/main" val="29416083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9C7218-9BAB-4401-8543-6A1807D0EFDC}"/>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23C08686-64FF-4B2C-97A7-C60F210A9E91}"/>
              </a:ext>
            </a:extLst>
          </p:cNvPr>
          <p:cNvSpPr>
            <a:spLocks noGrp="1"/>
          </p:cNvSpPr>
          <p:nvPr>
            <p:ph idx="1"/>
          </p:nvPr>
        </p:nvSpPr>
        <p:spPr/>
        <p:txBody>
          <a:bodyPr/>
          <a:lstStyle/>
          <a:p>
            <a:r>
              <a:rPr lang="tr-TR" dirty="0"/>
              <a:t>Genel bir tanım olan ürolit (idrar taşı), üriner sistemin herhangi bir yerindeki taşların neden ve etkilerini ifade etmektedir. İdrar taşı oluşumu, kavramsal olarak sadece tek bir nedene bağlı olan tek bir hastalık olarak değil, ürolit gelişimine temel teşkil eden birçok anormalliğin birbirini etkilemesi sonucu ortaya çıkan bir sekel olarak değerlendirilmelidir. Bu nedenle idrar taşı oluşum sendromu; herediter, konjenital veya edinsel patofizyolojik faktörlerin kombinasyonu sonucu idrarla atılan metabolitlerin idrar taşı oluşturmak üzere tortulaşma riskini ilerleterek arttırması olarak tanımlanabilir(Albasan</a:t>
            </a:r>
            <a:r>
              <a:rPr lang="en-US" dirty="0"/>
              <a:t> </a:t>
            </a:r>
            <a:r>
              <a:rPr lang="en-US" dirty="0" err="1"/>
              <a:t>ve</a:t>
            </a:r>
            <a:r>
              <a:rPr lang="en-US" dirty="0"/>
              <a:t> ark.</a:t>
            </a:r>
            <a:r>
              <a:rPr lang="tr-TR" dirty="0"/>
              <a:t>, 2010).</a:t>
            </a:r>
            <a:endParaRPr lang="en-US" dirty="0"/>
          </a:p>
          <a:p>
            <a:endParaRPr lang="en-US" dirty="0"/>
          </a:p>
        </p:txBody>
      </p:sp>
    </p:spTree>
    <p:extLst>
      <p:ext uri="{BB962C8B-B14F-4D97-AF65-F5344CB8AC3E}">
        <p14:creationId xmlns:p14="http://schemas.microsoft.com/office/powerpoint/2010/main" val="39092591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865948FA-34D1-4B21-895D-6DDA97B1F2EB}"/>
              </a:ext>
            </a:extLst>
          </p:cNvPr>
          <p:cNvGraphicFramePr>
            <a:graphicFrameLocks noGrp="1"/>
          </p:cNvGraphicFramePr>
          <p:nvPr>
            <p:extLst>
              <p:ext uri="{D42A27DB-BD31-4B8C-83A1-F6EECF244321}">
                <p14:modId xmlns:p14="http://schemas.microsoft.com/office/powerpoint/2010/main" val="2891026268"/>
              </p:ext>
            </p:extLst>
          </p:nvPr>
        </p:nvGraphicFramePr>
        <p:xfrm>
          <a:off x="2491187" y="1062610"/>
          <a:ext cx="6891351" cy="3181137"/>
        </p:xfrm>
        <a:graphic>
          <a:graphicData uri="http://schemas.openxmlformats.org/drawingml/2006/table">
            <a:tbl>
              <a:tblPr firstRow="1" firstCol="1" bandRow="1">
                <a:tableStyleId>{B301B821-A1FF-4177-AEE7-76D212191A09}</a:tableStyleId>
              </a:tblPr>
              <a:tblGrid>
                <a:gridCol w="2999073">
                  <a:extLst>
                    <a:ext uri="{9D8B030D-6E8A-4147-A177-3AD203B41FA5}">
                      <a16:colId xmlns:a16="http://schemas.microsoft.com/office/drawing/2014/main" val="2493728504"/>
                    </a:ext>
                  </a:extLst>
                </a:gridCol>
                <a:gridCol w="2091563">
                  <a:extLst>
                    <a:ext uri="{9D8B030D-6E8A-4147-A177-3AD203B41FA5}">
                      <a16:colId xmlns:a16="http://schemas.microsoft.com/office/drawing/2014/main" val="3123605500"/>
                    </a:ext>
                  </a:extLst>
                </a:gridCol>
                <a:gridCol w="1800715">
                  <a:extLst>
                    <a:ext uri="{9D8B030D-6E8A-4147-A177-3AD203B41FA5}">
                      <a16:colId xmlns:a16="http://schemas.microsoft.com/office/drawing/2014/main" val="3395329336"/>
                    </a:ext>
                  </a:extLst>
                </a:gridCol>
              </a:tblGrid>
              <a:tr h="381262">
                <a:tc>
                  <a:txBody>
                    <a:bodyPr/>
                    <a:lstStyle/>
                    <a:p>
                      <a:pPr marL="0" marR="0" algn="just">
                        <a:lnSpc>
                          <a:spcPct val="150000"/>
                        </a:lnSpc>
                        <a:spcBef>
                          <a:spcPts val="0"/>
                        </a:spcBef>
                        <a:spcAft>
                          <a:spcPts val="0"/>
                        </a:spcAft>
                      </a:pPr>
                      <a:r>
                        <a:rPr lang="tr-TR" sz="1800">
                          <a:effectLst/>
                        </a:rPr>
                        <a:t> </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50000"/>
                        </a:lnSpc>
                        <a:spcBef>
                          <a:spcPts val="0"/>
                        </a:spcBef>
                        <a:spcAft>
                          <a:spcPts val="0"/>
                        </a:spcAft>
                      </a:pPr>
                      <a:r>
                        <a:rPr lang="tr-TR" sz="1800">
                          <a:effectLst/>
                        </a:rPr>
                        <a:t>Ürolit Sayısı</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50000"/>
                        </a:lnSpc>
                        <a:spcBef>
                          <a:spcPts val="0"/>
                        </a:spcBef>
                        <a:spcAft>
                          <a:spcPts val="0"/>
                        </a:spcAft>
                      </a:pPr>
                      <a:r>
                        <a:rPr lang="tr-TR" sz="1800">
                          <a:effectLst/>
                        </a:rPr>
                        <a:t>Yüzdesi</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919887958"/>
                  </a:ext>
                </a:extLst>
              </a:tr>
              <a:tr h="381262">
                <a:tc>
                  <a:txBody>
                    <a:bodyPr/>
                    <a:lstStyle/>
                    <a:p>
                      <a:pPr marL="0" marR="0" algn="just">
                        <a:lnSpc>
                          <a:spcPct val="150000"/>
                        </a:lnSpc>
                        <a:spcBef>
                          <a:spcPts val="0"/>
                        </a:spcBef>
                        <a:spcAft>
                          <a:spcPts val="0"/>
                        </a:spcAft>
                      </a:pPr>
                      <a:r>
                        <a:rPr lang="tr-TR" sz="1800">
                          <a:effectLst/>
                        </a:rPr>
                        <a:t>Strüvit </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50000"/>
                        </a:lnSpc>
                        <a:spcBef>
                          <a:spcPts val="0"/>
                        </a:spcBef>
                        <a:spcAft>
                          <a:spcPts val="0"/>
                        </a:spcAft>
                        <a:tabLst>
                          <a:tab pos="228600" algn="dec"/>
                        </a:tabLst>
                      </a:pPr>
                      <a:r>
                        <a:rPr lang="tr-TR" sz="1800" dirty="0">
                          <a:effectLst/>
                        </a:rPr>
                        <a:t>1</a:t>
                      </a:r>
                      <a:r>
                        <a:rPr lang="en-US" sz="1800" dirty="0">
                          <a:effectLst/>
                        </a:rPr>
                        <a:t>49199</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50000"/>
                        </a:lnSpc>
                        <a:spcBef>
                          <a:spcPts val="0"/>
                        </a:spcBef>
                        <a:spcAft>
                          <a:spcPts val="0"/>
                        </a:spcAft>
                        <a:tabLst>
                          <a:tab pos="228600" algn="dec"/>
                        </a:tabLst>
                      </a:pPr>
                      <a:r>
                        <a:rPr lang="en-US" sz="1800" dirty="0">
                          <a:effectLst/>
                          <a:latin typeface="Calibri" panose="020F0502020204030204" pitchFamily="34" charset="0"/>
                          <a:ea typeface="Calibri" panose="020F0502020204030204" pitchFamily="34" charset="0"/>
                          <a:cs typeface="Times New Roman" panose="02020603050405020304" pitchFamily="18" charset="0"/>
                        </a:rPr>
                        <a:t>42,5</a:t>
                      </a:r>
                    </a:p>
                  </a:txBody>
                  <a:tcPr marL="68580" marR="68580" marT="0" marB="0"/>
                </a:tc>
                <a:extLst>
                  <a:ext uri="{0D108BD9-81ED-4DB2-BD59-A6C34878D82A}">
                    <a16:rowId xmlns:a16="http://schemas.microsoft.com/office/drawing/2014/main" val="2147151793"/>
                  </a:ext>
                </a:extLst>
              </a:tr>
              <a:tr h="381262">
                <a:tc>
                  <a:txBody>
                    <a:bodyPr/>
                    <a:lstStyle/>
                    <a:p>
                      <a:pPr marL="0" marR="0" algn="just">
                        <a:lnSpc>
                          <a:spcPct val="150000"/>
                        </a:lnSpc>
                        <a:spcBef>
                          <a:spcPts val="0"/>
                        </a:spcBef>
                        <a:spcAft>
                          <a:spcPts val="0"/>
                        </a:spcAft>
                      </a:pPr>
                      <a:r>
                        <a:rPr lang="tr-TR" sz="1800">
                          <a:effectLst/>
                        </a:rPr>
                        <a:t>Kalsiyum Okzalat</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50000"/>
                        </a:lnSpc>
                        <a:spcBef>
                          <a:spcPts val="0"/>
                        </a:spcBef>
                        <a:spcAft>
                          <a:spcPts val="0"/>
                        </a:spcAft>
                        <a:tabLst>
                          <a:tab pos="228600" algn="dec"/>
                        </a:tabLst>
                      </a:pPr>
                      <a:r>
                        <a:rPr lang="en-US" sz="1800" dirty="0">
                          <a:effectLst/>
                          <a:latin typeface="Calibri" panose="020F0502020204030204" pitchFamily="34" charset="0"/>
                          <a:ea typeface="Calibri" panose="020F0502020204030204" pitchFamily="34" charset="0"/>
                          <a:cs typeface="Times New Roman" panose="02020603050405020304" pitchFamily="18" charset="0"/>
                        </a:rPr>
                        <a:t>133338</a:t>
                      </a:r>
                    </a:p>
                  </a:txBody>
                  <a:tcPr marL="68580" marR="68580" marT="0" marB="0"/>
                </a:tc>
                <a:tc>
                  <a:txBody>
                    <a:bodyPr/>
                    <a:lstStyle/>
                    <a:p>
                      <a:pPr marL="0" marR="0" algn="just">
                        <a:lnSpc>
                          <a:spcPct val="150000"/>
                        </a:lnSpc>
                        <a:spcBef>
                          <a:spcPts val="0"/>
                        </a:spcBef>
                        <a:spcAft>
                          <a:spcPts val="0"/>
                        </a:spcAft>
                        <a:tabLst>
                          <a:tab pos="228600" algn="dec"/>
                        </a:tabLst>
                      </a:pPr>
                      <a:r>
                        <a:rPr lang="en-US" sz="1800" dirty="0">
                          <a:effectLst/>
                          <a:latin typeface="Calibri" panose="020F0502020204030204" pitchFamily="34" charset="0"/>
                          <a:ea typeface="Calibri" panose="020F0502020204030204" pitchFamily="34" charset="0"/>
                          <a:cs typeface="Times New Roman" panose="02020603050405020304" pitchFamily="18" charset="0"/>
                        </a:rPr>
                        <a:t>38</a:t>
                      </a:r>
                    </a:p>
                  </a:txBody>
                  <a:tcPr marL="68580" marR="68580" marT="0" marB="0"/>
                </a:tc>
                <a:extLst>
                  <a:ext uri="{0D108BD9-81ED-4DB2-BD59-A6C34878D82A}">
                    <a16:rowId xmlns:a16="http://schemas.microsoft.com/office/drawing/2014/main" val="2104869506"/>
                  </a:ext>
                </a:extLst>
              </a:tr>
              <a:tr h="381262">
                <a:tc>
                  <a:txBody>
                    <a:bodyPr/>
                    <a:lstStyle/>
                    <a:p>
                      <a:pPr marL="0" marR="0" algn="just">
                        <a:lnSpc>
                          <a:spcPct val="150000"/>
                        </a:lnSpc>
                        <a:spcBef>
                          <a:spcPts val="0"/>
                        </a:spcBef>
                        <a:spcAft>
                          <a:spcPts val="0"/>
                        </a:spcAft>
                      </a:pPr>
                      <a:r>
                        <a:rPr lang="tr-TR" sz="1800">
                          <a:effectLst/>
                        </a:rPr>
                        <a:t>Kalsiyum Fosfat</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50000"/>
                        </a:lnSpc>
                        <a:spcBef>
                          <a:spcPts val="0"/>
                        </a:spcBef>
                        <a:spcAft>
                          <a:spcPts val="0"/>
                        </a:spcAft>
                        <a:tabLst>
                          <a:tab pos="228600" algn="dec"/>
                        </a:tabLst>
                      </a:pPr>
                      <a:r>
                        <a:rPr lang="tr-TR" sz="1800" dirty="0">
                          <a:effectLst/>
                        </a:rPr>
                        <a:t>   </a:t>
                      </a:r>
                      <a:r>
                        <a:rPr lang="en-US" sz="1800" dirty="0">
                          <a:effectLst/>
                        </a:rPr>
                        <a:t>1801</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50000"/>
                        </a:lnSpc>
                        <a:spcBef>
                          <a:spcPts val="0"/>
                        </a:spcBef>
                        <a:spcAft>
                          <a:spcPts val="0"/>
                        </a:spcAft>
                        <a:tabLst>
                          <a:tab pos="228600" algn="dec"/>
                        </a:tabLst>
                      </a:pPr>
                      <a:r>
                        <a:rPr lang="tr-TR" sz="1800" dirty="0">
                          <a:effectLst/>
                        </a:rPr>
                        <a:t>0,</a:t>
                      </a:r>
                      <a:r>
                        <a:rPr lang="en-US" sz="1800" dirty="0">
                          <a:effectLst/>
                        </a:rPr>
                        <a:t>5</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854255998"/>
                  </a:ext>
                </a:extLst>
              </a:tr>
              <a:tr h="381262">
                <a:tc>
                  <a:txBody>
                    <a:bodyPr/>
                    <a:lstStyle/>
                    <a:p>
                      <a:pPr marL="0" marR="0" algn="just">
                        <a:lnSpc>
                          <a:spcPct val="150000"/>
                        </a:lnSpc>
                        <a:spcBef>
                          <a:spcPts val="0"/>
                        </a:spcBef>
                        <a:spcAft>
                          <a:spcPts val="0"/>
                        </a:spcAft>
                      </a:pPr>
                      <a:r>
                        <a:rPr lang="tr-TR" sz="1800">
                          <a:effectLst/>
                        </a:rPr>
                        <a:t>Pürin (Ürat ve Ürik asit)</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50000"/>
                        </a:lnSpc>
                        <a:spcBef>
                          <a:spcPts val="0"/>
                        </a:spcBef>
                        <a:spcAft>
                          <a:spcPts val="0"/>
                        </a:spcAft>
                        <a:tabLst>
                          <a:tab pos="228600" algn="dec"/>
                        </a:tabLst>
                      </a:pPr>
                      <a:r>
                        <a:rPr lang="tr-TR" sz="1800" dirty="0">
                          <a:effectLst/>
                        </a:rPr>
                        <a:t>   22</a:t>
                      </a:r>
                      <a:r>
                        <a:rPr lang="en-US" sz="1800" dirty="0">
                          <a:effectLst/>
                        </a:rPr>
                        <a:t>412</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50000"/>
                        </a:lnSpc>
                        <a:spcBef>
                          <a:spcPts val="0"/>
                        </a:spcBef>
                        <a:spcAft>
                          <a:spcPts val="0"/>
                        </a:spcAft>
                        <a:tabLst>
                          <a:tab pos="228600" algn="dec"/>
                        </a:tabLst>
                      </a:pPr>
                      <a:r>
                        <a:rPr lang="en-US" sz="1800" dirty="0">
                          <a:effectLst/>
                          <a:latin typeface="Calibri" panose="020F0502020204030204" pitchFamily="34" charset="0"/>
                          <a:ea typeface="Calibri" panose="020F0502020204030204" pitchFamily="34" charset="0"/>
                          <a:cs typeface="Times New Roman" panose="02020603050405020304" pitchFamily="18" charset="0"/>
                        </a:rPr>
                        <a:t>6,4</a:t>
                      </a:r>
                    </a:p>
                  </a:txBody>
                  <a:tcPr marL="68580" marR="68580" marT="0" marB="0"/>
                </a:tc>
                <a:extLst>
                  <a:ext uri="{0D108BD9-81ED-4DB2-BD59-A6C34878D82A}">
                    <a16:rowId xmlns:a16="http://schemas.microsoft.com/office/drawing/2014/main" val="2245114526"/>
                  </a:ext>
                </a:extLst>
              </a:tr>
              <a:tr h="381262">
                <a:tc>
                  <a:txBody>
                    <a:bodyPr/>
                    <a:lstStyle/>
                    <a:p>
                      <a:pPr marL="0" marR="0" algn="just">
                        <a:lnSpc>
                          <a:spcPct val="150000"/>
                        </a:lnSpc>
                        <a:spcBef>
                          <a:spcPts val="0"/>
                        </a:spcBef>
                        <a:spcAft>
                          <a:spcPts val="0"/>
                        </a:spcAft>
                      </a:pPr>
                      <a:r>
                        <a:rPr lang="tr-TR" sz="1800">
                          <a:effectLst/>
                        </a:rPr>
                        <a:t>Sistin</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50000"/>
                        </a:lnSpc>
                        <a:spcBef>
                          <a:spcPts val="0"/>
                        </a:spcBef>
                        <a:spcAft>
                          <a:spcPts val="0"/>
                        </a:spcAft>
                        <a:tabLst>
                          <a:tab pos="228600" algn="dec"/>
                        </a:tabLst>
                      </a:pPr>
                      <a:r>
                        <a:rPr lang="tr-TR" sz="1800" dirty="0">
                          <a:effectLst/>
                        </a:rPr>
                        <a:t>   </a:t>
                      </a:r>
                      <a:r>
                        <a:rPr lang="en-US" sz="1800" dirty="0">
                          <a:effectLst/>
                        </a:rPr>
                        <a:t>3402</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50000"/>
                        </a:lnSpc>
                        <a:spcBef>
                          <a:spcPts val="0"/>
                        </a:spcBef>
                        <a:spcAft>
                          <a:spcPts val="0"/>
                        </a:spcAft>
                        <a:tabLst>
                          <a:tab pos="228600" algn="dec"/>
                        </a:tabLst>
                      </a:pPr>
                      <a:r>
                        <a:rPr lang="en-US" sz="1800" dirty="0">
                          <a:effectLst/>
                          <a:latin typeface="Calibri" panose="020F0502020204030204" pitchFamily="34" charset="0"/>
                          <a:ea typeface="Calibri" panose="020F0502020204030204" pitchFamily="34" charset="0"/>
                          <a:cs typeface="Times New Roman" panose="02020603050405020304" pitchFamily="18" charset="0"/>
                        </a:rPr>
                        <a:t>1</a:t>
                      </a:r>
                    </a:p>
                  </a:txBody>
                  <a:tcPr marL="68580" marR="68580" marT="0" marB="0"/>
                </a:tc>
                <a:extLst>
                  <a:ext uri="{0D108BD9-81ED-4DB2-BD59-A6C34878D82A}">
                    <a16:rowId xmlns:a16="http://schemas.microsoft.com/office/drawing/2014/main" val="1336193177"/>
                  </a:ext>
                </a:extLst>
              </a:tr>
              <a:tr h="381262">
                <a:tc>
                  <a:txBody>
                    <a:bodyPr/>
                    <a:lstStyle/>
                    <a:p>
                      <a:pPr marL="0" marR="0" algn="just">
                        <a:lnSpc>
                          <a:spcPct val="150000"/>
                        </a:lnSpc>
                        <a:spcBef>
                          <a:spcPts val="0"/>
                        </a:spcBef>
                        <a:spcAft>
                          <a:spcPts val="0"/>
                        </a:spcAft>
                      </a:pPr>
                      <a:r>
                        <a:rPr lang="tr-TR" sz="1800">
                          <a:effectLst/>
                        </a:rPr>
                        <a:t>Silika</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50000"/>
                        </a:lnSpc>
                        <a:spcBef>
                          <a:spcPts val="0"/>
                        </a:spcBef>
                        <a:spcAft>
                          <a:spcPts val="0"/>
                        </a:spcAft>
                        <a:tabLst>
                          <a:tab pos="228600" algn="dec"/>
                        </a:tabLst>
                      </a:pPr>
                      <a:r>
                        <a:rPr lang="tr-TR" sz="1800" dirty="0">
                          <a:effectLst/>
                        </a:rPr>
                        <a:t>   1</a:t>
                      </a:r>
                      <a:r>
                        <a:rPr lang="en-US" sz="1800" dirty="0">
                          <a:effectLst/>
                        </a:rPr>
                        <a:t>414</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50000"/>
                        </a:lnSpc>
                        <a:spcBef>
                          <a:spcPts val="0"/>
                        </a:spcBef>
                        <a:spcAft>
                          <a:spcPts val="0"/>
                        </a:spcAft>
                        <a:tabLst>
                          <a:tab pos="228600" algn="dec"/>
                        </a:tabLst>
                      </a:pPr>
                      <a:r>
                        <a:rPr lang="tr-TR" sz="1800">
                          <a:effectLst/>
                        </a:rPr>
                        <a:t>0,4</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693930826"/>
                  </a:ext>
                </a:extLst>
              </a:tr>
              <a:tr h="512303">
                <a:tc>
                  <a:txBody>
                    <a:bodyPr/>
                    <a:lstStyle/>
                    <a:p>
                      <a:pPr marL="0" marR="0" algn="just">
                        <a:lnSpc>
                          <a:spcPct val="150000"/>
                        </a:lnSpc>
                        <a:spcBef>
                          <a:spcPts val="0"/>
                        </a:spcBef>
                        <a:spcAft>
                          <a:spcPts val="0"/>
                        </a:spcAft>
                      </a:pPr>
                      <a:r>
                        <a:rPr lang="tr-TR" sz="1800">
                          <a:effectLst/>
                        </a:rPr>
                        <a:t>Diğer </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50000"/>
                        </a:lnSpc>
                        <a:spcBef>
                          <a:spcPts val="0"/>
                        </a:spcBef>
                        <a:spcAft>
                          <a:spcPts val="0"/>
                        </a:spcAft>
                        <a:tabLst>
                          <a:tab pos="228600" algn="dec"/>
                        </a:tabLst>
                      </a:pPr>
                      <a:r>
                        <a:rPr lang="en-US" sz="1800" dirty="0">
                          <a:effectLst/>
                          <a:latin typeface="Calibri" panose="020F0502020204030204" pitchFamily="34" charset="0"/>
                          <a:ea typeface="Calibri" panose="020F0502020204030204" pitchFamily="34" charset="0"/>
                          <a:cs typeface="Times New Roman" panose="02020603050405020304" pitchFamily="18" charset="0"/>
                        </a:rPr>
                        <a:t>24</a:t>
                      </a:r>
                    </a:p>
                  </a:txBody>
                  <a:tcPr marL="68580" marR="68580" marT="0" marB="0"/>
                </a:tc>
                <a:tc>
                  <a:txBody>
                    <a:bodyPr/>
                    <a:lstStyle/>
                    <a:p>
                      <a:pPr marL="0" marR="0" lvl="0" indent="0" algn="just" defTabSz="914400" rtl="0" eaLnBrk="1" fontAlgn="auto" latinLnBrk="0" hangingPunct="1">
                        <a:lnSpc>
                          <a:spcPct val="150000"/>
                        </a:lnSpc>
                        <a:spcBef>
                          <a:spcPts val="0"/>
                        </a:spcBef>
                        <a:spcAft>
                          <a:spcPts val="0"/>
                        </a:spcAft>
                        <a:buClrTx/>
                        <a:buSzTx/>
                        <a:buFontTx/>
                        <a:buNone/>
                        <a:tabLst>
                          <a:tab pos="228600" algn="dec"/>
                        </a:tabLst>
                        <a:defRPr/>
                      </a:pPr>
                      <a:r>
                        <a:rPr lang="tr-TR" sz="1800" dirty="0">
                          <a:effectLst/>
                        </a:rPr>
                        <a:t>&lt;0,</a:t>
                      </a:r>
                      <a:r>
                        <a:rPr lang="en-US" sz="1800" dirty="0">
                          <a:effectLst/>
                        </a:rPr>
                        <a:t>0</a:t>
                      </a:r>
                      <a:r>
                        <a:rPr lang="tr-TR" sz="1800" dirty="0">
                          <a:effectLst/>
                        </a:rPr>
                        <a:t>1</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763560221"/>
                  </a:ext>
                </a:extLst>
              </a:tr>
            </a:tbl>
          </a:graphicData>
        </a:graphic>
      </p:graphicFrame>
      <p:sp>
        <p:nvSpPr>
          <p:cNvPr id="5" name="Rectangle 4">
            <a:extLst>
              <a:ext uri="{FF2B5EF4-FFF2-40B4-BE49-F238E27FC236}">
                <a16:creationId xmlns:a16="http://schemas.microsoft.com/office/drawing/2014/main" id="{3840F8DA-2C86-4CBA-B292-3ADB2D54B0C1}"/>
              </a:ext>
            </a:extLst>
          </p:cNvPr>
          <p:cNvSpPr/>
          <p:nvPr/>
        </p:nvSpPr>
        <p:spPr>
          <a:xfrm>
            <a:off x="2491187" y="286109"/>
            <a:ext cx="6891350" cy="463397"/>
          </a:xfrm>
          <a:prstGeom prst="rect">
            <a:avLst/>
          </a:prstGeom>
        </p:spPr>
        <p:txBody>
          <a:bodyPr wrap="square">
            <a:spAutoFit/>
          </a:bodyPr>
          <a:lstStyle/>
          <a:p>
            <a:pPr algn="just">
              <a:lnSpc>
                <a:spcPct val="150000"/>
              </a:lnSpc>
              <a:spcAft>
                <a:spcPts val="1000"/>
              </a:spcAft>
            </a:pPr>
            <a:r>
              <a:rPr lang="tr-TR" dirty="0">
                <a:latin typeface="Times New Roman" panose="02020603050405020304" pitchFamily="18" charset="0"/>
                <a:ea typeface="Calibri" panose="020F0502020204030204" pitchFamily="34" charset="0"/>
                <a:cs typeface="Times New Roman" panose="02020603050405020304" pitchFamily="18" charset="0"/>
              </a:rPr>
              <a:t>Köpeklerde ürolitlerin dağılım yüzdeleri (Osborne</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ve</a:t>
            </a:r>
            <a:r>
              <a:rPr lang="en-US" dirty="0">
                <a:latin typeface="Times New Roman" panose="02020603050405020304" pitchFamily="18" charset="0"/>
                <a:ea typeface="Calibri" panose="020F0502020204030204" pitchFamily="34" charset="0"/>
                <a:cs typeface="Times New Roman" panose="02020603050405020304" pitchFamily="18" charset="0"/>
              </a:rPr>
              <a:t> ark</a:t>
            </a:r>
            <a:r>
              <a:rPr lang="tr-TR" dirty="0">
                <a:latin typeface="Times New Roman" panose="02020603050405020304" pitchFamily="18" charset="0"/>
                <a:ea typeface="Calibri" panose="020F0502020204030204" pitchFamily="34" charset="0"/>
                <a:cs typeface="Times New Roman" panose="02020603050405020304" pitchFamily="18" charset="0"/>
              </a:rPr>
              <a:t>, 20</a:t>
            </a:r>
            <a:r>
              <a:rPr lang="en-US" dirty="0">
                <a:latin typeface="Times New Roman" panose="02020603050405020304" pitchFamily="18" charset="0"/>
                <a:ea typeface="Calibri" panose="020F0502020204030204" pitchFamily="34" charset="0"/>
                <a:cs typeface="Times New Roman" panose="02020603050405020304" pitchFamily="18" charset="0"/>
              </a:rPr>
              <a:t>09</a:t>
            </a:r>
            <a:r>
              <a:rPr lang="tr-TR" dirty="0">
                <a:latin typeface="Times New Roman" panose="02020603050405020304" pitchFamily="18" charset="0"/>
                <a:ea typeface="Calibri" panose="020F0502020204030204" pitchFamily="34" charset="0"/>
                <a:cs typeface="Times New Roman" panose="02020603050405020304" pitchFamily="18" charset="0"/>
              </a:rPr>
              <a:t>)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1156841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500D43-0D2A-4DAF-A51A-1A2D23FF0FE1}"/>
              </a:ext>
            </a:extLst>
          </p:cNvPr>
          <p:cNvSpPr>
            <a:spLocks noGrp="1"/>
          </p:cNvSpPr>
          <p:nvPr>
            <p:ph type="title"/>
          </p:nvPr>
        </p:nvSpPr>
        <p:spPr/>
        <p:txBody>
          <a:bodyPr/>
          <a:lstStyle/>
          <a:p>
            <a:r>
              <a:rPr lang="tr-TR" dirty="0"/>
              <a:t>Kedi USG’de ürolit görüntüsü</a:t>
            </a:r>
            <a:endParaRPr lang="en-US" dirty="0"/>
          </a:p>
        </p:txBody>
      </p:sp>
      <p:pic>
        <p:nvPicPr>
          <p:cNvPr id="2050" name="Resim 9">
            <a:extLst>
              <a:ext uri="{FF2B5EF4-FFF2-40B4-BE49-F238E27FC236}">
                <a16:creationId xmlns:a16="http://schemas.microsoft.com/office/drawing/2014/main" id="{E692364A-C57F-44F2-A4C8-751D50A19FE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40798" y="2784545"/>
            <a:ext cx="3275012" cy="2481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1" name="Resim 29" descr="C:\Users\nevra\Desktop\seminer\usg.jpg">
            <a:extLst>
              <a:ext uri="{FF2B5EF4-FFF2-40B4-BE49-F238E27FC236}">
                <a16:creationId xmlns:a16="http://schemas.microsoft.com/office/drawing/2014/main" id="{E3E96CB2-92A4-416A-A84B-9CD0FD02754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43324" y="2823438"/>
            <a:ext cx="3206750" cy="2403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905724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Resim 22">
            <a:extLst>
              <a:ext uri="{FF2B5EF4-FFF2-40B4-BE49-F238E27FC236}">
                <a16:creationId xmlns:a16="http://schemas.microsoft.com/office/drawing/2014/main" id="{22D7B897-7844-4E99-82EE-7AD79B7D6D3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71994" y="748471"/>
            <a:ext cx="2274887" cy="2085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Resim 23">
            <a:extLst>
              <a:ext uri="{FF2B5EF4-FFF2-40B4-BE49-F238E27FC236}">
                <a16:creationId xmlns:a16="http://schemas.microsoft.com/office/drawing/2014/main" id="{C042284F-B05A-47E7-9696-A47C07F50CE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60544" y="743709"/>
            <a:ext cx="2506662" cy="210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a:extLst>
              <a:ext uri="{FF2B5EF4-FFF2-40B4-BE49-F238E27FC236}">
                <a16:creationId xmlns:a16="http://schemas.microsoft.com/office/drawing/2014/main" id="{9767C061-98C1-436B-8408-CF5918698A11}"/>
              </a:ext>
            </a:extLst>
          </p:cNvPr>
          <p:cNvSpPr/>
          <p:nvPr/>
        </p:nvSpPr>
        <p:spPr>
          <a:xfrm>
            <a:off x="2811014" y="2843971"/>
            <a:ext cx="2817823" cy="369332"/>
          </a:xfrm>
          <a:prstGeom prst="rect">
            <a:avLst/>
          </a:prstGeom>
        </p:spPr>
        <p:txBody>
          <a:bodyPr wrap="none">
            <a:spAutoFit/>
          </a:bodyPr>
          <a:lstStyle/>
          <a:p>
            <a:r>
              <a:rPr lang="tr-TR" dirty="0">
                <a:latin typeface="Times New Roman" panose="02020603050405020304" pitchFamily="18" charset="0"/>
                <a:ea typeface="Calibri" panose="020F0502020204030204" pitchFamily="34" charset="0"/>
              </a:rPr>
              <a:t>MAP kristali</a:t>
            </a:r>
            <a:r>
              <a:rPr lang="en-US" dirty="0">
                <a:latin typeface="Times New Roman" panose="02020603050405020304" pitchFamily="18" charset="0"/>
                <a:ea typeface="Calibri" panose="020F0502020204030204" pitchFamily="34" charset="0"/>
              </a:rPr>
              <a:t> (Keskin, 2015)</a:t>
            </a:r>
            <a:endParaRPr lang="en-US" dirty="0"/>
          </a:p>
        </p:txBody>
      </p:sp>
      <p:pic>
        <p:nvPicPr>
          <p:cNvPr id="1028" name="Resim 24">
            <a:extLst>
              <a:ext uri="{FF2B5EF4-FFF2-40B4-BE49-F238E27FC236}">
                <a16:creationId xmlns:a16="http://schemas.microsoft.com/office/drawing/2014/main" id="{E946BDC1-409B-419F-AF45-89E286F912C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889806" y="743709"/>
            <a:ext cx="2781300" cy="227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a:extLst>
              <a:ext uri="{FF2B5EF4-FFF2-40B4-BE49-F238E27FC236}">
                <a16:creationId xmlns:a16="http://schemas.microsoft.com/office/drawing/2014/main" id="{0176CE3B-1251-4812-B723-CC3F08581EF6}"/>
              </a:ext>
            </a:extLst>
          </p:cNvPr>
          <p:cNvSpPr/>
          <p:nvPr/>
        </p:nvSpPr>
        <p:spPr>
          <a:xfrm>
            <a:off x="7467630" y="3028637"/>
            <a:ext cx="4724370" cy="369332"/>
          </a:xfrm>
          <a:prstGeom prst="rect">
            <a:avLst/>
          </a:prstGeom>
        </p:spPr>
        <p:txBody>
          <a:bodyPr wrap="none">
            <a:spAutoFit/>
          </a:bodyPr>
          <a:lstStyle/>
          <a:p>
            <a:r>
              <a:rPr lang="tr-TR" dirty="0">
                <a:latin typeface="Times New Roman" panose="02020603050405020304" pitchFamily="18" charset="0"/>
                <a:ea typeface="Calibri" panose="020F0502020204030204" pitchFamily="34" charset="0"/>
              </a:rPr>
              <a:t>Kalsiyum okzalat dihidrat</a:t>
            </a:r>
            <a:r>
              <a:rPr lang="en-US" dirty="0">
                <a:latin typeface="Times New Roman" panose="02020603050405020304" pitchFamily="18" charset="0"/>
                <a:ea typeface="Calibri" panose="020F0502020204030204" pitchFamily="34" charset="0"/>
              </a:rPr>
              <a:t> </a:t>
            </a:r>
            <a:r>
              <a:rPr lang="en-US" dirty="0" err="1">
                <a:latin typeface="Times New Roman" panose="02020603050405020304" pitchFamily="18" charset="0"/>
                <a:ea typeface="Calibri" panose="020F0502020204030204" pitchFamily="34" charset="0"/>
              </a:rPr>
              <a:t>kristali</a:t>
            </a:r>
            <a:r>
              <a:rPr lang="en-US" dirty="0">
                <a:latin typeface="Times New Roman" panose="02020603050405020304" pitchFamily="18" charset="0"/>
                <a:ea typeface="Calibri" panose="020F0502020204030204" pitchFamily="34" charset="0"/>
              </a:rPr>
              <a:t> (Keskin,2015)</a:t>
            </a:r>
            <a:r>
              <a:rPr lang="tr-TR" dirty="0">
                <a:latin typeface="Times New Roman" panose="02020603050405020304" pitchFamily="18" charset="0"/>
                <a:ea typeface="Calibri" panose="020F0502020204030204" pitchFamily="34" charset="0"/>
              </a:rPr>
              <a:t> </a:t>
            </a:r>
            <a:endParaRPr lang="en-US" dirty="0"/>
          </a:p>
        </p:txBody>
      </p:sp>
    </p:spTree>
    <p:extLst>
      <p:ext uri="{BB962C8B-B14F-4D97-AF65-F5344CB8AC3E}">
        <p14:creationId xmlns:p14="http://schemas.microsoft.com/office/powerpoint/2010/main" val="13962042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1B2EB9E-726E-4E86-99BA-C6EF13C2E4C1}"/>
              </a:ext>
            </a:extLst>
          </p:cNvPr>
          <p:cNvGraphicFramePr>
            <a:graphicFrameLocks noGrp="1"/>
          </p:cNvGraphicFramePr>
          <p:nvPr>
            <p:extLst>
              <p:ext uri="{D42A27DB-BD31-4B8C-83A1-F6EECF244321}">
                <p14:modId xmlns:p14="http://schemas.microsoft.com/office/powerpoint/2010/main" val="2350523651"/>
              </p:ext>
            </p:extLst>
          </p:nvPr>
        </p:nvGraphicFramePr>
        <p:xfrm>
          <a:off x="2849443" y="169502"/>
          <a:ext cx="5711460" cy="6457282"/>
        </p:xfrm>
        <a:graphic>
          <a:graphicData uri="http://schemas.openxmlformats.org/drawingml/2006/table">
            <a:tbl>
              <a:tblPr firstRow="1" bandRow="1">
                <a:tableStyleId>{5C22544A-7EE6-4342-B048-85BDC9FD1C3A}</a:tableStyleId>
              </a:tblPr>
              <a:tblGrid>
                <a:gridCol w="822301">
                  <a:extLst>
                    <a:ext uri="{9D8B030D-6E8A-4147-A177-3AD203B41FA5}">
                      <a16:colId xmlns:a16="http://schemas.microsoft.com/office/drawing/2014/main" val="3201861694"/>
                    </a:ext>
                  </a:extLst>
                </a:gridCol>
                <a:gridCol w="914081">
                  <a:extLst>
                    <a:ext uri="{9D8B030D-6E8A-4147-A177-3AD203B41FA5}">
                      <a16:colId xmlns:a16="http://schemas.microsoft.com/office/drawing/2014/main" val="238191391"/>
                    </a:ext>
                  </a:extLst>
                </a:gridCol>
                <a:gridCol w="1036249">
                  <a:extLst>
                    <a:ext uri="{9D8B030D-6E8A-4147-A177-3AD203B41FA5}">
                      <a16:colId xmlns:a16="http://schemas.microsoft.com/office/drawing/2014/main" val="850953259"/>
                    </a:ext>
                  </a:extLst>
                </a:gridCol>
                <a:gridCol w="1391587">
                  <a:extLst>
                    <a:ext uri="{9D8B030D-6E8A-4147-A177-3AD203B41FA5}">
                      <a16:colId xmlns:a16="http://schemas.microsoft.com/office/drawing/2014/main" val="1703650719"/>
                    </a:ext>
                  </a:extLst>
                </a:gridCol>
                <a:gridCol w="1547242">
                  <a:extLst>
                    <a:ext uri="{9D8B030D-6E8A-4147-A177-3AD203B41FA5}">
                      <a16:colId xmlns:a16="http://schemas.microsoft.com/office/drawing/2014/main" val="3104796287"/>
                    </a:ext>
                  </a:extLst>
                </a:gridCol>
              </a:tblGrid>
              <a:tr h="447320">
                <a:tc gridSpan="3">
                  <a:txBody>
                    <a:bodyPr/>
                    <a:lstStyle/>
                    <a:p>
                      <a:pPr marL="0" marR="0" algn="just">
                        <a:lnSpc>
                          <a:spcPct val="150000"/>
                        </a:lnSpc>
                        <a:spcBef>
                          <a:spcPts val="0"/>
                        </a:spcBef>
                        <a:spcAft>
                          <a:spcPts val="1000"/>
                        </a:spcAft>
                        <a:tabLst>
                          <a:tab pos="1095375" algn="l"/>
                        </a:tabLst>
                      </a:pPr>
                      <a:br>
                        <a:rPr lang="tr-TR" sz="1400" dirty="0">
                          <a:effectLst/>
                        </a:rPr>
                      </a:br>
                      <a:r>
                        <a:rPr lang="tr-TR" sz="1400" dirty="0">
                          <a:effectLst/>
                        </a:rPr>
                        <a:t>	Mineral Tipi</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2551" marR="32551" marT="0" marB="0"/>
                </a:tc>
                <a:tc hMerge="1">
                  <a:txBody>
                    <a:bodyPr/>
                    <a:lstStyle/>
                    <a:p>
                      <a:endParaRPr lang="en-US"/>
                    </a:p>
                  </a:txBody>
                  <a:tcPr/>
                </a:tc>
                <a:tc hMerge="1">
                  <a:txBody>
                    <a:bodyPr/>
                    <a:lstStyle/>
                    <a:p>
                      <a:endParaRPr lang="en-US"/>
                    </a:p>
                  </a:txBody>
                  <a:tcPr/>
                </a:tc>
                <a:tc gridSpan="2">
                  <a:txBody>
                    <a:bodyPr/>
                    <a:lstStyle/>
                    <a:p>
                      <a:pPr marL="0" marR="0" algn="just">
                        <a:lnSpc>
                          <a:spcPct val="150000"/>
                        </a:lnSpc>
                        <a:spcBef>
                          <a:spcPts val="0"/>
                        </a:spcBef>
                        <a:spcAft>
                          <a:spcPts val="0"/>
                        </a:spcAft>
                      </a:pPr>
                      <a:r>
                        <a:rPr lang="tr-TR" sz="1400" dirty="0">
                          <a:effectLst/>
                        </a:rPr>
                        <a:t>                 </a:t>
                      </a:r>
                      <a:br>
                        <a:rPr lang="tr-TR" sz="1400" dirty="0">
                          <a:effectLst/>
                        </a:rPr>
                      </a:br>
                      <a:r>
                        <a:rPr lang="tr-TR" sz="1400" dirty="0">
                          <a:effectLst/>
                        </a:rPr>
                        <a:t> Belirleyiciler</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2551" marR="32551" marT="0" marB="0"/>
                </a:tc>
                <a:tc hMerge="1">
                  <a:txBody>
                    <a:bodyPr/>
                    <a:lstStyle/>
                    <a:p>
                      <a:endParaRPr lang="en-US"/>
                    </a:p>
                  </a:txBody>
                  <a:tcPr/>
                </a:tc>
                <a:extLst>
                  <a:ext uri="{0D108BD9-81ED-4DB2-BD59-A6C34878D82A}">
                    <a16:rowId xmlns:a16="http://schemas.microsoft.com/office/drawing/2014/main" val="2359767506"/>
                  </a:ext>
                </a:extLst>
              </a:tr>
              <a:tr h="351189">
                <a:tc>
                  <a:txBody>
                    <a:bodyPr/>
                    <a:lstStyle/>
                    <a:p>
                      <a:pPr marL="0" marR="0" algn="just">
                        <a:lnSpc>
                          <a:spcPct val="150000"/>
                        </a:lnSpc>
                        <a:spcBef>
                          <a:spcPts val="0"/>
                        </a:spcBef>
                        <a:spcAft>
                          <a:spcPts val="1000"/>
                        </a:spcAft>
                      </a:pPr>
                      <a:r>
                        <a:rPr lang="tr-TR" sz="1100">
                          <a:effectLst/>
                        </a:rPr>
                        <a:t> </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32551" marR="32551" marT="0" marB="0"/>
                </a:tc>
                <a:tc>
                  <a:txBody>
                    <a:bodyPr/>
                    <a:lstStyle/>
                    <a:p>
                      <a:pPr marL="0" marR="0" algn="just">
                        <a:lnSpc>
                          <a:spcPct val="150000"/>
                        </a:lnSpc>
                        <a:spcBef>
                          <a:spcPts val="0"/>
                        </a:spcBef>
                        <a:spcAft>
                          <a:spcPts val="0"/>
                        </a:spcAft>
                      </a:pPr>
                      <a:r>
                        <a:rPr lang="tr-TR" sz="1100">
                          <a:effectLst/>
                        </a:rPr>
                        <a:t>İdrar pH</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32551" marR="32551" marT="0" marB="0"/>
                </a:tc>
                <a:tc>
                  <a:txBody>
                    <a:bodyPr/>
                    <a:lstStyle/>
                    <a:p>
                      <a:pPr marL="0" marR="0" algn="just">
                        <a:lnSpc>
                          <a:spcPct val="150000"/>
                        </a:lnSpc>
                        <a:spcBef>
                          <a:spcPts val="0"/>
                        </a:spcBef>
                        <a:spcAft>
                          <a:spcPts val="0"/>
                        </a:spcAft>
                      </a:pPr>
                      <a:r>
                        <a:rPr lang="tr-TR" sz="1100">
                          <a:effectLst/>
                        </a:rPr>
                        <a:t>Kristal görüntüsü</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32551" marR="32551" marT="0" marB="0"/>
                </a:tc>
                <a:tc>
                  <a:txBody>
                    <a:bodyPr/>
                    <a:lstStyle/>
                    <a:p>
                      <a:pPr marL="0" marR="0" algn="just">
                        <a:lnSpc>
                          <a:spcPct val="150000"/>
                        </a:lnSpc>
                        <a:spcBef>
                          <a:spcPts val="0"/>
                        </a:spcBef>
                        <a:spcAft>
                          <a:spcPts val="0"/>
                        </a:spcAft>
                      </a:pPr>
                      <a:r>
                        <a:rPr lang="tr-TR" sz="1100">
                          <a:effectLst/>
                        </a:rPr>
                        <a:t>İdrar Kültürü</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32551" marR="32551" marT="0" marB="0"/>
                </a:tc>
                <a:tc>
                  <a:txBody>
                    <a:bodyPr/>
                    <a:lstStyle/>
                    <a:p>
                      <a:pPr marL="0" marR="0" algn="just">
                        <a:lnSpc>
                          <a:spcPct val="150000"/>
                        </a:lnSpc>
                        <a:spcBef>
                          <a:spcPts val="0"/>
                        </a:spcBef>
                        <a:spcAft>
                          <a:spcPts val="0"/>
                        </a:spcAft>
                      </a:pPr>
                      <a:r>
                        <a:rPr lang="tr-TR" sz="1100">
                          <a:effectLst/>
                        </a:rPr>
                        <a:t>Serumdaki anormallikler</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32551" marR="32551" marT="0" marB="0"/>
                </a:tc>
                <a:extLst>
                  <a:ext uri="{0D108BD9-81ED-4DB2-BD59-A6C34878D82A}">
                    <a16:rowId xmlns:a16="http://schemas.microsoft.com/office/drawing/2014/main" val="364138651"/>
                  </a:ext>
                </a:extLst>
              </a:tr>
              <a:tr h="973073">
                <a:tc>
                  <a:txBody>
                    <a:bodyPr/>
                    <a:lstStyle/>
                    <a:p>
                      <a:pPr marL="0" marR="0" algn="just">
                        <a:lnSpc>
                          <a:spcPct val="150000"/>
                        </a:lnSpc>
                        <a:spcBef>
                          <a:spcPts val="0"/>
                        </a:spcBef>
                        <a:spcAft>
                          <a:spcPts val="1000"/>
                        </a:spcAft>
                      </a:pPr>
                      <a:r>
                        <a:rPr lang="tr-TR" sz="1100">
                          <a:effectLst/>
                        </a:rPr>
                        <a:t>Struvit</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32551" marR="32551" marT="0" marB="0"/>
                </a:tc>
                <a:tc>
                  <a:txBody>
                    <a:bodyPr/>
                    <a:lstStyle/>
                    <a:p>
                      <a:pPr marL="0" marR="0" algn="just">
                        <a:lnSpc>
                          <a:spcPct val="150000"/>
                        </a:lnSpc>
                        <a:spcBef>
                          <a:spcPts val="0"/>
                        </a:spcBef>
                        <a:spcAft>
                          <a:spcPts val="0"/>
                        </a:spcAft>
                      </a:pPr>
                      <a:r>
                        <a:rPr lang="tr-TR" sz="1100">
                          <a:effectLst/>
                        </a:rPr>
                        <a:t>Nötralden alkaliye</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32551" marR="32551" marT="0" marB="0"/>
                </a:tc>
                <a:tc>
                  <a:txBody>
                    <a:bodyPr/>
                    <a:lstStyle/>
                    <a:p>
                      <a:pPr marL="0" marR="0" algn="l">
                        <a:lnSpc>
                          <a:spcPct val="150000"/>
                        </a:lnSpc>
                        <a:spcBef>
                          <a:spcPts val="0"/>
                        </a:spcBef>
                        <a:spcAft>
                          <a:spcPts val="0"/>
                        </a:spcAft>
                      </a:pPr>
                      <a:r>
                        <a:rPr lang="tr-TR" sz="1100">
                          <a:effectLst/>
                        </a:rPr>
                        <a:t>4-6 kenarlı renksiz prizmalar</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32551" marR="32551" marT="0" marB="0"/>
                </a:tc>
                <a:tc>
                  <a:txBody>
                    <a:bodyPr/>
                    <a:lstStyle/>
                    <a:p>
                      <a:pPr marL="0" marR="0" algn="l">
                        <a:lnSpc>
                          <a:spcPct val="150000"/>
                        </a:lnSpc>
                        <a:spcBef>
                          <a:spcPts val="0"/>
                        </a:spcBef>
                        <a:spcAft>
                          <a:spcPts val="0"/>
                        </a:spcAft>
                      </a:pPr>
                      <a:r>
                        <a:rPr lang="tr-TR" sz="1100" dirty="0">
                          <a:effectLst/>
                        </a:rPr>
                        <a:t>Üreaz üreten bakteriler </a:t>
                      </a:r>
                      <a:r>
                        <a:rPr lang="tr-TR" sz="1050" dirty="0">
                          <a:effectLst/>
                        </a:rPr>
                        <a:t>(Staphyloccocus, Proteus, Enterecoccus, Mycoplasma)</a:t>
                      </a:r>
                      <a:endParaRPr lang="en-US"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32551" marR="32551" marT="0" marB="0"/>
                </a:tc>
                <a:tc>
                  <a:txBody>
                    <a:bodyPr/>
                    <a:lstStyle/>
                    <a:p>
                      <a:pPr marL="0" marR="0" algn="just">
                        <a:lnSpc>
                          <a:spcPct val="150000"/>
                        </a:lnSpc>
                        <a:spcBef>
                          <a:spcPts val="0"/>
                        </a:spcBef>
                        <a:spcAft>
                          <a:spcPts val="0"/>
                        </a:spcAft>
                      </a:pPr>
                      <a:r>
                        <a:rPr lang="tr-TR" sz="1100">
                          <a:effectLst/>
                        </a:rPr>
                        <a:t>Yok</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32551" marR="32551" marT="0" marB="0"/>
                </a:tc>
                <a:extLst>
                  <a:ext uri="{0D108BD9-81ED-4DB2-BD59-A6C34878D82A}">
                    <a16:rowId xmlns:a16="http://schemas.microsoft.com/office/drawing/2014/main" val="3846952632"/>
                  </a:ext>
                </a:extLst>
              </a:tr>
              <a:tr h="722309">
                <a:tc>
                  <a:txBody>
                    <a:bodyPr/>
                    <a:lstStyle/>
                    <a:p>
                      <a:pPr marL="0" marR="0" algn="just">
                        <a:lnSpc>
                          <a:spcPct val="150000"/>
                        </a:lnSpc>
                        <a:spcBef>
                          <a:spcPts val="0"/>
                        </a:spcBef>
                        <a:spcAft>
                          <a:spcPts val="1000"/>
                        </a:spcAft>
                      </a:pPr>
                      <a:r>
                        <a:rPr lang="tr-TR" sz="1100">
                          <a:effectLst/>
                        </a:rPr>
                        <a:t>Kalsiyum Oksalat</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32551" marR="32551" marT="0" marB="0"/>
                </a:tc>
                <a:tc>
                  <a:txBody>
                    <a:bodyPr/>
                    <a:lstStyle/>
                    <a:p>
                      <a:pPr marL="0" marR="0" algn="just">
                        <a:lnSpc>
                          <a:spcPct val="150000"/>
                        </a:lnSpc>
                        <a:spcBef>
                          <a:spcPts val="0"/>
                        </a:spcBef>
                        <a:spcAft>
                          <a:spcPts val="0"/>
                        </a:spcAft>
                      </a:pPr>
                      <a:r>
                        <a:rPr lang="tr-TR" sz="1100">
                          <a:effectLst/>
                        </a:rPr>
                        <a:t>Asitten Nötrale</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32551" marR="32551" marT="0" marB="0"/>
                </a:tc>
                <a:tc>
                  <a:txBody>
                    <a:bodyPr/>
                    <a:lstStyle/>
                    <a:p>
                      <a:pPr marL="0" marR="0" algn="l">
                        <a:lnSpc>
                          <a:spcPct val="150000"/>
                        </a:lnSpc>
                        <a:spcBef>
                          <a:spcPts val="0"/>
                        </a:spcBef>
                        <a:spcAft>
                          <a:spcPts val="0"/>
                        </a:spcAft>
                      </a:pPr>
                      <a:r>
                        <a:rPr lang="tr-TR" sz="1100">
                          <a:effectLst/>
                        </a:rPr>
                        <a:t>Dihidrate tuz, renksiz zarf şeklinde, sekizgen</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32551" marR="32551" marT="0" marB="0"/>
                </a:tc>
                <a:tc>
                  <a:txBody>
                    <a:bodyPr/>
                    <a:lstStyle/>
                    <a:p>
                      <a:pPr marL="0" marR="0" algn="just">
                        <a:lnSpc>
                          <a:spcPct val="150000"/>
                        </a:lnSpc>
                        <a:spcBef>
                          <a:spcPts val="0"/>
                        </a:spcBef>
                        <a:spcAft>
                          <a:spcPts val="0"/>
                        </a:spcAft>
                      </a:pPr>
                      <a:r>
                        <a:rPr lang="tr-TR" sz="1100">
                          <a:effectLst/>
                        </a:rPr>
                        <a:t>Negatif</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32551" marR="32551" marT="0" marB="0"/>
                </a:tc>
                <a:tc>
                  <a:txBody>
                    <a:bodyPr/>
                    <a:lstStyle/>
                    <a:p>
                      <a:pPr marL="0" marR="0" algn="just">
                        <a:lnSpc>
                          <a:spcPct val="150000"/>
                        </a:lnSpc>
                        <a:spcBef>
                          <a:spcPts val="0"/>
                        </a:spcBef>
                        <a:spcAft>
                          <a:spcPts val="0"/>
                        </a:spcAft>
                      </a:pPr>
                      <a:r>
                        <a:rPr lang="tr-TR" sz="1100">
                          <a:effectLst/>
                        </a:rPr>
                        <a:t>Rastlantısal hiperkalsemi</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32551" marR="32551" marT="0" marB="0"/>
                </a:tc>
                <a:extLst>
                  <a:ext uri="{0D108BD9-81ED-4DB2-BD59-A6C34878D82A}">
                    <a16:rowId xmlns:a16="http://schemas.microsoft.com/office/drawing/2014/main" val="1786243490"/>
                  </a:ext>
                </a:extLst>
              </a:tr>
              <a:tr h="1093429">
                <a:tc>
                  <a:txBody>
                    <a:bodyPr/>
                    <a:lstStyle/>
                    <a:p>
                      <a:pPr marL="0" marR="0" algn="just">
                        <a:lnSpc>
                          <a:spcPct val="150000"/>
                        </a:lnSpc>
                        <a:spcBef>
                          <a:spcPts val="0"/>
                        </a:spcBef>
                        <a:spcAft>
                          <a:spcPts val="1000"/>
                        </a:spcAft>
                      </a:pPr>
                      <a:r>
                        <a:rPr lang="tr-TR" sz="1100">
                          <a:effectLst/>
                        </a:rPr>
                        <a:t>Ürat</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32551" marR="32551" marT="0" marB="0"/>
                </a:tc>
                <a:tc>
                  <a:txBody>
                    <a:bodyPr/>
                    <a:lstStyle/>
                    <a:p>
                      <a:pPr marL="0" marR="0" algn="just">
                        <a:lnSpc>
                          <a:spcPct val="150000"/>
                        </a:lnSpc>
                        <a:spcBef>
                          <a:spcPts val="0"/>
                        </a:spcBef>
                        <a:spcAft>
                          <a:spcPts val="0"/>
                        </a:spcAft>
                      </a:pPr>
                      <a:r>
                        <a:rPr lang="tr-TR" sz="1100">
                          <a:effectLst/>
                        </a:rPr>
                        <a:t>Asitten nötrale</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32551" marR="32551" marT="0" marB="0"/>
                </a:tc>
                <a:tc>
                  <a:txBody>
                    <a:bodyPr/>
                    <a:lstStyle/>
                    <a:p>
                      <a:pPr marL="0" marR="0" algn="l">
                        <a:lnSpc>
                          <a:spcPct val="150000"/>
                        </a:lnSpc>
                        <a:spcBef>
                          <a:spcPts val="0"/>
                        </a:spcBef>
                        <a:spcAft>
                          <a:spcPts val="0"/>
                        </a:spcAft>
                      </a:pPr>
                      <a:r>
                        <a:rPr lang="tr-TR" sz="1100" dirty="0">
                          <a:effectLst/>
                        </a:rPr>
                        <a:t>Sarı-kahverengi amorf şekiller veya küresel (Amonyum ürat)</a:t>
                      </a:r>
                      <a:endParaRPr lang="en-US"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32551" marR="32551" marT="0" marB="0"/>
                </a:tc>
                <a:tc>
                  <a:txBody>
                    <a:bodyPr/>
                    <a:lstStyle/>
                    <a:p>
                      <a:pPr marL="0" marR="0" algn="just">
                        <a:lnSpc>
                          <a:spcPct val="150000"/>
                        </a:lnSpc>
                        <a:spcBef>
                          <a:spcPts val="0"/>
                        </a:spcBef>
                        <a:spcAft>
                          <a:spcPts val="0"/>
                        </a:spcAft>
                      </a:pPr>
                      <a:r>
                        <a:rPr lang="tr-TR" sz="1100">
                          <a:effectLst/>
                        </a:rPr>
                        <a:t>Negatif</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32551" marR="32551" marT="0" marB="0"/>
                </a:tc>
                <a:tc>
                  <a:txBody>
                    <a:bodyPr/>
                    <a:lstStyle/>
                    <a:p>
                      <a:pPr marL="0" marR="0" algn="l">
                        <a:lnSpc>
                          <a:spcPct val="150000"/>
                        </a:lnSpc>
                        <a:spcBef>
                          <a:spcPts val="0"/>
                        </a:spcBef>
                        <a:spcAft>
                          <a:spcPts val="0"/>
                        </a:spcAft>
                      </a:pPr>
                      <a:r>
                        <a:rPr lang="tr-TR" sz="1100">
                          <a:effectLst/>
                        </a:rPr>
                        <a:t>Porto sistemik şantı olan köpeklerde düşük üre nitrojen ve serum albümin </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32551" marR="32551" marT="0" marB="0"/>
                </a:tc>
                <a:extLst>
                  <a:ext uri="{0D108BD9-81ED-4DB2-BD59-A6C34878D82A}">
                    <a16:rowId xmlns:a16="http://schemas.microsoft.com/office/drawing/2014/main" val="1442688938"/>
                  </a:ext>
                </a:extLst>
              </a:tr>
              <a:tr h="1093429">
                <a:tc>
                  <a:txBody>
                    <a:bodyPr/>
                    <a:lstStyle/>
                    <a:p>
                      <a:pPr marL="0" marR="0" algn="just">
                        <a:lnSpc>
                          <a:spcPct val="150000"/>
                        </a:lnSpc>
                        <a:spcBef>
                          <a:spcPts val="0"/>
                        </a:spcBef>
                        <a:spcAft>
                          <a:spcPts val="1000"/>
                        </a:spcAft>
                      </a:pPr>
                      <a:r>
                        <a:rPr lang="tr-TR" sz="1100">
                          <a:effectLst/>
                        </a:rPr>
                        <a:t>Kalsiyum fosfat</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32551" marR="32551" marT="0" marB="0"/>
                </a:tc>
                <a:tc>
                  <a:txBody>
                    <a:bodyPr/>
                    <a:lstStyle/>
                    <a:p>
                      <a:pPr marL="0" marR="0" algn="just">
                        <a:lnSpc>
                          <a:spcPct val="150000"/>
                        </a:lnSpc>
                        <a:spcBef>
                          <a:spcPts val="0"/>
                        </a:spcBef>
                        <a:spcAft>
                          <a:spcPts val="0"/>
                        </a:spcAft>
                      </a:pPr>
                      <a:r>
                        <a:rPr lang="tr-TR" sz="1100">
                          <a:effectLst/>
                        </a:rPr>
                        <a:t>Alkaliden nötrale (bruşit formları asidik idrarda)</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32551" marR="32551" marT="0" marB="0"/>
                </a:tc>
                <a:tc>
                  <a:txBody>
                    <a:bodyPr/>
                    <a:lstStyle/>
                    <a:p>
                      <a:pPr marL="0" marR="0" algn="l">
                        <a:lnSpc>
                          <a:spcPct val="150000"/>
                        </a:lnSpc>
                        <a:spcBef>
                          <a:spcPts val="0"/>
                        </a:spcBef>
                        <a:spcAft>
                          <a:spcPts val="0"/>
                        </a:spcAft>
                      </a:pPr>
                      <a:r>
                        <a:rPr lang="tr-TR" sz="1100">
                          <a:effectLst/>
                        </a:rPr>
                        <a:t>Amorf veya uzun ince prizmalar</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32551" marR="32551" marT="0" marB="0"/>
                </a:tc>
                <a:tc>
                  <a:txBody>
                    <a:bodyPr/>
                    <a:lstStyle/>
                    <a:p>
                      <a:pPr marL="0" marR="0" algn="just">
                        <a:lnSpc>
                          <a:spcPct val="150000"/>
                        </a:lnSpc>
                        <a:spcBef>
                          <a:spcPts val="0"/>
                        </a:spcBef>
                        <a:spcAft>
                          <a:spcPts val="0"/>
                        </a:spcAft>
                      </a:pPr>
                      <a:r>
                        <a:rPr lang="tr-TR" sz="1100">
                          <a:effectLst/>
                        </a:rPr>
                        <a:t>Negatif</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32551" marR="32551" marT="0" marB="0"/>
                </a:tc>
                <a:tc>
                  <a:txBody>
                    <a:bodyPr/>
                    <a:lstStyle/>
                    <a:p>
                      <a:pPr marL="0" marR="0" algn="just">
                        <a:lnSpc>
                          <a:spcPct val="150000"/>
                        </a:lnSpc>
                        <a:spcBef>
                          <a:spcPts val="0"/>
                        </a:spcBef>
                        <a:spcAft>
                          <a:spcPts val="0"/>
                        </a:spcAft>
                      </a:pPr>
                      <a:r>
                        <a:rPr lang="tr-TR" sz="1100">
                          <a:effectLst/>
                        </a:rPr>
                        <a:t>Rastlantısal hiperkalsemi</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32551" marR="32551" marT="0" marB="0"/>
                </a:tc>
                <a:extLst>
                  <a:ext uri="{0D108BD9-81ED-4DB2-BD59-A6C34878D82A}">
                    <a16:rowId xmlns:a16="http://schemas.microsoft.com/office/drawing/2014/main" val="939761607"/>
                  </a:ext>
                </a:extLst>
              </a:tr>
              <a:tr h="536749">
                <a:tc>
                  <a:txBody>
                    <a:bodyPr/>
                    <a:lstStyle/>
                    <a:p>
                      <a:pPr marL="0" marR="0" algn="just">
                        <a:lnSpc>
                          <a:spcPct val="150000"/>
                        </a:lnSpc>
                        <a:spcBef>
                          <a:spcPts val="0"/>
                        </a:spcBef>
                        <a:spcAft>
                          <a:spcPts val="1000"/>
                        </a:spcAft>
                      </a:pPr>
                      <a:r>
                        <a:rPr lang="tr-TR" sz="1100">
                          <a:effectLst/>
                        </a:rPr>
                        <a:t>Sistin</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32551" marR="32551" marT="0" marB="0"/>
                </a:tc>
                <a:tc>
                  <a:txBody>
                    <a:bodyPr/>
                    <a:lstStyle/>
                    <a:p>
                      <a:pPr marL="0" marR="0" algn="just">
                        <a:lnSpc>
                          <a:spcPct val="150000"/>
                        </a:lnSpc>
                        <a:spcBef>
                          <a:spcPts val="0"/>
                        </a:spcBef>
                        <a:spcAft>
                          <a:spcPts val="0"/>
                        </a:spcAft>
                      </a:pPr>
                      <a:r>
                        <a:rPr lang="tr-TR" sz="1100">
                          <a:effectLst/>
                        </a:rPr>
                        <a:t>Asitten nötrale</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32551" marR="32551" marT="0" marB="0"/>
                </a:tc>
                <a:tc>
                  <a:txBody>
                    <a:bodyPr/>
                    <a:lstStyle/>
                    <a:p>
                      <a:pPr marL="0" marR="0" algn="just">
                        <a:lnSpc>
                          <a:spcPct val="150000"/>
                        </a:lnSpc>
                        <a:spcBef>
                          <a:spcPts val="0"/>
                        </a:spcBef>
                        <a:spcAft>
                          <a:spcPts val="0"/>
                        </a:spcAft>
                      </a:pPr>
                      <a:r>
                        <a:rPr lang="tr-TR" sz="1100">
                          <a:effectLst/>
                        </a:rPr>
                        <a:t>Düz, renksiz, altıgen plaklar</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32551" marR="32551" marT="0" marB="0"/>
                </a:tc>
                <a:tc>
                  <a:txBody>
                    <a:bodyPr/>
                    <a:lstStyle/>
                    <a:p>
                      <a:pPr marL="0" marR="0" algn="just">
                        <a:lnSpc>
                          <a:spcPct val="150000"/>
                        </a:lnSpc>
                        <a:spcBef>
                          <a:spcPts val="0"/>
                        </a:spcBef>
                        <a:spcAft>
                          <a:spcPts val="0"/>
                        </a:spcAft>
                      </a:pPr>
                      <a:r>
                        <a:rPr lang="tr-TR" sz="1100">
                          <a:effectLst/>
                        </a:rPr>
                        <a:t>Negatif</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32551" marR="32551" marT="0" marB="0"/>
                </a:tc>
                <a:tc>
                  <a:txBody>
                    <a:bodyPr/>
                    <a:lstStyle/>
                    <a:p>
                      <a:pPr marL="0" marR="0" algn="just">
                        <a:lnSpc>
                          <a:spcPct val="150000"/>
                        </a:lnSpc>
                        <a:spcBef>
                          <a:spcPts val="0"/>
                        </a:spcBef>
                        <a:spcAft>
                          <a:spcPts val="0"/>
                        </a:spcAft>
                      </a:pPr>
                      <a:r>
                        <a:rPr lang="tr-TR" sz="1100">
                          <a:effectLst/>
                        </a:rPr>
                        <a:t>Yok</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32551" marR="32551" marT="0" marB="0"/>
                </a:tc>
                <a:extLst>
                  <a:ext uri="{0D108BD9-81ED-4DB2-BD59-A6C34878D82A}">
                    <a16:rowId xmlns:a16="http://schemas.microsoft.com/office/drawing/2014/main" val="77911221"/>
                  </a:ext>
                </a:extLst>
              </a:tr>
              <a:tr h="351189">
                <a:tc>
                  <a:txBody>
                    <a:bodyPr/>
                    <a:lstStyle/>
                    <a:p>
                      <a:pPr marL="0" marR="0" algn="just">
                        <a:lnSpc>
                          <a:spcPct val="150000"/>
                        </a:lnSpc>
                        <a:spcBef>
                          <a:spcPts val="0"/>
                        </a:spcBef>
                        <a:spcAft>
                          <a:spcPts val="1000"/>
                        </a:spcAft>
                      </a:pPr>
                      <a:r>
                        <a:rPr lang="tr-TR" sz="1100">
                          <a:effectLst/>
                        </a:rPr>
                        <a:t>Silika</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32551" marR="32551" marT="0" marB="0"/>
                </a:tc>
                <a:tc>
                  <a:txBody>
                    <a:bodyPr/>
                    <a:lstStyle/>
                    <a:p>
                      <a:pPr marL="0" marR="0" algn="just">
                        <a:lnSpc>
                          <a:spcPct val="150000"/>
                        </a:lnSpc>
                        <a:spcBef>
                          <a:spcPts val="0"/>
                        </a:spcBef>
                        <a:spcAft>
                          <a:spcPts val="0"/>
                        </a:spcAft>
                      </a:pPr>
                      <a:r>
                        <a:rPr lang="tr-TR" sz="1100">
                          <a:effectLst/>
                        </a:rPr>
                        <a:t>Asitten nötrale</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32551" marR="32551" marT="0" marB="0"/>
                </a:tc>
                <a:tc>
                  <a:txBody>
                    <a:bodyPr/>
                    <a:lstStyle/>
                    <a:p>
                      <a:pPr marL="0" marR="0" algn="just">
                        <a:lnSpc>
                          <a:spcPct val="150000"/>
                        </a:lnSpc>
                        <a:spcBef>
                          <a:spcPts val="0"/>
                        </a:spcBef>
                        <a:spcAft>
                          <a:spcPts val="0"/>
                        </a:spcAft>
                      </a:pPr>
                      <a:r>
                        <a:rPr lang="tr-TR" sz="1100">
                          <a:effectLst/>
                        </a:rPr>
                        <a:t>Belirli değil</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32551" marR="32551" marT="0" marB="0"/>
                </a:tc>
                <a:tc>
                  <a:txBody>
                    <a:bodyPr/>
                    <a:lstStyle/>
                    <a:p>
                      <a:pPr marL="0" marR="0" algn="just">
                        <a:lnSpc>
                          <a:spcPct val="150000"/>
                        </a:lnSpc>
                        <a:spcBef>
                          <a:spcPts val="0"/>
                        </a:spcBef>
                        <a:spcAft>
                          <a:spcPts val="0"/>
                        </a:spcAft>
                      </a:pPr>
                      <a:r>
                        <a:rPr lang="tr-TR" sz="1100">
                          <a:effectLst/>
                        </a:rPr>
                        <a:t>Negatif</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32551" marR="32551" marT="0" marB="0"/>
                </a:tc>
                <a:tc>
                  <a:txBody>
                    <a:bodyPr/>
                    <a:lstStyle/>
                    <a:p>
                      <a:pPr marL="0" marR="0" algn="just">
                        <a:lnSpc>
                          <a:spcPct val="150000"/>
                        </a:lnSpc>
                        <a:spcBef>
                          <a:spcPts val="0"/>
                        </a:spcBef>
                        <a:spcAft>
                          <a:spcPts val="0"/>
                        </a:spcAft>
                      </a:pPr>
                      <a:r>
                        <a:rPr lang="tr-TR" sz="1100" dirty="0">
                          <a:effectLst/>
                        </a:rPr>
                        <a:t>Yok</a:t>
                      </a:r>
                      <a:endParaRPr lang="en-US"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32551" marR="32551" marT="0" marB="0"/>
                </a:tc>
                <a:extLst>
                  <a:ext uri="{0D108BD9-81ED-4DB2-BD59-A6C34878D82A}">
                    <a16:rowId xmlns:a16="http://schemas.microsoft.com/office/drawing/2014/main" val="1128674455"/>
                  </a:ext>
                </a:extLst>
              </a:tr>
            </a:tbl>
          </a:graphicData>
        </a:graphic>
      </p:graphicFrame>
      <p:sp>
        <p:nvSpPr>
          <p:cNvPr id="6" name="TextBox 5">
            <a:extLst>
              <a:ext uri="{FF2B5EF4-FFF2-40B4-BE49-F238E27FC236}">
                <a16:creationId xmlns:a16="http://schemas.microsoft.com/office/drawing/2014/main" id="{11D901A0-1798-4CB7-A74C-3B4B8310A124}"/>
              </a:ext>
            </a:extLst>
          </p:cNvPr>
          <p:cNvSpPr txBox="1"/>
          <p:nvPr/>
        </p:nvSpPr>
        <p:spPr>
          <a:xfrm>
            <a:off x="9263270" y="6414052"/>
            <a:ext cx="2305878" cy="276999"/>
          </a:xfrm>
          <a:prstGeom prst="rect">
            <a:avLst/>
          </a:prstGeom>
          <a:noFill/>
        </p:spPr>
        <p:txBody>
          <a:bodyPr wrap="square" rtlCol="0">
            <a:spAutoFit/>
          </a:bodyPr>
          <a:lstStyle/>
          <a:p>
            <a:r>
              <a:rPr lang="en-US" sz="1200" dirty="0" err="1"/>
              <a:t>Lulich</a:t>
            </a:r>
            <a:r>
              <a:rPr lang="en-US" sz="1200" dirty="0"/>
              <a:t> </a:t>
            </a:r>
            <a:r>
              <a:rPr lang="en-US" sz="1200" dirty="0" err="1"/>
              <a:t>ve</a:t>
            </a:r>
            <a:r>
              <a:rPr lang="en-US" sz="1200" dirty="0"/>
              <a:t> ark., 2011</a:t>
            </a:r>
          </a:p>
        </p:txBody>
      </p:sp>
    </p:spTree>
    <p:extLst>
      <p:ext uri="{BB962C8B-B14F-4D97-AF65-F5344CB8AC3E}">
        <p14:creationId xmlns:p14="http://schemas.microsoft.com/office/powerpoint/2010/main" val="28774248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5B9C3D-1C02-422B-AE4D-CF6A1020FA43}"/>
              </a:ext>
            </a:extLst>
          </p:cNvPr>
          <p:cNvSpPr>
            <a:spLocks noGrp="1"/>
          </p:cNvSpPr>
          <p:nvPr>
            <p:ph type="title"/>
          </p:nvPr>
        </p:nvSpPr>
        <p:spPr/>
        <p:txBody>
          <a:bodyPr/>
          <a:lstStyle/>
          <a:p>
            <a:r>
              <a:rPr lang="en-US" dirty="0"/>
              <a:t>Genital </a:t>
            </a:r>
            <a:r>
              <a:rPr lang="en-US" dirty="0" err="1"/>
              <a:t>sistem</a:t>
            </a:r>
            <a:r>
              <a:rPr lang="en-US" dirty="0"/>
              <a:t> </a:t>
            </a:r>
            <a:r>
              <a:rPr lang="en-US" dirty="0" err="1"/>
              <a:t>muayenesi</a:t>
            </a:r>
            <a:endParaRPr lang="en-US" dirty="0"/>
          </a:p>
        </p:txBody>
      </p:sp>
      <p:sp>
        <p:nvSpPr>
          <p:cNvPr id="3" name="Content Placeholder 2">
            <a:extLst>
              <a:ext uri="{FF2B5EF4-FFF2-40B4-BE49-F238E27FC236}">
                <a16:creationId xmlns:a16="http://schemas.microsoft.com/office/drawing/2014/main" id="{6F49D935-3218-44D2-91D2-1663A7D40D25}"/>
              </a:ext>
            </a:extLst>
          </p:cNvPr>
          <p:cNvSpPr>
            <a:spLocks noGrp="1"/>
          </p:cNvSpPr>
          <p:nvPr>
            <p:ph idx="1"/>
          </p:nvPr>
        </p:nvSpPr>
        <p:spPr/>
        <p:txBody>
          <a:bodyPr/>
          <a:lstStyle/>
          <a:p>
            <a:r>
              <a:rPr lang="en-US" dirty="0" err="1"/>
              <a:t>Vajinal</a:t>
            </a:r>
            <a:r>
              <a:rPr lang="en-US" dirty="0"/>
              <a:t> </a:t>
            </a:r>
            <a:r>
              <a:rPr lang="en-US" dirty="0" err="1"/>
              <a:t>sitoloji</a:t>
            </a:r>
            <a:endParaRPr lang="en-US" dirty="0"/>
          </a:p>
          <a:p>
            <a:r>
              <a:rPr lang="en-US" dirty="0" err="1"/>
              <a:t>Androlojik</a:t>
            </a:r>
            <a:r>
              <a:rPr lang="en-US" dirty="0"/>
              <a:t> </a:t>
            </a:r>
            <a:r>
              <a:rPr lang="en-US"/>
              <a:t>muayene</a:t>
            </a:r>
          </a:p>
        </p:txBody>
      </p:sp>
    </p:spTree>
    <p:extLst>
      <p:ext uri="{BB962C8B-B14F-4D97-AF65-F5344CB8AC3E}">
        <p14:creationId xmlns:p14="http://schemas.microsoft.com/office/powerpoint/2010/main" val="36788898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51AB36-AF66-49FD-9AB8-521ECA757D90}"/>
              </a:ext>
            </a:extLst>
          </p:cNvPr>
          <p:cNvSpPr>
            <a:spLocks noGrp="1"/>
          </p:cNvSpPr>
          <p:nvPr>
            <p:ph type="title"/>
          </p:nvPr>
        </p:nvSpPr>
        <p:spPr/>
        <p:txBody>
          <a:bodyPr/>
          <a:lstStyle/>
          <a:p>
            <a:r>
              <a:rPr lang="en-US" dirty="0" err="1"/>
              <a:t>Kaynaklar</a:t>
            </a:r>
            <a:endParaRPr lang="en-US" dirty="0"/>
          </a:p>
        </p:txBody>
      </p:sp>
      <p:sp>
        <p:nvSpPr>
          <p:cNvPr id="3" name="Content Placeholder 2">
            <a:extLst>
              <a:ext uri="{FF2B5EF4-FFF2-40B4-BE49-F238E27FC236}">
                <a16:creationId xmlns:a16="http://schemas.microsoft.com/office/drawing/2014/main" id="{A23D7423-95EB-4FBE-8101-17C953543E90}"/>
              </a:ext>
            </a:extLst>
          </p:cNvPr>
          <p:cNvSpPr>
            <a:spLocks noGrp="1"/>
          </p:cNvSpPr>
          <p:nvPr>
            <p:ph idx="1"/>
          </p:nvPr>
        </p:nvSpPr>
        <p:spPr/>
        <p:txBody>
          <a:bodyPr>
            <a:normAutofit/>
          </a:bodyPr>
          <a:lstStyle/>
          <a:p>
            <a:r>
              <a:rPr lang="en-US" sz="1800" dirty="0"/>
              <a:t>ALBASAN, H., OSBORNE, C.A., LULICH, J.P. (2010). 1981-2008 </a:t>
            </a:r>
            <a:r>
              <a:rPr lang="en-US" sz="1800" dirty="0" err="1"/>
              <a:t>yılları</a:t>
            </a:r>
            <a:r>
              <a:rPr lang="en-US" sz="1800" dirty="0"/>
              <a:t> </a:t>
            </a:r>
            <a:r>
              <a:rPr lang="en-US" sz="1800" dirty="0" err="1"/>
              <a:t>arasında</a:t>
            </a:r>
            <a:r>
              <a:rPr lang="en-US" sz="1800" dirty="0"/>
              <a:t> </a:t>
            </a:r>
            <a:r>
              <a:rPr lang="en-US" sz="1800" dirty="0" err="1"/>
              <a:t>minesota</a:t>
            </a:r>
            <a:r>
              <a:rPr lang="en-US" sz="1800" dirty="0"/>
              <a:t> </a:t>
            </a:r>
            <a:r>
              <a:rPr lang="en-US" sz="1800" dirty="0" err="1"/>
              <a:t>ürolit</a:t>
            </a:r>
            <a:r>
              <a:rPr lang="en-US" sz="1800" dirty="0"/>
              <a:t> </a:t>
            </a:r>
            <a:r>
              <a:rPr lang="en-US" sz="1800" dirty="0" err="1"/>
              <a:t>merkezine</a:t>
            </a:r>
            <a:r>
              <a:rPr lang="en-US" sz="1800" dirty="0"/>
              <a:t> </a:t>
            </a:r>
            <a:r>
              <a:rPr lang="en-US" sz="1800" dirty="0" err="1"/>
              <a:t>gönderilen</a:t>
            </a:r>
            <a:r>
              <a:rPr lang="en-US" sz="1800" dirty="0"/>
              <a:t> </a:t>
            </a:r>
            <a:r>
              <a:rPr lang="en-US" sz="1800" dirty="0" err="1"/>
              <a:t>köpek</a:t>
            </a:r>
            <a:r>
              <a:rPr lang="en-US" sz="1800" dirty="0"/>
              <a:t> </a:t>
            </a:r>
            <a:r>
              <a:rPr lang="en-US" sz="1800" dirty="0" err="1"/>
              <a:t>idrar</a:t>
            </a:r>
            <a:r>
              <a:rPr lang="en-US" sz="1800" dirty="0"/>
              <a:t> </a:t>
            </a:r>
            <a:r>
              <a:rPr lang="en-US" sz="1800" dirty="0" err="1"/>
              <a:t>taĢlarının</a:t>
            </a:r>
            <a:r>
              <a:rPr lang="en-US" sz="1800" dirty="0"/>
              <a:t> </a:t>
            </a:r>
            <a:r>
              <a:rPr lang="en-US" sz="1800" dirty="0" err="1"/>
              <a:t>kantitatif</a:t>
            </a:r>
            <a:r>
              <a:rPr lang="en-US" sz="1800" dirty="0"/>
              <a:t> </a:t>
            </a:r>
            <a:r>
              <a:rPr lang="en-US" sz="1800" dirty="0" err="1"/>
              <a:t>analizi</a:t>
            </a:r>
            <a:r>
              <a:rPr lang="en-US" sz="1800" dirty="0"/>
              <a:t>. </a:t>
            </a:r>
            <a:r>
              <a:rPr lang="en-US" sz="1800" dirty="0" err="1"/>
              <a:t>Sağlık</a:t>
            </a:r>
            <a:r>
              <a:rPr lang="en-US" sz="1800" dirty="0"/>
              <a:t> </a:t>
            </a:r>
            <a:r>
              <a:rPr lang="en-US" sz="1800" dirty="0" err="1"/>
              <a:t>Bilimleri</a:t>
            </a:r>
            <a:r>
              <a:rPr lang="en-US" sz="1800" dirty="0"/>
              <a:t> </a:t>
            </a:r>
            <a:r>
              <a:rPr lang="en-US" sz="1800" dirty="0" err="1"/>
              <a:t>Derg</a:t>
            </a:r>
            <a:r>
              <a:rPr lang="en-US" sz="1800" dirty="0"/>
              <a:t>. 19(2): 85-92.</a:t>
            </a:r>
          </a:p>
          <a:p>
            <a:r>
              <a:rPr lang="en-US" sz="1800" dirty="0"/>
              <a:t>OSBORNE C, LULICH J, KRUGER JM, ULRICH L (2009). Analysis of 451,891 canine uroliths, feline uroliths and feline urethral plugs from 1981 to 2007. VCNA:SAP.;39:183.</a:t>
            </a:r>
          </a:p>
          <a:p>
            <a:r>
              <a:rPr lang="en-US" sz="1800" dirty="0"/>
              <a:t>LULICH J, OSBORNE C, ALBASAN H (2011).. Canine and Feline Urolithiasis: Diagnosis, Treatment, and Prevention. IN: Nephrology and Urology of Small Animals. Eds: Joe </a:t>
            </a:r>
            <a:r>
              <a:rPr lang="en-US" sz="1800" dirty="0" err="1"/>
              <a:t>Bartges</a:t>
            </a:r>
            <a:r>
              <a:rPr lang="en-US" sz="1800" dirty="0"/>
              <a:t>, David Polzin. Print ISBN:9780813817170 |Online ISBN:9781118785546 |DOI:10.1002/9781118785546. Copyright © 2011 by Blackwell Publishing Ltd.</a:t>
            </a:r>
          </a:p>
          <a:p>
            <a:r>
              <a:rPr lang="en-US" sz="1800" dirty="0"/>
              <a:t>KESKİN N. (2015).</a:t>
            </a:r>
            <a:r>
              <a:rPr lang="en-US" sz="1800" dirty="0" err="1"/>
              <a:t>Köpek</a:t>
            </a:r>
            <a:r>
              <a:rPr lang="en-US" sz="1800" dirty="0"/>
              <a:t> </a:t>
            </a:r>
            <a:r>
              <a:rPr lang="en-US" sz="1800" dirty="0" err="1"/>
              <a:t>ve</a:t>
            </a:r>
            <a:r>
              <a:rPr lang="en-US" sz="1800" dirty="0"/>
              <a:t> </a:t>
            </a:r>
            <a:r>
              <a:rPr lang="en-US" sz="1800" dirty="0" err="1"/>
              <a:t>Kedilerde</a:t>
            </a:r>
            <a:r>
              <a:rPr lang="en-US" sz="1800" dirty="0"/>
              <a:t> </a:t>
            </a:r>
            <a:r>
              <a:rPr lang="en-US" sz="1800" dirty="0" err="1"/>
              <a:t>Ürolitiazis</a:t>
            </a:r>
            <a:r>
              <a:rPr lang="en-US" sz="1800" dirty="0"/>
              <a:t>. Ankara </a:t>
            </a:r>
            <a:r>
              <a:rPr lang="en-US" sz="1800" dirty="0" err="1"/>
              <a:t>Üniversitesi</a:t>
            </a:r>
            <a:r>
              <a:rPr lang="en-US" sz="1800" dirty="0"/>
              <a:t> </a:t>
            </a:r>
            <a:r>
              <a:rPr lang="en-US" sz="1800" dirty="0" err="1"/>
              <a:t>Sağlık</a:t>
            </a:r>
            <a:r>
              <a:rPr lang="en-US" sz="1800" dirty="0"/>
              <a:t> </a:t>
            </a:r>
            <a:r>
              <a:rPr lang="en-US" sz="1800" dirty="0" err="1"/>
              <a:t>Bilimleri</a:t>
            </a:r>
            <a:r>
              <a:rPr lang="en-US" sz="1800" dirty="0"/>
              <a:t> </a:t>
            </a:r>
            <a:r>
              <a:rPr lang="en-US" sz="1800" dirty="0" err="1"/>
              <a:t>Enstitüsü</a:t>
            </a:r>
            <a:r>
              <a:rPr lang="en-US" sz="1800" dirty="0"/>
              <a:t> </a:t>
            </a:r>
            <a:r>
              <a:rPr lang="en-US" sz="1800" dirty="0" err="1"/>
              <a:t>Doktora</a:t>
            </a:r>
            <a:r>
              <a:rPr lang="en-US" sz="1800" dirty="0"/>
              <a:t> </a:t>
            </a:r>
            <a:r>
              <a:rPr lang="en-US" sz="1800" dirty="0" err="1"/>
              <a:t>Semineri</a:t>
            </a:r>
            <a:r>
              <a:rPr lang="en-US" sz="1800" dirty="0"/>
              <a:t>. </a:t>
            </a:r>
          </a:p>
          <a:p>
            <a:endParaRPr lang="en-US" sz="1800" dirty="0"/>
          </a:p>
        </p:txBody>
      </p:sp>
    </p:spTree>
    <p:extLst>
      <p:ext uri="{BB962C8B-B14F-4D97-AF65-F5344CB8AC3E}">
        <p14:creationId xmlns:p14="http://schemas.microsoft.com/office/powerpoint/2010/main" val="1381421186"/>
      </p:ext>
    </p:extLst>
  </p:cSld>
  <p:clrMapOvr>
    <a:masterClrMapping/>
  </p:clrMapOvr>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Crop</Template>
  <TotalTime>44</TotalTime>
  <Words>470</Words>
  <Application>Microsoft Office PowerPoint</Application>
  <PresentationFormat>Widescreen</PresentationFormat>
  <Paragraphs>81</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Calibri</vt:lpstr>
      <vt:lpstr>Franklin Gothic Book</vt:lpstr>
      <vt:lpstr>Times New Roman</vt:lpstr>
      <vt:lpstr>Crop</vt:lpstr>
      <vt:lpstr>klİnİK muayene yÖntemlerİ</vt:lpstr>
      <vt:lpstr>PowerPoint Presentation</vt:lpstr>
      <vt:lpstr>PowerPoint Presentation</vt:lpstr>
      <vt:lpstr>PowerPoint Presentation</vt:lpstr>
      <vt:lpstr>Kedi USG’de ürolit görüntüsü</vt:lpstr>
      <vt:lpstr>PowerPoint Presentation</vt:lpstr>
      <vt:lpstr>PowerPoint Presentation</vt:lpstr>
      <vt:lpstr>Genital sistem muayenesi</vt:lpstr>
      <vt:lpstr>Kaynaklar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Nevra Keskin</dc:creator>
  <cp:lastModifiedBy>Nevra Keskin</cp:lastModifiedBy>
  <cp:revision>7</cp:revision>
  <dcterms:created xsi:type="dcterms:W3CDTF">2019-05-04T09:36:38Z</dcterms:created>
  <dcterms:modified xsi:type="dcterms:W3CDTF">2019-05-04T10:22:48Z</dcterms:modified>
</cp:coreProperties>
</file>