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 analytics</a:t>
            </a:r>
            <a:endParaRPr lang="tr-TR" sz="1200" b="1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xtensive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use of data and quantitative analysis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upport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fact-based decision making within organizations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AIMS: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better understanding of current business performance,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reveal new business patterns and relationships,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explain why certain results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occurred,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optimize current operations,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forecast future business results.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Knowledge management solutions</a:t>
            </a:r>
            <a:endParaRPr lang="tr-TR" b="1" dirty="0" smtClean="0"/>
          </a:p>
          <a:p>
            <a:r>
              <a:rPr lang="en-US" dirty="0" smtClean="0"/>
              <a:t>refer to the variety of ways in which KM can be facilitated </a:t>
            </a:r>
          </a:p>
          <a:p>
            <a:endParaRPr lang="tr-TR" dirty="0" smtClean="0"/>
          </a:p>
          <a:p>
            <a:r>
              <a:rPr lang="en-US" dirty="0" smtClean="0"/>
              <a:t>KM processes</a:t>
            </a:r>
          </a:p>
          <a:p>
            <a:r>
              <a:rPr lang="en-US" dirty="0" smtClean="0"/>
              <a:t>KM systems</a:t>
            </a:r>
          </a:p>
          <a:p>
            <a:r>
              <a:rPr lang="en-US" dirty="0" smtClean="0"/>
              <a:t>KM mechanisms and technologies</a:t>
            </a:r>
          </a:p>
          <a:p>
            <a:r>
              <a:rPr lang="en-US" dirty="0" smtClean="0"/>
              <a:t>KM infrastructure </a:t>
            </a:r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Knowledge management systems </a:t>
            </a:r>
            <a:endParaRPr lang="tr-TR" b="1" dirty="0" smtClean="0"/>
          </a:p>
          <a:p>
            <a:endParaRPr lang="tr-TR" dirty="0" smtClean="0"/>
          </a:p>
          <a:p>
            <a:r>
              <a:rPr lang="en-US" dirty="0" smtClean="0"/>
              <a:t>are the integration of technologies and mechanisms that are developed to support KM processes </a:t>
            </a:r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Knowledge management </a:t>
            </a:r>
            <a:r>
              <a:rPr lang="tr-TR" b="1" dirty="0" err="1" smtClean="0"/>
              <a:t>processes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processes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Knowledge discovery</a:t>
            </a:r>
            <a:endParaRPr lang="tr-TR" b="1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evelopment</a:t>
            </a:r>
            <a:r>
              <a:rPr lang="en-US" dirty="0" smtClean="0"/>
              <a:t> of new tacit or explicit knowledge from data and information or from the synthesis of prior knowledge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Explicit knowledge is knowledge that is documented,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codified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Tacit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the know-how that someone has developed as a result of personal experience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Knowledge capture</a:t>
            </a:r>
            <a:endParaRPr lang="tr-TR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R</a:t>
            </a:r>
            <a:r>
              <a:rPr lang="en-US" dirty="0" err="1" smtClean="0"/>
              <a:t>etrieving</a:t>
            </a:r>
            <a:r>
              <a:rPr lang="en-US" dirty="0" smtClean="0"/>
              <a:t> either explicit or tacit knowledge that resides within people</a:t>
            </a:r>
            <a:r>
              <a:rPr lang="tr-TR" baseline="0" dirty="0" smtClean="0"/>
              <a:t> </a:t>
            </a:r>
            <a:r>
              <a:rPr lang="en-US" dirty="0" smtClean="0"/>
              <a:t>or organizational entities.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r>
              <a:rPr lang="en-US" dirty="0" smtClean="0"/>
              <a:t>Externalization involves converting tacit knowledge into explicit forms </a:t>
            </a:r>
            <a:endParaRPr lang="tr-TR" dirty="0" smtClean="0"/>
          </a:p>
          <a:p>
            <a:r>
              <a:rPr lang="en-US" dirty="0" smtClean="0"/>
              <a:t>such as words, concepts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en-US" dirty="0" smtClean="0"/>
              <a:t> visuals</a:t>
            </a:r>
            <a:r>
              <a:rPr lang="tr-TR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Internalization is the conversion of explicit knowledge into tacit knowledge. </a:t>
            </a:r>
            <a:endParaRPr lang="tr-TR" dirty="0" smtClean="0"/>
          </a:p>
          <a:p>
            <a:r>
              <a:rPr lang="en-US" dirty="0" smtClean="0"/>
              <a:t>It represents the traditional notion of “learning”</a:t>
            </a:r>
          </a:p>
          <a:p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Knowledge sharing </a:t>
            </a:r>
            <a:endParaRPr lang="tr-TR" b="1" dirty="0" smtClean="0"/>
          </a:p>
          <a:p>
            <a:r>
              <a:rPr lang="en-US" dirty="0" smtClean="0"/>
              <a:t>the process through which explicit or tacit knowledge is communicated to other individuals</a:t>
            </a:r>
            <a:endParaRPr lang="tr-TR" dirty="0" smtClean="0"/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Knowledge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applying</a:t>
            </a:r>
            <a:endParaRPr lang="tr-TR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Direction</a:t>
            </a:r>
            <a:r>
              <a:rPr lang="tr-TR" dirty="0" smtClean="0"/>
              <a:t>:</a:t>
            </a:r>
            <a:r>
              <a:rPr lang="tr-TR" baseline="0" dirty="0" smtClean="0"/>
              <a:t> </a:t>
            </a:r>
            <a:r>
              <a:rPr lang="en-US" dirty="0" smtClean="0"/>
              <a:t>individuals possessing the knowledge direct the action of another individual without transferring to that person the knowledge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Routines</a:t>
            </a:r>
            <a:r>
              <a:rPr lang="tr-TR" dirty="0" smtClean="0"/>
              <a:t>:</a:t>
            </a:r>
            <a:r>
              <a:rPr lang="tr-TR" baseline="0" dirty="0" smtClean="0"/>
              <a:t> </a:t>
            </a:r>
            <a:r>
              <a:rPr lang="en-US" dirty="0" smtClean="0"/>
              <a:t>involve the utilization of knowledge embedded in procedures, rules, and norms that guide future behavior</a:t>
            </a:r>
          </a:p>
          <a:p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Examples of KM mechanisms include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learning by doing, </a:t>
            </a:r>
            <a:endParaRPr lang="tr-TR" dirty="0" smtClean="0"/>
          </a:p>
          <a:p>
            <a:r>
              <a:rPr lang="en-US" dirty="0" smtClean="0"/>
              <a:t>on-the-job training, </a:t>
            </a:r>
            <a:endParaRPr lang="tr-TR" dirty="0" smtClean="0"/>
          </a:p>
          <a:p>
            <a:r>
              <a:rPr lang="en-US" dirty="0" smtClean="0"/>
              <a:t>learning by observation, </a:t>
            </a:r>
            <a:endParaRPr lang="tr-TR" dirty="0" smtClean="0"/>
          </a:p>
          <a:p>
            <a:r>
              <a:rPr lang="en-US" dirty="0" smtClean="0"/>
              <a:t>and face-to-face meetings </a:t>
            </a:r>
          </a:p>
          <a:p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Technologies that support KM </a:t>
            </a:r>
            <a:endParaRPr lang="tr-TR" b="1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artificial intelligence (AI) technologies,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electronic discussion groups,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computer-based simulations,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databases,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decision support systems,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enterprise resource planning systems,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expert systems,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management information systems,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videoconferencing, 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and information repositories </a:t>
            </a:r>
            <a:r>
              <a:rPr lang="tr-TR" dirty="0" smtClean="0"/>
              <a:t>(</a:t>
            </a:r>
            <a:r>
              <a:rPr lang="en-US" dirty="0" smtClean="0"/>
              <a:t>encompassing best practices databases and lessons learned systems</a:t>
            </a:r>
            <a:r>
              <a:rPr lang="tr-TR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b="0" dirty="0" err="1" smtClean="0"/>
              <a:t>Here</a:t>
            </a:r>
            <a:r>
              <a:rPr lang="tr-TR" b="0" dirty="0" smtClean="0"/>
              <a:t> </a:t>
            </a:r>
            <a:r>
              <a:rPr lang="tr-TR" b="0" dirty="0" err="1" smtClean="0"/>
              <a:t>we</a:t>
            </a:r>
            <a:r>
              <a:rPr lang="tr-TR" b="0" dirty="0" smtClean="0"/>
              <a:t> </a:t>
            </a:r>
            <a:r>
              <a:rPr lang="tr-TR" b="0" dirty="0" err="1" smtClean="0"/>
              <a:t>see</a:t>
            </a:r>
            <a:r>
              <a:rPr lang="tr-TR" b="0" dirty="0" smtClean="0"/>
              <a:t> KM </a:t>
            </a:r>
            <a:r>
              <a:rPr lang="tr-TR" b="0" dirty="0" err="1" smtClean="0"/>
              <a:t>processes</a:t>
            </a:r>
            <a:r>
              <a:rPr lang="tr-TR" b="0" baseline="0" dirty="0" smtClean="0"/>
              <a:t>, </a:t>
            </a:r>
            <a:r>
              <a:rPr lang="tr-TR" b="0" baseline="0" dirty="0" err="1" smtClean="0"/>
              <a:t>systems</a:t>
            </a:r>
            <a:r>
              <a:rPr lang="tr-TR" b="0" baseline="0" dirty="0" smtClean="0"/>
              <a:t>, </a:t>
            </a:r>
            <a:r>
              <a:rPr lang="tr-TR" b="0" baseline="0" dirty="0" err="1" smtClean="0"/>
              <a:t>mechanisms</a:t>
            </a:r>
            <a:r>
              <a:rPr lang="tr-TR" b="0" baseline="0" dirty="0" smtClean="0"/>
              <a:t>, </a:t>
            </a:r>
            <a:r>
              <a:rPr lang="tr-TR" b="0" baseline="0" dirty="0" err="1" smtClean="0"/>
              <a:t>and</a:t>
            </a:r>
            <a:r>
              <a:rPr lang="tr-TR" b="0" baseline="0" dirty="0" smtClean="0"/>
              <a:t> </a:t>
            </a:r>
            <a:r>
              <a:rPr lang="tr-TR" b="0" baseline="0" dirty="0" err="1" smtClean="0"/>
              <a:t>technologies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Organizational culture reflects the norms and beliefs that guide the behavior of the organization’s members</a:t>
            </a:r>
            <a:endParaRPr lang="tr-TR" dirty="0" smtClean="0"/>
          </a:p>
          <a:p>
            <a:pPr>
              <a:lnSpc>
                <a:spcPct val="90000"/>
              </a:lnSpc>
            </a:pP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200" b="0" dirty="0" smtClean="0">
                <a:latin typeface="Times New Roman" pitchFamily="18" charset="0"/>
                <a:cs typeface="Times New Roman" pitchFamily="18" charset="0"/>
              </a:rPr>
              <a:t>Organizational Structure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/>
              <a:t>Hierarchical structure of the organization </a:t>
            </a:r>
            <a:endParaRPr lang="tr-TR" dirty="0" smtClean="0"/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IT infrastructure includes data processing, storage, and communication technologies and systems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Common knowledge refers to the organization’s cumulative experiences</a:t>
            </a:r>
            <a:r>
              <a:rPr lang="tr-TR" dirty="0" smtClean="0"/>
              <a:t>,</a:t>
            </a:r>
            <a:r>
              <a:rPr lang="tr-TR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helps enhance the value of an individual expert’s knowledge by integrating it with the knowledge of others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environment includes the design of buildings and the separation between them</a:t>
            </a:r>
            <a:r>
              <a:rPr lang="tr-TR" dirty="0" smtClean="0"/>
              <a:t>.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Organizational culture reflects the norms and beliefs that guide the behavior of the organization’s members</a:t>
            </a:r>
            <a:endParaRPr lang="tr-TR" dirty="0" smtClean="0"/>
          </a:p>
          <a:p>
            <a:pPr>
              <a:lnSpc>
                <a:spcPct val="90000"/>
              </a:lnSpc>
            </a:pP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200" b="0" dirty="0" smtClean="0">
                <a:latin typeface="Times New Roman" pitchFamily="18" charset="0"/>
                <a:cs typeface="Times New Roman" pitchFamily="18" charset="0"/>
              </a:rPr>
              <a:t>Organizational Structure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/>
              <a:t>Hierarchical structure of the organization </a:t>
            </a:r>
            <a:endParaRPr lang="tr-TR" dirty="0" smtClean="0"/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IT infrastructure includes data processing, storage, and communication technologies and systems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Common knowledge refers to the organization’s cumulative experiences</a:t>
            </a:r>
            <a:r>
              <a:rPr lang="tr-TR" dirty="0" smtClean="0"/>
              <a:t>,</a:t>
            </a:r>
            <a:r>
              <a:rPr lang="tr-TR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helps enhance the value of an individual expert’s knowledge by integrating it with the knowledge of others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environment includes the design of buildings and the separation between them</a:t>
            </a:r>
            <a:r>
              <a:rPr lang="tr-TR" smtClean="0"/>
              <a:t>.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 intelligence (BI)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wide range of applications, practices,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technologies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 extraction, transformation, integration, visualization,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analysis, interpretation, and presentation of data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support improved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 making.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collections of data called data warehouses,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marts, and data lakes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BI applications.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may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the data and BI applications via the Web or through intranets and extranets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goal of business intelligence</a:t>
            </a:r>
            <a:endParaRPr lang="tr-TR" sz="1200" b="1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get the most value out of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and present the results of analysis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46989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achieved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&amp;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1200" b="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Detecting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frauds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in an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Improving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forecasting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Increasing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sales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	-	Optimizing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Reducing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costs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22956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Components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&amp;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management program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integrated set of functions that defines the processes by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hich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is obtained,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stored, secured, and processed in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 a way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ensure accessibility, reliability, and timeliness of the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Creative data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scientists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 organization must have a strong commitment to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datadriven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making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51097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Spreadsheets are used to perform operations on the data based 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ormulas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reports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graphs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MS Excel)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 and querying tools can present that data in an easy-to-understand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fashion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—via formatted data, graphs, and charts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visualization is the presentation of data in a pictorial or graphical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format</a:t>
            </a: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word cloud is a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visual depiction of a set of words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grouped together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frequency of their occurrence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G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enerated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analyses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text documents or a Web page.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frequent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words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words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shown in a larger font size and/or a darker color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conversion funnel is a graphical representation that summarizes the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steps a consumer takes in making the decision to buy your product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E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nables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decision makers to see what steps are causing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confusion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trouble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87391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OLAP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method to analyze multidimensional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perspectives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Databases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built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 OLAP processing consist of data cubes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cubes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contain numeric facts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called measures, which are categorized by dimensions, such as time and geography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simple example would be a data cube that contains the unit sales of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specific product as a measure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time dimension might be a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specific day, whereas the geography dimension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might define a specific store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Drill-down analysis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involves the interactive examination of high-level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summary data in increasing detail to gain insight into certain elements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—sort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like slowly peeling off the layers of an onion.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reviewing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worldwide sales for the past quarter,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might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want to drill down to view the sales for each country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</a:t>
            </a: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inear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regression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mathematical technique for predicting the value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a dependent variable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based on a single independent variable and the linear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relationship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between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consists of finding the best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fitting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straight line through a set of observations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most commonly used measure for the best-fitting line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the line that minimizes the sum of the squared errors of prediction.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best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fitting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is called the regression line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regression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mean that one variable causes the other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says that when one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 goes up, the other variable also increases or decreases proportionally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</a:t>
            </a: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mining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tools enable organizations to make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predictions about what will happen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hree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most commonly used data mining techniques are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Association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analysis (a specialized set of algorithms sorts through data and forms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statistical rules about relationships among the items),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N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eural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computing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(historical data is examined for patterns that are then used to make predictions),</a:t>
            </a: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C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-based reasoning (historical if-then-else cases are used to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recognize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patterns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Cross-Industry Process for Data Mining (CRISP-DM) is a six-phase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structured approach for the planning and execution of a data mining project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e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xample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showing how data mining can be used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Based on past responses to promotional mailings, identify those consumers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likely to take advantage of future mailings.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77730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dashboard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presents a set of KPIs about the state of a process at a specific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point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time.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indicator (KPI): 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measurable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value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evaluate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organization’s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success at reaching targets</a:t>
            </a: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organizations have different goals, various organizations will have different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KPIs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work in the highway division of a transportation authority, </a:t>
            </a: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KIP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be to track the average driver’s speed from July to November, as many accidents happened during this time the previous year</a:t>
            </a: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is a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dashboard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DLP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orchestrator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Self-service analytics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 training, techniques, and processes that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empower end users to work independently to access data from approved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perform their own analyses using 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set of tools.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past, such data analysis could only be performed by data scientists. 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Selfservice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analytics encourages nontechnical end users to make decisions based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facts and analyses rather than intuition.</a:t>
            </a:r>
            <a:endParaRPr lang="tr-TR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96021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Knowledge management </a:t>
            </a:r>
            <a:endParaRPr lang="tr-TR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performing the activities involved in discovering, capturing, sharing, and applying knowledge 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enhance the impact of knowledge on the </a:t>
            </a:r>
            <a:r>
              <a:rPr lang="tr-TR" dirty="0" err="1" smtClean="0"/>
              <a:t>organization’s</a:t>
            </a:r>
            <a:r>
              <a:rPr lang="en-US" dirty="0" smtClean="0"/>
              <a:t> goal achievement. </a:t>
            </a:r>
          </a:p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03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Business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def.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Extensive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data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Quantitative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analysis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Supports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Aims</a:t>
            </a:r>
            <a:endParaRPr lang="tr-TR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Better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understanding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processes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Reveal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business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patterns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Explain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results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Optimization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Forecasting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KM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solutions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technologies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Infrastructure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85794"/>
            <a:ext cx="820828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071546"/>
            <a:ext cx="729139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 discovery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Tacit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Explicit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capture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Externalization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Internalization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 sharing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applying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Direction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Explicit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KM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mechanisms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learning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doing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on-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training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learning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observation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meetings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KM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technologies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AI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electronic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discussion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simulation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DBs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DSSs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ERP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MISs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Videoconferencing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Repositories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602" y="516529"/>
            <a:ext cx="90176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KM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infrastructure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Organizational Culture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Organizational Structure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Information Technology Infrastructure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Common Knowledge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Environment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605552"/>
            <a:ext cx="9145625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71569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BI def.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Applications,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practices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technologies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extract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integrate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viualize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interpret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data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Supports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warehouses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marts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lakes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Aims</a:t>
            </a:r>
            <a:endParaRPr lang="tr-TR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most value out of information 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resent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results of analysis 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48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306739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achieved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Detecting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frauds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in an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Improving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forecasting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Increasing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sales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Optimizing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Reducing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costs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781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53984"/>
            <a:ext cx="8286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Components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Creative 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scientists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ommitment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driven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decision making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189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572331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Spreadsheets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Reporting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querying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visualization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--	Word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funnel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429000"/>
            <a:ext cx="4933950" cy="276225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119" y="2334561"/>
            <a:ext cx="3533775" cy="44672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95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572331"/>
            <a:ext cx="8286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Online 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nalytical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Drill-down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Linear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regression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631436"/>
            <a:ext cx="4029075" cy="284797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167" y="2688586"/>
            <a:ext cx="4476750" cy="27908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572331"/>
            <a:ext cx="4042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mining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73138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75" y="437861"/>
            <a:ext cx="3685699" cy="3702762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02" y="4140623"/>
            <a:ext cx="8761198" cy="271737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3439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330285"/>
            <a:ext cx="4042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BI &amp;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Dashboards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73138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624" y="1300870"/>
            <a:ext cx="8416497" cy="54404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206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928670"/>
            <a:ext cx="8286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KM def.</a:t>
            </a: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Discovering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Capturing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Sharing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Applying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Aim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enhance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impact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5903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5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1319</Words>
  <Application>Microsoft Office PowerPoint</Application>
  <PresentationFormat>Ekran Gösterisi (4:3)</PresentationFormat>
  <Paragraphs>306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272</cp:revision>
  <dcterms:created xsi:type="dcterms:W3CDTF">2019-09-07T19:50:14Z</dcterms:created>
  <dcterms:modified xsi:type="dcterms:W3CDTF">2019-10-29T21:53:18Z</dcterms:modified>
</cp:coreProperties>
</file>