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7"/>
  </p:notesMasterIdLst>
  <p:sldIdLst>
    <p:sldId id="271" r:id="rId2"/>
    <p:sldId id="260" r:id="rId3"/>
    <p:sldId id="268" r:id="rId4"/>
    <p:sldId id="269" r:id="rId5"/>
    <p:sldId id="270" r:id="rId6"/>
    <p:sldId id="257" r:id="rId7"/>
    <p:sldId id="261" r:id="rId8"/>
    <p:sldId id="262" r:id="rId9"/>
    <p:sldId id="258" r:id="rId10"/>
    <p:sldId id="259" r:id="rId11"/>
    <p:sldId id="263" r:id="rId12"/>
    <p:sldId id="266" r:id="rId13"/>
    <p:sldId id="267" r:id="rId14"/>
    <p:sldId id="265" r:id="rId15"/>
    <p:sldId id="272"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12600C-3593-44CF-A01A-CD993ED4BA2A}" type="datetimeFigureOut">
              <a:rPr lang="tr-TR" smtClean="0"/>
              <a:pPr/>
              <a:t>31.01.2018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3D16F0-7F5D-400A-AEA8-6FFAEFD59F2B}"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4EC0290D-99E5-4961-8ACA-23559C68284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4EC0290D-99E5-4961-8ACA-23559C68284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4EC0290D-99E5-4961-8ACA-23559C682847}"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3B92EC2E-2922-4EB4-8880-DAED7516163D}" type="datetimeFigureOut">
              <a:rPr lang="tr-TR" smtClean="0"/>
              <a:pPr/>
              <a:t>31.01.2018</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4EC0290D-99E5-4961-8ACA-23559C682847}"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B92EC2E-2922-4EB4-8880-DAED7516163D}" type="datetimeFigureOut">
              <a:rPr lang="tr-TR" smtClean="0"/>
              <a:pPr/>
              <a:t>31.01.2018</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EC0290D-99E5-4961-8ACA-23559C682847}"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7030A0"/>
                </a:solidFill>
              </a:rPr>
              <a:t>Brooklyn</a:t>
            </a:r>
            <a:r>
              <a:rPr lang="tr-TR" dirty="0" smtClean="0">
                <a:solidFill>
                  <a:srgbClr val="7030A0"/>
                </a:solidFill>
              </a:rPr>
              <a:t> Çocuk Müzesi</a:t>
            </a:r>
            <a:endParaRPr lang="tr-TR" dirty="0">
              <a:solidFill>
                <a:srgbClr val="7030A0"/>
              </a:solidFill>
            </a:endParaRPr>
          </a:p>
        </p:txBody>
      </p:sp>
      <p:pic>
        <p:nvPicPr>
          <p:cNvPr id="4" name="3 İçerik Yer Tutucusu"/>
          <p:cNvPicPr>
            <a:picLocks noGrp="1"/>
          </p:cNvPicPr>
          <p:nvPr>
            <p:ph idx="1"/>
          </p:nvPr>
        </p:nvPicPr>
        <p:blipFill>
          <a:blip r:embed="rId2" cstate="print"/>
          <a:srcRect l="609" t="30375" r="1727" b="3332"/>
          <a:stretch>
            <a:fillRect/>
          </a:stretch>
        </p:blipFill>
        <p:spPr bwMode="auto">
          <a:xfrm>
            <a:off x="1000100" y="2285992"/>
            <a:ext cx="7072362" cy="3000396"/>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20000"/>
          </a:bodyPr>
          <a:lstStyle/>
          <a:p>
            <a:pPr>
              <a:buNone/>
            </a:pPr>
            <a:r>
              <a:rPr lang="tr-TR" b="1" dirty="0" smtClean="0">
                <a:solidFill>
                  <a:srgbClr val="7030A0"/>
                </a:solidFill>
              </a:rPr>
              <a:t>Genişletmek Uzaya = Genişletmek İnsanlara</a:t>
            </a:r>
          </a:p>
          <a:p>
            <a:endParaRPr lang="tr-TR" dirty="0" smtClean="0"/>
          </a:p>
          <a:p>
            <a:r>
              <a:rPr lang="tr-TR" dirty="0" err="1" smtClean="0"/>
              <a:t>Brooklyn</a:t>
            </a:r>
            <a:r>
              <a:rPr lang="tr-TR" dirty="0" smtClean="0"/>
              <a:t> Çocuk Müzesi çevre dostu genişleme projesi tamamlandı! </a:t>
            </a:r>
          </a:p>
          <a:p>
            <a:r>
              <a:rPr lang="tr-TR" dirty="0" smtClean="0"/>
              <a:t>Müze şimdi New York, büyük </a:t>
            </a:r>
            <a:r>
              <a:rPr lang="tr-TR" dirty="0" err="1" smtClean="0"/>
              <a:t>metropolitan</a:t>
            </a:r>
            <a:r>
              <a:rPr lang="tr-TR" dirty="0" smtClean="0"/>
              <a:t> bölgesi ve ötesindeki  mahallelerde çocukların artan becerileri için 21. yüzyılın öğrenme maceralarını sağlamak için donatılmıştır. </a:t>
            </a:r>
          </a:p>
          <a:p>
            <a:r>
              <a:rPr lang="tr-TR" dirty="0" smtClean="0"/>
              <a:t>Müzede </a:t>
            </a:r>
            <a:r>
              <a:rPr lang="tr-TR" u="sng" dirty="0" smtClean="0"/>
              <a:t>iki katılı ve yüksek performanslı mimarisi </a:t>
            </a:r>
            <a:r>
              <a:rPr lang="tr-TR" dirty="0" smtClean="0"/>
              <a:t>ile en son yenilikler birleştirilmiştir. </a:t>
            </a:r>
          </a:p>
          <a:p>
            <a:r>
              <a:rPr lang="tr-TR" dirty="0" smtClean="0"/>
              <a:t>Müze, New York’un ilk "yeşil müze”sidir. ABD Yeşil Binalar Konseyi tarafından bir LEED gümüş sertifika verilmiştir.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10000"/>
          </a:bodyPr>
          <a:lstStyle/>
          <a:p>
            <a:pPr>
              <a:buNone/>
            </a:pPr>
            <a:r>
              <a:rPr lang="tr-TR" b="1" dirty="0" smtClean="0">
                <a:solidFill>
                  <a:srgbClr val="7030A0"/>
                </a:solidFill>
              </a:rPr>
              <a:t>Sarı Bina  Nasıl Yeşil Olabilir?</a:t>
            </a:r>
          </a:p>
          <a:p>
            <a:pPr>
              <a:buNone/>
            </a:pPr>
            <a:endParaRPr lang="tr-TR" b="1" dirty="0" smtClean="0"/>
          </a:p>
          <a:p>
            <a:r>
              <a:rPr lang="tr-TR" dirty="0" smtClean="0"/>
              <a:t>Müzenin yeni binasının dış rengi nergis-sarısı, ama kendi iç işleyişi ise yeşil.</a:t>
            </a:r>
          </a:p>
          <a:p>
            <a:pPr>
              <a:buNone/>
            </a:pPr>
            <a:endParaRPr lang="tr-TR" dirty="0" smtClean="0"/>
          </a:p>
          <a:p>
            <a:r>
              <a:rPr lang="tr-TR" dirty="0" smtClean="0"/>
              <a:t> Dünyanın doğal kaynaklarını korumak için Müze bu konudaki kararlılığı ile tutarlı olarak, binanın tasarımı ve inşaat çevresinde, gelişmiş sürdürülebilir, yenilenebilir ve / veya geri dönüştürülebilir malzemeler ve sistemler kullanmaktadır.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39718"/>
          </a:xfrm>
        </p:spPr>
        <p:txBody>
          <a:bodyPr>
            <a:normAutofit fontScale="90000"/>
          </a:bodyPr>
          <a:lstStyle/>
          <a:p>
            <a:pPr algn="l"/>
            <a:r>
              <a:rPr lang="tr-TR" sz="3200" dirty="0" smtClean="0"/>
              <a:t/>
            </a:r>
            <a:br>
              <a:rPr lang="tr-TR" sz="3200" dirty="0" smtClean="0"/>
            </a:br>
            <a:r>
              <a:rPr lang="tr-TR" sz="3200" b="1" cap="none" dirty="0" err="1" smtClean="0">
                <a:solidFill>
                  <a:srgbClr val="7030A0"/>
                </a:solidFill>
              </a:rPr>
              <a:t>Brooklyn</a:t>
            </a:r>
            <a:r>
              <a:rPr lang="tr-TR" sz="3200" b="1" cap="none" dirty="0" smtClean="0">
                <a:solidFill>
                  <a:srgbClr val="7030A0"/>
                </a:solidFill>
              </a:rPr>
              <a:t> Kalbi</a:t>
            </a:r>
            <a:r>
              <a:rPr lang="tr-TR" sz="3200" dirty="0" smtClean="0"/>
              <a:t/>
            </a:r>
            <a:br>
              <a:rPr lang="tr-TR" sz="3200" dirty="0" smtClean="0"/>
            </a:br>
            <a:endParaRPr lang="tr-TR" sz="3200" dirty="0"/>
          </a:p>
        </p:txBody>
      </p:sp>
      <p:sp>
        <p:nvSpPr>
          <p:cNvPr id="3" name="2 İçerik Yer Tutucusu"/>
          <p:cNvSpPr>
            <a:spLocks noGrp="1"/>
          </p:cNvSpPr>
          <p:nvPr>
            <p:ph idx="1"/>
          </p:nvPr>
        </p:nvSpPr>
        <p:spPr>
          <a:xfrm>
            <a:off x="457200" y="1000108"/>
            <a:ext cx="8229600" cy="5126055"/>
          </a:xfrm>
        </p:spPr>
        <p:txBody>
          <a:bodyPr>
            <a:normAutofit fontScale="77500" lnSpcReduction="20000"/>
          </a:bodyPr>
          <a:lstStyle/>
          <a:p>
            <a:r>
              <a:rPr lang="tr-TR" dirty="0" err="1" smtClean="0"/>
              <a:t>Brooklyn</a:t>
            </a:r>
            <a:r>
              <a:rPr lang="tr-TR" dirty="0" smtClean="0"/>
              <a:t> </a:t>
            </a:r>
            <a:r>
              <a:rPr lang="tr-TR" dirty="0" err="1" smtClean="0"/>
              <a:t>Botanic</a:t>
            </a:r>
            <a:r>
              <a:rPr lang="tr-TR" dirty="0" smtClean="0"/>
              <a:t> </a:t>
            </a:r>
            <a:r>
              <a:rPr lang="tr-TR" dirty="0" err="1" smtClean="0"/>
              <a:t>Garden</a:t>
            </a:r>
            <a:r>
              <a:rPr lang="tr-TR" dirty="0" smtClean="0"/>
              <a:t>, </a:t>
            </a:r>
            <a:r>
              <a:rPr lang="tr-TR" dirty="0" err="1" smtClean="0"/>
              <a:t>Brooklyn</a:t>
            </a:r>
            <a:r>
              <a:rPr lang="tr-TR" dirty="0" smtClean="0"/>
              <a:t> Çocuk Müzesi, </a:t>
            </a:r>
            <a:r>
              <a:rPr lang="tr-TR" dirty="0" err="1" smtClean="0"/>
              <a:t>Brooklyn</a:t>
            </a:r>
            <a:r>
              <a:rPr lang="tr-TR" dirty="0" smtClean="0"/>
              <a:t> </a:t>
            </a:r>
            <a:r>
              <a:rPr lang="tr-TR" dirty="0" err="1" smtClean="0"/>
              <a:t>Museum</a:t>
            </a:r>
            <a:r>
              <a:rPr lang="tr-TR" dirty="0" smtClean="0"/>
              <a:t>, </a:t>
            </a:r>
            <a:r>
              <a:rPr lang="tr-TR" dirty="0" err="1" smtClean="0"/>
              <a:t>Brooklyn</a:t>
            </a:r>
            <a:r>
              <a:rPr lang="tr-TR" dirty="0" smtClean="0"/>
              <a:t> Halk Kütüphanesi, </a:t>
            </a:r>
            <a:r>
              <a:rPr lang="tr-TR" dirty="0" err="1" smtClean="0"/>
              <a:t>Prospect</a:t>
            </a:r>
            <a:r>
              <a:rPr lang="tr-TR" dirty="0" smtClean="0"/>
              <a:t> Park ve </a:t>
            </a:r>
            <a:r>
              <a:rPr lang="tr-TR" dirty="0" err="1" smtClean="0"/>
              <a:t>Prospect</a:t>
            </a:r>
            <a:r>
              <a:rPr lang="tr-TR" dirty="0" smtClean="0"/>
              <a:t> Park Hayvanat Bahçesi: </a:t>
            </a:r>
            <a:r>
              <a:rPr lang="tr-TR" dirty="0" err="1" smtClean="0"/>
              <a:t>Brooklyn</a:t>
            </a:r>
            <a:r>
              <a:rPr lang="tr-TR" dirty="0" smtClean="0"/>
              <a:t> Çocuk Müzesi , </a:t>
            </a:r>
            <a:r>
              <a:rPr lang="tr-TR" dirty="0" err="1" smtClean="0"/>
              <a:t>Brooklyn</a:t>
            </a:r>
            <a:r>
              <a:rPr lang="tr-TR" dirty="0" smtClean="0"/>
              <a:t> en değerli kültürel kurumlarından altısı arasında benzersiz bir ortaklık “</a:t>
            </a:r>
            <a:r>
              <a:rPr lang="tr-TR" b="1" dirty="0" smtClean="0"/>
              <a:t>Kalp Kurucu Üyesi”</a:t>
            </a:r>
            <a:r>
              <a:rPr lang="tr-TR" dirty="0" smtClean="0"/>
              <a:t>dir.</a:t>
            </a:r>
          </a:p>
          <a:p>
            <a:r>
              <a:rPr lang="tr-TR" dirty="0" smtClean="0"/>
              <a:t>Kaynaklarını kolektif kullanmak ve daha iyi, çeşitli ve çok kültürlü bir toplum olarak daha fazla kamuya hizmet etmek amacıyla bu kuruluşlar Temmuz 2001 yılında kar amacı gütmeyen bir kuruluş olarak “</a:t>
            </a:r>
            <a:r>
              <a:rPr lang="tr-TR" b="1" dirty="0" err="1" smtClean="0"/>
              <a:t>Brooklyn</a:t>
            </a:r>
            <a:r>
              <a:rPr lang="tr-TR" b="1" dirty="0" smtClean="0"/>
              <a:t> Kalp”</a:t>
            </a:r>
            <a:r>
              <a:rPr lang="tr-TR" dirty="0" smtClean="0"/>
              <a:t>i</a:t>
            </a:r>
            <a:r>
              <a:rPr lang="tr-TR" b="1" dirty="0" smtClean="0"/>
              <a:t>  </a:t>
            </a:r>
            <a:r>
              <a:rPr lang="tr-TR" dirty="0" smtClean="0"/>
              <a:t>kurdu. </a:t>
            </a:r>
          </a:p>
          <a:p>
            <a:r>
              <a:rPr lang="tr-TR" dirty="0" err="1" smtClean="0"/>
              <a:t>Brooklyn</a:t>
            </a:r>
            <a:r>
              <a:rPr lang="tr-TR" dirty="0" smtClean="0"/>
              <a:t> Kalp, işbirliği için artan erişim ile geniş eğitim ve kültürel kaynakların bilinçli bir ortak vizyona ulaşmak için bir forum sağlamaktadır.</a:t>
            </a:r>
          </a:p>
          <a:p>
            <a:endParaRPr lang="tr-TR" dirty="0" smtClean="0"/>
          </a:p>
          <a:p>
            <a:pPr>
              <a:buFont typeface="Wingdings" pitchFamily="2" charset="2"/>
              <a:buChar char="v"/>
            </a:pPr>
            <a:r>
              <a:rPr lang="tr-TR" b="1" dirty="0" smtClean="0"/>
              <a:t>Koleksiyonun  kamu erişiminin artırılması müzenin önemli hedeflerinden birisidir.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solidFill>
                  <a:srgbClr val="7030A0"/>
                </a:solidFill>
              </a:rPr>
              <a:t>Sergiler</a:t>
            </a:r>
            <a:endParaRPr lang="tr-TR" b="1" cap="none" dirty="0">
              <a:solidFill>
                <a:srgbClr val="7030A0"/>
              </a:solidFill>
            </a:endParaRPr>
          </a:p>
        </p:txBody>
      </p:sp>
      <p:sp>
        <p:nvSpPr>
          <p:cNvPr id="3" name="2 İçerik Yer Tutucusu"/>
          <p:cNvSpPr>
            <a:spLocks noGrp="1"/>
          </p:cNvSpPr>
          <p:nvPr>
            <p:ph idx="1"/>
          </p:nvPr>
        </p:nvSpPr>
        <p:spPr>
          <a:xfrm>
            <a:off x="457200" y="1357298"/>
            <a:ext cx="8229600" cy="4768865"/>
          </a:xfrm>
        </p:spPr>
        <p:txBody>
          <a:bodyPr/>
          <a:lstStyle/>
          <a:p>
            <a:r>
              <a:rPr lang="tr-TR" dirty="0" smtClean="0"/>
              <a:t>Müze, “</a:t>
            </a:r>
            <a:r>
              <a:rPr lang="tr-TR" dirty="0" err="1" smtClean="0">
                <a:solidFill>
                  <a:srgbClr val="7030A0"/>
                </a:solidFill>
              </a:rPr>
              <a:t>Brooklyn</a:t>
            </a:r>
            <a:r>
              <a:rPr lang="tr-TR" dirty="0" smtClean="0">
                <a:solidFill>
                  <a:srgbClr val="7030A0"/>
                </a:solidFill>
              </a:rPr>
              <a:t> Çocuk Müzesi’nde dünyaya dokunabilirsiniz!</a:t>
            </a:r>
            <a:r>
              <a:rPr lang="tr-TR" dirty="0" smtClean="0"/>
              <a:t>” sloganı ile sergilerini tanıtmaktadır.</a:t>
            </a:r>
          </a:p>
          <a:p>
            <a:r>
              <a:rPr lang="tr-TR" dirty="0" smtClean="0"/>
              <a:t>Dünyanın farklı kültürlerinden derlenen sosyal ve kültürel içerikli sergiler, doğa bilimleri temel alınan sergiler, tematik ve özel sergiler dokuz farklı galeride üç ile altı ay süre ile sergilenmektedir.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64" y="142852"/>
            <a:ext cx="8286840" cy="1143008"/>
          </a:xfrm>
        </p:spPr>
        <p:txBody>
          <a:bodyPr>
            <a:normAutofit fontScale="90000"/>
          </a:bodyPr>
          <a:lstStyle/>
          <a:p>
            <a:pPr algn="l"/>
            <a:r>
              <a:rPr lang="tr-TR" sz="3600" dirty="0" smtClean="0"/>
              <a:t/>
            </a:r>
            <a:br>
              <a:rPr lang="tr-TR" sz="3600" dirty="0" smtClean="0"/>
            </a:br>
            <a:r>
              <a:rPr lang="tr-TR" sz="3600" b="1" cap="none" dirty="0" smtClean="0">
                <a:solidFill>
                  <a:srgbClr val="7030A0"/>
                </a:solidFill>
              </a:rPr>
              <a:t>Koleksiyonlar</a:t>
            </a:r>
            <a:r>
              <a:rPr lang="tr-TR" b="1" cap="none" dirty="0" smtClean="0">
                <a:solidFill>
                  <a:srgbClr val="7030A0"/>
                </a:solidFill>
              </a:rPr>
              <a:t/>
            </a:r>
            <a:br>
              <a:rPr lang="tr-TR" b="1" cap="none" dirty="0" smtClean="0">
                <a:solidFill>
                  <a:srgbClr val="7030A0"/>
                </a:solidFill>
              </a:rPr>
            </a:br>
            <a:endParaRPr lang="tr-TR" dirty="0">
              <a:solidFill>
                <a:srgbClr val="7030A0"/>
              </a:solidFill>
            </a:endParaRPr>
          </a:p>
        </p:txBody>
      </p:sp>
      <p:sp>
        <p:nvSpPr>
          <p:cNvPr id="3" name="2 İçerik Yer Tutucusu"/>
          <p:cNvSpPr>
            <a:spLocks noGrp="1"/>
          </p:cNvSpPr>
          <p:nvPr>
            <p:ph idx="1"/>
          </p:nvPr>
        </p:nvSpPr>
        <p:spPr>
          <a:xfrm>
            <a:off x="457200" y="1357298"/>
            <a:ext cx="8186766" cy="4768865"/>
          </a:xfrm>
        </p:spPr>
        <p:txBody>
          <a:bodyPr>
            <a:normAutofit/>
          </a:bodyPr>
          <a:lstStyle/>
          <a:p>
            <a:r>
              <a:rPr lang="tr-TR" dirty="0" err="1" smtClean="0"/>
              <a:t>Brooklyn</a:t>
            </a:r>
            <a:r>
              <a:rPr lang="tr-TR" dirty="0" smtClean="0"/>
              <a:t> Çocuk Müzesi yaklaşık 30.000 </a:t>
            </a:r>
            <a:r>
              <a:rPr lang="tr-TR" b="1" dirty="0" smtClean="0">
                <a:solidFill>
                  <a:srgbClr val="7030A0"/>
                </a:solidFill>
              </a:rPr>
              <a:t>kültürel nesneler ve doğal tarih örnekleri </a:t>
            </a:r>
            <a:r>
              <a:rPr lang="tr-TR" dirty="0" smtClean="0"/>
              <a:t>de dahil olmak üzere </a:t>
            </a:r>
            <a:r>
              <a:rPr lang="tr-TR" b="1" dirty="0" smtClean="0">
                <a:solidFill>
                  <a:srgbClr val="7030A0"/>
                </a:solidFill>
              </a:rPr>
              <a:t>daimi koleksiyonu</a:t>
            </a:r>
            <a:r>
              <a:rPr lang="tr-TR" dirty="0" smtClean="0">
                <a:solidFill>
                  <a:srgbClr val="7030A0"/>
                </a:solidFill>
              </a:rPr>
              <a:t> </a:t>
            </a:r>
            <a:r>
              <a:rPr lang="tr-TR" dirty="0" smtClean="0"/>
              <a:t>ile dünyanın birkaç çocuk müzesinden  biridir.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lnSpcReduction="10000"/>
          </a:bodyPr>
          <a:lstStyle/>
          <a:p>
            <a:r>
              <a:rPr lang="tr-TR" dirty="0" smtClean="0"/>
              <a:t>Köpekbalığı Çene, Dünyanın dört bir yanından gelen müzik aletleri, </a:t>
            </a:r>
            <a:r>
              <a:rPr lang="tr-TR" dirty="0" err="1" smtClean="0"/>
              <a:t>Brooklyn</a:t>
            </a:r>
            <a:r>
              <a:rPr lang="tr-TR" dirty="0" smtClean="0"/>
              <a:t> Çocuk </a:t>
            </a:r>
            <a:r>
              <a:rPr lang="tr-TR" dirty="0" err="1" smtClean="0"/>
              <a:t>Müzesi’inde</a:t>
            </a:r>
            <a:r>
              <a:rPr lang="tr-TR" dirty="0" smtClean="0"/>
              <a:t> 30.000 nesne ile kalıcı bir koleksiyona ev sahipliği yapmaktadır. </a:t>
            </a:r>
          </a:p>
          <a:p>
            <a:r>
              <a:rPr lang="tr-TR" dirty="0" smtClean="0"/>
              <a:t>Çocuk müzesi daimi koleksiyonu, sergiler ve programlama ile 1899 yılında kurulduğundan beri müzenin eğitim misyonunun merkezi olmuştur.  </a:t>
            </a:r>
          </a:p>
          <a:p>
            <a:r>
              <a:rPr lang="tr-TR" dirty="0" smtClean="0"/>
              <a:t>Geçtiğimiz yüzyıl boyunca müze koleksiyonunu cömert bağışlar, vasiyet ve ara sıra satın alma yoluyla büyümesine devam etmiştir.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052736"/>
            <a:ext cx="8686800" cy="1357322"/>
          </a:xfrm>
        </p:spPr>
        <p:txBody>
          <a:bodyPr>
            <a:normAutofit fontScale="90000"/>
          </a:bodyPr>
          <a:lstStyle/>
          <a:p>
            <a:r>
              <a:rPr lang="tr-TR" i="1" dirty="0" smtClean="0"/>
              <a:t/>
            </a:r>
            <a:br>
              <a:rPr lang="tr-TR" i="1" dirty="0" smtClean="0"/>
            </a:br>
            <a:r>
              <a:rPr lang="tr-TR" i="1" dirty="0" smtClean="0"/>
              <a:t>"</a:t>
            </a:r>
            <a:r>
              <a:rPr lang="tr-TR" i="1" dirty="0" smtClean="0">
                <a:solidFill>
                  <a:srgbClr val="C00000"/>
                </a:solidFill>
              </a:rPr>
              <a:t>Çocuk müzesi fikri dünyaya </a:t>
            </a:r>
            <a:r>
              <a:rPr lang="tr-TR" i="1" dirty="0" err="1" smtClean="0">
                <a:solidFill>
                  <a:srgbClr val="C00000"/>
                </a:solidFill>
              </a:rPr>
              <a:t>Brooklyn</a:t>
            </a:r>
            <a:r>
              <a:rPr lang="tr-TR" i="1" dirty="0" smtClean="0">
                <a:solidFill>
                  <a:srgbClr val="C00000"/>
                </a:solidFill>
              </a:rPr>
              <a:t> armağanıdır."</a:t>
            </a:r>
            <a:r>
              <a:rPr lang="tr-TR" dirty="0" smtClean="0"/>
              <a:t/>
            </a:r>
            <a:br>
              <a:rPr lang="tr-TR" dirty="0" smtClean="0"/>
            </a:br>
            <a:endParaRPr lang="tr-TR" dirty="0"/>
          </a:p>
        </p:txBody>
      </p:sp>
      <p:sp>
        <p:nvSpPr>
          <p:cNvPr id="3" name="2 İçerik Yer Tutucusu"/>
          <p:cNvSpPr>
            <a:spLocks noGrp="1"/>
          </p:cNvSpPr>
          <p:nvPr>
            <p:ph idx="1"/>
          </p:nvPr>
        </p:nvSpPr>
        <p:spPr>
          <a:xfrm>
            <a:off x="304800" y="1554162"/>
            <a:ext cx="8482042" cy="4525963"/>
          </a:xfrm>
        </p:spPr>
        <p:txBody>
          <a:bodyPr>
            <a:normAutofit fontScale="92500" lnSpcReduction="10000"/>
          </a:bodyPr>
          <a:lstStyle/>
          <a:p>
            <a:pPr>
              <a:buNone/>
            </a:pPr>
            <a:endParaRPr lang="tr-TR" dirty="0" smtClean="0"/>
          </a:p>
          <a:p>
            <a:pPr>
              <a:buNone/>
            </a:pPr>
            <a:r>
              <a:rPr lang="tr-TR" dirty="0" smtClean="0"/>
              <a:t>	</a:t>
            </a:r>
          </a:p>
          <a:p>
            <a:pPr>
              <a:buNone/>
            </a:pPr>
            <a:r>
              <a:rPr lang="tr-TR" dirty="0" err="1" smtClean="0"/>
              <a:t>Anna</a:t>
            </a:r>
            <a:r>
              <a:rPr lang="tr-TR" dirty="0" smtClean="0"/>
              <a:t> </a:t>
            </a:r>
            <a:r>
              <a:rPr lang="tr-TR" dirty="0" err="1"/>
              <a:t>Billings</a:t>
            </a:r>
            <a:r>
              <a:rPr lang="tr-TR" dirty="0"/>
              <a:t> </a:t>
            </a:r>
            <a:r>
              <a:rPr lang="tr-TR" dirty="0" err="1"/>
              <a:t>Gallup</a:t>
            </a:r>
            <a:r>
              <a:rPr lang="tr-TR" dirty="0"/>
              <a:t>, müze öncüsü, </a:t>
            </a:r>
            <a:r>
              <a:rPr lang="tr-TR" dirty="0" smtClean="0"/>
              <a:t>1926</a:t>
            </a:r>
          </a:p>
          <a:p>
            <a:pPr>
              <a:buNone/>
            </a:pPr>
            <a:endParaRPr lang="tr-TR" dirty="0"/>
          </a:p>
          <a:p>
            <a:pPr>
              <a:buNone/>
            </a:pPr>
            <a:r>
              <a:rPr lang="tr-TR" dirty="0" smtClean="0"/>
              <a:t>   Eğitimde </a:t>
            </a:r>
            <a:r>
              <a:rPr lang="tr-TR" dirty="0"/>
              <a:t>öncü, </a:t>
            </a:r>
            <a:r>
              <a:rPr lang="tr-TR" dirty="0" err="1"/>
              <a:t>Brooklyn</a:t>
            </a:r>
            <a:r>
              <a:rPr lang="tr-TR" dirty="0"/>
              <a:t> Çocuk Müzesi, 1899 yılında kurulduğu zaman çocuklar için oluşturulan ilk müze oldu. </a:t>
            </a:r>
            <a:endParaRPr lang="tr-TR" dirty="0" smtClean="0"/>
          </a:p>
          <a:p>
            <a:pPr>
              <a:buNone/>
            </a:pPr>
            <a:r>
              <a:rPr lang="tr-TR" dirty="0"/>
              <a:t> </a:t>
            </a:r>
            <a:r>
              <a:rPr lang="tr-TR" dirty="0" smtClean="0"/>
              <a:t>  Onun </a:t>
            </a:r>
            <a:r>
              <a:rPr lang="tr-TR" dirty="0"/>
              <a:t>başarısı dünya çapında 300 çocuk </a:t>
            </a:r>
            <a:r>
              <a:rPr lang="tr-TR" dirty="0" smtClean="0"/>
              <a:t>    müzesini </a:t>
            </a:r>
            <a:r>
              <a:rPr lang="tr-TR" dirty="0"/>
              <a:t>oluşturma </a:t>
            </a:r>
            <a:r>
              <a:rPr lang="tr-TR" dirty="0" smtClean="0"/>
              <a:t>yolunu </a:t>
            </a:r>
            <a:r>
              <a:rPr lang="tr-TR" dirty="0"/>
              <a:t>açtı.</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7030A0"/>
                </a:solidFill>
              </a:rPr>
              <a:t>Tarihçesi</a:t>
            </a:r>
            <a:endParaRPr lang="tr-TR" dirty="0">
              <a:solidFill>
                <a:srgbClr val="7030A0"/>
              </a:solidFill>
            </a:endParaRPr>
          </a:p>
        </p:txBody>
      </p:sp>
      <p:sp>
        <p:nvSpPr>
          <p:cNvPr id="3" name="2 İçerik Yer Tutucusu"/>
          <p:cNvSpPr>
            <a:spLocks noGrp="1"/>
          </p:cNvSpPr>
          <p:nvPr>
            <p:ph idx="1"/>
          </p:nvPr>
        </p:nvSpPr>
        <p:spPr/>
        <p:txBody>
          <a:bodyPr>
            <a:normAutofit/>
          </a:bodyPr>
          <a:lstStyle/>
          <a:p>
            <a:r>
              <a:rPr lang="tr-TR" dirty="0" err="1" smtClean="0"/>
              <a:t>Brooklyn</a:t>
            </a:r>
            <a:r>
              <a:rPr lang="tr-TR" dirty="0" smtClean="0"/>
              <a:t> Çocuk Müzesi 16 Aralık 1899 özel olarak tasarlanmış dünyanın ilk çocuk müzesi olarak Amerika Birleşik Devletleri’nde kurulmuştur.</a:t>
            </a:r>
          </a:p>
          <a:p>
            <a:r>
              <a:rPr lang="tr-TR" dirty="0" smtClean="0"/>
              <a:t>Müze New York </a:t>
            </a:r>
            <a:r>
              <a:rPr lang="tr-TR" dirty="0" err="1" smtClean="0"/>
              <a:t>Bedford</a:t>
            </a:r>
            <a:r>
              <a:rPr lang="tr-TR" dirty="0" smtClean="0"/>
              <a:t> Park’ta yer alan </a:t>
            </a:r>
            <a:r>
              <a:rPr lang="tr-TR" dirty="0" err="1" smtClean="0"/>
              <a:t>Adems</a:t>
            </a:r>
            <a:r>
              <a:rPr lang="tr-TR" dirty="0" smtClean="0"/>
              <a:t>  </a:t>
            </a:r>
            <a:r>
              <a:rPr lang="tr-TR" dirty="0" err="1" smtClean="0"/>
              <a:t>Hause’de</a:t>
            </a:r>
            <a:r>
              <a:rPr lang="tr-TR" dirty="0" smtClean="0"/>
              <a:t> ziyarete açılmıştır.</a:t>
            </a:r>
          </a:p>
          <a:p>
            <a:r>
              <a:rPr lang="tr-TR" dirty="0" err="1" smtClean="0"/>
              <a:t>Anna</a:t>
            </a:r>
            <a:r>
              <a:rPr lang="tr-TR" dirty="0" smtClean="0"/>
              <a:t> </a:t>
            </a:r>
            <a:r>
              <a:rPr lang="tr-TR" dirty="0" err="1" smtClean="0"/>
              <a:t>Billings</a:t>
            </a:r>
            <a:r>
              <a:rPr lang="tr-TR" dirty="0" smtClean="0"/>
              <a:t> </a:t>
            </a:r>
            <a:r>
              <a:rPr lang="tr-TR" dirty="0" err="1" smtClean="0"/>
              <a:t>Gallup</a:t>
            </a:r>
            <a:r>
              <a:rPr lang="tr-TR" dirty="0" smtClean="0"/>
              <a:t> önce küratör olarak atanmış sonra müze müdürlüğü görevini sürdürmüştür.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20000"/>
          </a:bodyPr>
          <a:lstStyle/>
          <a:p>
            <a:r>
              <a:rPr lang="tr-TR" dirty="0" smtClean="0"/>
              <a:t>ABD başkanlarından Roosevelt’in eşi </a:t>
            </a:r>
            <a:r>
              <a:rPr lang="tr-TR" dirty="0" err="1" smtClean="0"/>
              <a:t>Elenor</a:t>
            </a:r>
            <a:r>
              <a:rPr lang="tr-TR" dirty="0" smtClean="0"/>
              <a:t> Roosevelt’in 1929 yılı Çocuk Günü kutlamalarına katılması dikkatleri </a:t>
            </a:r>
            <a:r>
              <a:rPr lang="tr-TR" dirty="0" err="1" smtClean="0"/>
              <a:t>Brooklyn</a:t>
            </a:r>
            <a:r>
              <a:rPr lang="tr-TR" dirty="0" smtClean="0"/>
              <a:t> Çocuk Müzesi ‘ne çevirmiş, “Çocuk Küratörler    Programı” uygulanmıştır. </a:t>
            </a:r>
          </a:p>
          <a:p>
            <a:r>
              <a:rPr lang="tr-TR" dirty="0" smtClean="0"/>
              <a:t>1968 yılında müze yeni binası yapılıncaya kadar geçici binasına, 1977 yılında ise </a:t>
            </a:r>
            <a:r>
              <a:rPr lang="tr-TR" dirty="0" err="1" smtClean="0"/>
              <a:t>Brooklyn</a:t>
            </a:r>
            <a:r>
              <a:rPr lang="tr-TR" dirty="0" smtClean="0"/>
              <a:t> Caddesi’ndeki yeni binasına taşınmıştır.</a:t>
            </a:r>
          </a:p>
          <a:p>
            <a:r>
              <a:rPr lang="tr-TR" dirty="0" smtClean="0"/>
              <a:t>1995 yılında Müze Hizmetleri Enstitüsü tarafından Ulusal Müze Hizmet Ödülü’ne layık görülmüştür.</a:t>
            </a:r>
          </a:p>
          <a:p>
            <a:r>
              <a:rPr lang="tr-TR" dirty="0" err="1" smtClean="0"/>
              <a:t>Brooklyn</a:t>
            </a:r>
            <a:r>
              <a:rPr lang="tr-TR" dirty="0" smtClean="0"/>
              <a:t> Çocuk Müzesi, yeşil mimari olarak adlandırılan  tarza sahip olan, enerji verimliliği ve çevre eğitimi veren dünyanın ilk çocuk müzesidir.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a:bodyPr>
          <a:lstStyle/>
          <a:p>
            <a:r>
              <a:rPr lang="tr-TR" dirty="0" err="1" smtClean="0"/>
              <a:t>Brooklyn</a:t>
            </a:r>
            <a:r>
              <a:rPr lang="tr-TR" dirty="0" smtClean="0"/>
              <a:t> Çocuk </a:t>
            </a:r>
            <a:r>
              <a:rPr lang="tr-TR" dirty="0" err="1" smtClean="0"/>
              <a:t>Müzesi’inde</a:t>
            </a:r>
            <a:r>
              <a:rPr lang="tr-TR" dirty="0" smtClean="0"/>
              <a:t> 6000 m</a:t>
            </a:r>
            <a:r>
              <a:rPr lang="tr-TR" dirty="0" smtClean="0">
                <a:latin typeface="Vrinda"/>
                <a:cs typeface="Vrinda"/>
              </a:rPr>
              <a:t>² </a:t>
            </a:r>
            <a:r>
              <a:rPr lang="tr-TR" dirty="0" smtClean="0">
                <a:cs typeface="Arial" pitchFamily="34" charset="0"/>
              </a:rPr>
              <a:t>genişliğinde bir sergi salonu, genel bilgi edinilecek bir ziyaretçi merkezi,  okul grupları ve aileler için tasarlanmış bir çocuk kafeteryası, yeni doğa bilimleri ve dünya kültürü sergi alanı, erken çocukluk dönemi programı ve okul sonrası programlar için alanlar bulunmaktadır.</a:t>
            </a:r>
          </a:p>
          <a:p>
            <a:r>
              <a:rPr lang="tr-TR" dirty="0" smtClean="0">
                <a:cs typeface="Arial" pitchFamily="34" charset="0"/>
              </a:rPr>
              <a:t>Genişlemeden sonra 102.000 </a:t>
            </a:r>
            <a:r>
              <a:rPr lang="tr-TR" dirty="0" smtClean="0"/>
              <a:t>m</a:t>
            </a:r>
            <a:r>
              <a:rPr lang="tr-TR" dirty="0" smtClean="0">
                <a:latin typeface="Vrinda"/>
                <a:cs typeface="Vrinda"/>
              </a:rPr>
              <a:t>² </a:t>
            </a:r>
            <a:r>
              <a:rPr lang="tr-TR" dirty="0" smtClean="0">
                <a:cs typeface="Vrinda"/>
              </a:rPr>
              <a:t>alana sahip olan müze yıllık yaklaşık olarak 400.000 ziyaretçiye ev sahipliği yapmaktadır.</a:t>
            </a:r>
            <a:endParaRPr lang="tr-TR" dirty="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BROOKLYN ÇOCUK MÜZESİ </a:t>
            </a:r>
            <a:br>
              <a:rPr lang="tr-TR" b="1" dirty="0" smtClean="0">
                <a:solidFill>
                  <a:srgbClr val="7030A0"/>
                </a:solidFill>
              </a:rPr>
            </a:br>
            <a:r>
              <a:rPr lang="tr-TR" b="1" dirty="0" smtClean="0">
                <a:solidFill>
                  <a:srgbClr val="7030A0"/>
                </a:solidFill>
              </a:rPr>
              <a:t>MİSYONU</a:t>
            </a:r>
            <a:endParaRPr lang="tr-TR" dirty="0">
              <a:solidFill>
                <a:srgbClr val="7030A0"/>
              </a:solidFill>
            </a:endParaRPr>
          </a:p>
        </p:txBody>
      </p:sp>
      <p:sp>
        <p:nvSpPr>
          <p:cNvPr id="3" name="2 İçerik Yer Tutucusu"/>
          <p:cNvSpPr>
            <a:spLocks noGrp="1"/>
          </p:cNvSpPr>
          <p:nvPr>
            <p:ph idx="1"/>
          </p:nvPr>
        </p:nvSpPr>
        <p:spPr/>
        <p:txBody>
          <a:bodyPr>
            <a:normAutofit lnSpcReduction="10000"/>
          </a:bodyPr>
          <a:lstStyle/>
          <a:p>
            <a:r>
              <a:rPr lang="tr-TR" b="1" dirty="0" err="1"/>
              <a:t>Brooklyn</a:t>
            </a:r>
            <a:r>
              <a:rPr lang="tr-TR" b="1" dirty="0"/>
              <a:t> Çocuk </a:t>
            </a:r>
            <a:r>
              <a:rPr lang="tr-TR" b="1" dirty="0" smtClean="0"/>
              <a:t>Müzesi’nin Misyonu</a:t>
            </a:r>
            <a:r>
              <a:rPr lang="tr-TR" dirty="0" smtClean="0"/>
              <a:t> </a:t>
            </a:r>
            <a:r>
              <a:rPr lang="tr-TR" dirty="0"/>
              <a:t>aktif olarak koleksiyon sergileri, programlar </a:t>
            </a:r>
            <a:r>
              <a:rPr lang="tr-TR" dirty="0" smtClean="0"/>
              <a:t>hazırlayarak  kullanımda yenilik ve mükemmellik ile </a:t>
            </a:r>
            <a:r>
              <a:rPr lang="tr-TR" dirty="0"/>
              <a:t>eğitici ve eğlenceli </a:t>
            </a:r>
            <a:r>
              <a:rPr lang="tr-TR" dirty="0" smtClean="0"/>
              <a:t>deneyimlerle çocukları </a:t>
            </a:r>
            <a:r>
              <a:rPr lang="tr-TR" dirty="0"/>
              <a:t>meşgul etmektir. </a:t>
            </a:r>
            <a:endParaRPr lang="tr-TR" dirty="0" smtClean="0"/>
          </a:p>
          <a:p>
            <a:r>
              <a:rPr lang="tr-TR" dirty="0" smtClean="0"/>
              <a:t>Müze </a:t>
            </a:r>
            <a:r>
              <a:rPr lang="tr-TR" dirty="0"/>
              <a:t>çocukların </a:t>
            </a:r>
            <a:r>
              <a:rPr lang="tr-TR" dirty="0" smtClean="0"/>
              <a:t>kültürleri keşfetmelerini, </a:t>
            </a:r>
            <a:r>
              <a:rPr lang="tr-TR" dirty="0"/>
              <a:t>sanat, bilim ve </a:t>
            </a:r>
            <a:r>
              <a:rPr lang="tr-TR" dirty="0" smtClean="0"/>
              <a:t>çevreyle kendilerini ve  çevrelerindeki </a:t>
            </a:r>
            <a:r>
              <a:rPr lang="tr-TR" dirty="0"/>
              <a:t>dünya için saygı </a:t>
            </a:r>
            <a:r>
              <a:rPr lang="tr-TR" dirty="0" smtClean="0"/>
              <a:t>anlayışı geliştirmelerini  teşvik </a:t>
            </a:r>
            <a:r>
              <a:rPr lang="tr-TR" dirty="0"/>
              <a:t>eder</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166"/>
            <a:ext cx="8229600" cy="1143000"/>
          </a:xfrm>
        </p:spPr>
        <p:txBody>
          <a:bodyPr>
            <a:normAutofit fontScale="90000"/>
          </a:bodyPr>
          <a:lstStyle/>
          <a:p>
            <a:r>
              <a:rPr lang="tr-TR" b="1" dirty="0" smtClean="0"/>
              <a:t/>
            </a:r>
            <a:br>
              <a:rPr lang="tr-TR" b="1" dirty="0" smtClean="0"/>
            </a:br>
            <a:r>
              <a:rPr lang="tr-TR" b="1" dirty="0" smtClean="0">
                <a:solidFill>
                  <a:srgbClr val="7030A0"/>
                </a:solidFill>
              </a:rPr>
              <a:t>BROOKLYN ÇOCUK MÜZESİ</a:t>
            </a:r>
            <a:br>
              <a:rPr lang="tr-TR" b="1" dirty="0" smtClean="0">
                <a:solidFill>
                  <a:srgbClr val="7030A0"/>
                </a:solidFill>
              </a:rPr>
            </a:br>
            <a:r>
              <a:rPr lang="tr-TR" b="1" dirty="0" smtClean="0">
                <a:solidFill>
                  <a:srgbClr val="7030A0"/>
                </a:solidFill>
              </a:rPr>
              <a:t> VİZYONU</a:t>
            </a: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r>
              <a:rPr lang="tr-TR" dirty="0" smtClean="0"/>
              <a:t>İlham yoluyla zenginleştirerek çocukların </a:t>
            </a:r>
            <a:r>
              <a:rPr lang="tr-TR" dirty="0"/>
              <a:t>hayatlarını </a:t>
            </a:r>
            <a:r>
              <a:rPr lang="tr-TR" dirty="0" smtClean="0"/>
              <a:t>kapsayan, kendileri ile diğerleri </a:t>
            </a:r>
            <a:r>
              <a:rPr lang="tr-TR" dirty="0"/>
              <a:t>ve çevrelerindeki dünya hakkında bilgi </a:t>
            </a:r>
            <a:r>
              <a:rPr lang="tr-TR" dirty="0" smtClean="0"/>
              <a:t>almayı kolaylaştırmak amacı içinde olan</a:t>
            </a:r>
            <a:r>
              <a:rPr lang="tr-TR" dirty="0"/>
              <a:t> </a:t>
            </a:r>
            <a:r>
              <a:rPr lang="tr-TR" dirty="0" smtClean="0"/>
              <a:t>müze, </a:t>
            </a:r>
            <a:r>
              <a:rPr lang="tr-TR" dirty="0"/>
              <a:t>çeşitli ve dinamik bir kent ortamında gençlerin ve ailelerin eğitim, kültür ve sosyal </a:t>
            </a:r>
            <a:r>
              <a:rPr lang="tr-TR" dirty="0" smtClean="0"/>
              <a:t>kaygılarını yenilikçi bir yaklaşımla  ele almasıyla tanınan </a:t>
            </a:r>
            <a:r>
              <a:rPr lang="tr-TR" dirty="0"/>
              <a:t>kültür kurumları </a:t>
            </a:r>
            <a:r>
              <a:rPr lang="tr-TR" dirty="0" smtClean="0"/>
              <a:t>arasında lider bir yere sahip olmak vizyonuna sahiptir.</a:t>
            </a:r>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pPr algn="l"/>
            <a:r>
              <a:rPr lang="tr-TR" b="1" dirty="0" smtClean="0"/>
              <a:t/>
            </a:r>
            <a:br>
              <a:rPr lang="tr-TR" b="1" dirty="0" smtClean="0"/>
            </a:br>
            <a:r>
              <a:rPr lang="tr-TR" b="1" cap="none" dirty="0" smtClean="0">
                <a:solidFill>
                  <a:srgbClr val="7030A0"/>
                </a:solidFill>
              </a:rPr>
              <a:t>Çeşitli Kitlelere Ulaşmak</a:t>
            </a:r>
            <a:br>
              <a:rPr lang="tr-TR" b="1" cap="none" dirty="0" smtClean="0">
                <a:solidFill>
                  <a:srgbClr val="7030A0"/>
                </a:solidFill>
              </a:rPr>
            </a:br>
            <a:endParaRPr lang="tr-TR" dirty="0">
              <a:solidFill>
                <a:srgbClr val="7030A0"/>
              </a:solidFill>
            </a:endParaRPr>
          </a:p>
        </p:txBody>
      </p:sp>
      <p:sp>
        <p:nvSpPr>
          <p:cNvPr id="3" name="2 İçerik Yer Tutucusu"/>
          <p:cNvSpPr>
            <a:spLocks noGrp="1"/>
          </p:cNvSpPr>
          <p:nvPr>
            <p:ph idx="1"/>
          </p:nvPr>
        </p:nvSpPr>
        <p:spPr>
          <a:xfrm>
            <a:off x="457200" y="1214422"/>
            <a:ext cx="8229600" cy="4911741"/>
          </a:xfrm>
        </p:spPr>
        <p:txBody>
          <a:bodyPr>
            <a:normAutofit fontScale="92500"/>
          </a:bodyPr>
          <a:lstStyle/>
          <a:p>
            <a:r>
              <a:rPr lang="tr-TR" dirty="0" err="1" smtClean="0"/>
              <a:t>Brooklyn</a:t>
            </a:r>
            <a:r>
              <a:rPr lang="tr-TR" dirty="0" smtClean="0"/>
              <a:t> </a:t>
            </a:r>
            <a:r>
              <a:rPr lang="tr-TR" dirty="0"/>
              <a:t>Çocuk Müzesi bir asır </a:t>
            </a:r>
            <a:r>
              <a:rPr lang="tr-TR" dirty="0" smtClean="0"/>
              <a:t>önce </a:t>
            </a:r>
            <a:r>
              <a:rPr lang="tr-TR" dirty="0" err="1" smtClean="0"/>
              <a:t>Brooklyn’de</a:t>
            </a:r>
            <a:r>
              <a:rPr lang="tr-TR" dirty="0" smtClean="0"/>
              <a:t> 1899’da yılında </a:t>
            </a:r>
            <a:r>
              <a:rPr lang="tr-TR" dirty="0"/>
              <a:t>kuruldu ve o zamandan beri  </a:t>
            </a:r>
            <a:r>
              <a:rPr lang="tr-TR" dirty="0" smtClean="0"/>
              <a:t>toplumun gururu </a:t>
            </a:r>
            <a:r>
              <a:rPr lang="tr-TR" dirty="0"/>
              <a:t>olmuştur. </a:t>
            </a:r>
            <a:r>
              <a:rPr lang="tr-TR" dirty="0" smtClean="0"/>
              <a:t>Mahalleler </a:t>
            </a:r>
            <a:r>
              <a:rPr lang="tr-TR" dirty="0"/>
              <a:t>değişti ve büyüdü, bu nedenle çevresi </a:t>
            </a:r>
            <a:r>
              <a:rPr lang="tr-TR" dirty="0" smtClean="0"/>
              <a:t>ve onu kucaklayan </a:t>
            </a:r>
            <a:r>
              <a:rPr lang="tr-TR" dirty="0"/>
              <a:t>zengin çeşitliliğe sahiptir.</a:t>
            </a:r>
          </a:p>
          <a:p>
            <a:r>
              <a:rPr lang="tr-TR" dirty="0" err="1"/>
              <a:t>Brooklyn</a:t>
            </a:r>
            <a:r>
              <a:rPr lang="tr-TR" dirty="0"/>
              <a:t> Çocuk Müzesi </a:t>
            </a:r>
            <a:r>
              <a:rPr lang="tr-TR" dirty="0" smtClean="0"/>
              <a:t>eğitim programlarının, sergiler sunan ve herkese </a:t>
            </a:r>
            <a:r>
              <a:rPr lang="tr-TR" dirty="0"/>
              <a:t>hoş </a:t>
            </a:r>
            <a:r>
              <a:rPr lang="tr-TR" dirty="0" smtClean="0"/>
              <a:t> vakit geçirten, New </a:t>
            </a:r>
            <a:r>
              <a:rPr lang="tr-TR" dirty="0"/>
              <a:t>York ve tüm </a:t>
            </a:r>
            <a:r>
              <a:rPr lang="tr-TR" dirty="0" smtClean="0"/>
              <a:t>dünyadaki  </a:t>
            </a:r>
            <a:r>
              <a:rPr lang="tr-TR" dirty="0"/>
              <a:t>farklı kültürler arasında anlayış inşa </a:t>
            </a:r>
            <a:r>
              <a:rPr lang="tr-TR" dirty="0" smtClean="0"/>
              <a:t>etme performansları  ve çabası </a:t>
            </a:r>
            <a:r>
              <a:rPr lang="tr-TR" dirty="0"/>
              <a:t>vardır.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lstStyle/>
          <a:p>
            <a:pPr algn="l"/>
            <a:r>
              <a:rPr lang="tr-TR" b="1" cap="none" dirty="0" smtClean="0">
                <a:solidFill>
                  <a:srgbClr val="7030A0"/>
                </a:solidFill>
              </a:rPr>
              <a:t>Yeşil Müze </a:t>
            </a:r>
            <a:endParaRPr lang="tr-TR" b="1" cap="none" dirty="0">
              <a:solidFill>
                <a:srgbClr val="7030A0"/>
              </a:solidFill>
            </a:endParaRPr>
          </a:p>
        </p:txBody>
      </p:sp>
      <p:sp>
        <p:nvSpPr>
          <p:cNvPr id="3" name="2 İçerik Yer Tutucusu"/>
          <p:cNvSpPr>
            <a:spLocks noGrp="1"/>
          </p:cNvSpPr>
          <p:nvPr>
            <p:ph idx="1"/>
          </p:nvPr>
        </p:nvSpPr>
        <p:spPr>
          <a:xfrm>
            <a:off x="457200" y="1142984"/>
            <a:ext cx="8229600" cy="4983179"/>
          </a:xfrm>
        </p:spPr>
        <p:txBody>
          <a:bodyPr>
            <a:normAutofit/>
          </a:bodyPr>
          <a:lstStyle/>
          <a:p>
            <a:r>
              <a:rPr lang="tr-TR" b="1" dirty="0"/>
              <a:t>ABD Yeşil Bina Konseyi'nin</a:t>
            </a:r>
            <a:r>
              <a:rPr lang="tr-TR" dirty="0"/>
              <a:t> Enerji ve Çevre Tasarımı (LEED) </a:t>
            </a:r>
            <a:r>
              <a:rPr lang="tr-TR" dirty="0" smtClean="0"/>
              <a:t>Program </a:t>
            </a:r>
            <a:r>
              <a:rPr lang="tr-TR" dirty="0"/>
              <a:t>Liderlik tarafından tasdik </a:t>
            </a:r>
            <a:r>
              <a:rPr lang="tr-TR" dirty="0" smtClean="0"/>
              <a:t> edilen </a:t>
            </a:r>
            <a:r>
              <a:rPr lang="tr-TR" dirty="0" err="1" smtClean="0"/>
              <a:t>Brooklyn</a:t>
            </a:r>
            <a:r>
              <a:rPr lang="tr-TR" dirty="0" smtClean="0"/>
              <a:t> </a:t>
            </a:r>
            <a:r>
              <a:rPr lang="tr-TR" dirty="0"/>
              <a:t>Çocuk </a:t>
            </a:r>
            <a:r>
              <a:rPr lang="tr-TR" dirty="0" smtClean="0"/>
              <a:t>Müzesi, </a:t>
            </a:r>
          </a:p>
          <a:p>
            <a:pPr>
              <a:buNone/>
            </a:pPr>
            <a:r>
              <a:rPr lang="tr-TR" dirty="0"/>
              <a:t> </a:t>
            </a:r>
            <a:r>
              <a:rPr lang="tr-TR" dirty="0" smtClean="0"/>
              <a:t>   New </a:t>
            </a:r>
            <a:r>
              <a:rPr lang="tr-TR" dirty="0"/>
              <a:t>York'un ilk yeşil </a:t>
            </a:r>
            <a:r>
              <a:rPr lang="tr-TR" dirty="0" smtClean="0"/>
              <a:t>müzesidir.</a:t>
            </a:r>
          </a:p>
          <a:p>
            <a:pPr>
              <a:buNone/>
            </a:pPr>
            <a:r>
              <a:rPr lang="tr-TR" dirty="0" smtClean="0"/>
              <a:t>    Müze çevreye </a:t>
            </a:r>
            <a:r>
              <a:rPr lang="tr-TR" dirty="0"/>
              <a:t>karşı sorumlu yapı malzemeleri, sistemleri ve yönetim </a:t>
            </a:r>
            <a:r>
              <a:rPr lang="tr-TR" dirty="0" smtClean="0"/>
              <a:t>uygulamalarının birçoğunu bütünleştirmekte, </a:t>
            </a:r>
            <a:r>
              <a:rPr lang="tr-TR" dirty="0"/>
              <a:t>program ve </a:t>
            </a:r>
            <a:r>
              <a:rPr lang="tr-TR" dirty="0" smtClean="0"/>
              <a:t>sergilerle </a:t>
            </a:r>
            <a:r>
              <a:rPr lang="tr-TR" dirty="0"/>
              <a:t>enerji verimliliği ve çevre koruma ile ilgili </a:t>
            </a:r>
            <a:r>
              <a:rPr lang="tr-TR" dirty="0" smtClean="0"/>
              <a:t>ziyaretçilerini bilinçlendirmektedir.</a:t>
            </a:r>
            <a:endParaRPr lang="tr-TR" dirty="0"/>
          </a:p>
          <a:p>
            <a:pPr>
              <a:buNone/>
            </a:pPr>
            <a:endParaRPr lang="tr-TR"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653</TotalTime>
  <Words>523</Words>
  <Application>Microsoft Office PowerPoint</Application>
  <PresentationFormat>Ekran Gösterisi (4:3)</PresentationFormat>
  <Paragraphs>55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Gezinti</vt:lpstr>
      <vt:lpstr>Brooklyn Çocuk Müzesi</vt:lpstr>
      <vt:lpstr> "Çocuk müzesi fikri dünyaya Brooklyn armağanıdır." </vt:lpstr>
      <vt:lpstr>Tarihçesi</vt:lpstr>
      <vt:lpstr>Slayt 4</vt:lpstr>
      <vt:lpstr>Slayt 5</vt:lpstr>
      <vt:lpstr>BROOKLYN ÇOCUK MÜZESİ  MİSYONU</vt:lpstr>
      <vt:lpstr> BROOKLYN ÇOCUK MÜZESİ  VİZYONU </vt:lpstr>
      <vt:lpstr> Çeşitli Kitlelere Ulaşmak </vt:lpstr>
      <vt:lpstr>Yeşil Müze </vt:lpstr>
      <vt:lpstr>Slayt 10</vt:lpstr>
      <vt:lpstr>Slayt 11</vt:lpstr>
      <vt:lpstr> Brooklyn Kalbi </vt:lpstr>
      <vt:lpstr>Sergiler</vt:lpstr>
      <vt:lpstr> Koleksiyonlar </vt:lpstr>
      <vt:lpstr>Slayt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Lg</dc:creator>
  <cp:lastModifiedBy>Kullanıcı</cp:lastModifiedBy>
  <cp:revision>210</cp:revision>
  <dcterms:created xsi:type="dcterms:W3CDTF">2013-03-10T12:31:34Z</dcterms:created>
  <dcterms:modified xsi:type="dcterms:W3CDTF">2018-01-31T10:08:10Z</dcterms:modified>
</cp:coreProperties>
</file>