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65" r:id="rId5"/>
    <p:sldId id="260" r:id="rId6"/>
    <p:sldId id="262" r:id="rId7"/>
    <p:sldId id="264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95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B964C03-4EF4-4D85-AF39-8A96A7BB44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0ED7818B-37BC-4E07-828C-F3CF090A26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0ACCAA2-77E4-4B49-983B-F682DE74CC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2B65D-FB50-43CD-B5B8-A945575F25C0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4141DC6-7369-44CE-9B93-5443BF5F94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2A4E7AC-C461-445F-89D4-A98D8A4B11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E0398-3528-41C7-9A14-0612F22A5F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83462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7832187-4210-4E27-9078-FA1401DB4C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76C96AC5-5010-45EC-9663-8A4772133F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021382A-1324-4DC2-A1D8-59DDC88BF3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2B65D-FB50-43CD-B5B8-A945575F25C0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8292927-BCDD-43DE-AB5D-1FDBC8342B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2CD3BB6-EF49-403C-9F8A-A092387D6C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E0398-3528-41C7-9A14-0612F22A5F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47410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5FF1D276-DCC8-4FF5-BA42-11B85D11E85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124015BF-352E-4B35-83BC-4B5B271140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F146A6C-B551-479E-8AD3-6AAA8919C9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2B65D-FB50-43CD-B5B8-A945575F25C0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8CD29D9-ED54-4D23-9F16-F6B8B8A465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4FF7A25-A500-47EB-87FC-87C003591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E0398-3528-41C7-9A14-0612F22A5F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4058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0CB4386-461C-48DF-9A37-E8786C75C1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81C4AED-D027-458E-8995-81F056F494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2B264A4-620A-45C0-BDEB-B638847DDA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2B65D-FB50-43CD-B5B8-A945575F25C0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D474D28-0546-4ECA-8F8B-0E46536D91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F4D1E22-BF25-4CB1-A236-06422CB359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E0398-3528-41C7-9A14-0612F22A5F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3219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0D42DC1-52A8-48B4-9C23-8F25CDE82A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4F0BE33A-F0B2-4E47-BBF6-FF5A7DE656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F1FEC4C-1A49-4258-9B63-1CD99BFBC6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2B65D-FB50-43CD-B5B8-A945575F25C0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86FFCCA-CA56-4D8C-95A1-F7072EE4BF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A966A3A-FE22-44C9-8DB0-BADBF83875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E0398-3528-41C7-9A14-0612F22A5F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46822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F24A19C-AD33-4B30-B6F2-3E6AC8E2BD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D04A8F0-30C3-43B0-B629-2BCCD90549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B5FAB0E2-E158-4F94-B61A-872575B697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06317438-E8BA-4FA2-B716-9B3B824EE3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2B65D-FB50-43CD-B5B8-A945575F25C0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D454D8C4-006E-4304-8B37-B4C001602D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512E8A62-C355-4E96-B0B2-FC2CEF0194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E0398-3528-41C7-9A14-0612F22A5F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37062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D9D5718-8DF6-4688-9968-9A844A5A53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03A2A7C-109D-4C2B-A975-0FA4D6284B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1CB9E4F3-470D-48FC-9EB2-7F0547B5C4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F9AEF136-5132-441E-9893-8D3094FC17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D23241EE-B0AF-4454-AB00-36F9DA215E4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FD9AD60B-C900-432A-9624-2BAD18E37D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2B65D-FB50-43CD-B5B8-A945575F25C0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E06BC08B-932E-44E6-9940-B6F6C4C64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45576828-0C73-431C-A005-F93DFEAA53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E0398-3528-41C7-9A14-0612F22A5F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42839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ED3B0BF-D537-4D94-98C3-D725265C47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DD249DBB-A629-42EE-A28A-0060494291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2B65D-FB50-43CD-B5B8-A945575F25C0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6BE08DF3-E7D8-445D-8DA8-230186A79B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F81EC383-F4E3-438E-9835-F878BFF93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E0398-3528-41C7-9A14-0612F22A5F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74261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6E46875A-0D8F-4811-9B2B-51D462CBC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2B65D-FB50-43CD-B5B8-A945575F25C0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02B357FF-EBF8-48D9-810C-545B3A62C2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9C3C7AEC-D56A-44BE-B418-42A2EDDC46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E0398-3528-41C7-9A14-0612F22A5F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340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547285B-285A-4C5C-A4A3-C731726A7B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6CB378B-9D5E-4162-884B-548C72211D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61B62BCE-6CF6-4008-AAA4-29E0933E72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9E66985A-65F6-45B8-B292-3BCD574B13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2B65D-FB50-43CD-B5B8-A945575F25C0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720D23F0-E0D7-4D7C-81BB-2B7976FCD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C8220FF-6ED0-4A25-946A-EA245B4394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E0398-3528-41C7-9A14-0612F22A5F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7008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90871C5-BD41-4351-8512-0AA6ED2AFF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9467BC97-54E8-41BB-8CC9-1B893AAC6D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49B7D1C8-0863-46BA-A5D0-D19FE52A23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9D1ACBB6-6481-4F28-A7A8-1B7DE7173A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2B65D-FB50-43CD-B5B8-A945575F25C0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615C3BCD-14A5-4122-95ED-D6284AF05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C4C07F76-FD8D-4A57-B5C6-F79C66EF51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E0398-3528-41C7-9A14-0612F22A5F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86150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5F9E283A-23A6-4808-ACE7-305D3C6165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417F09EF-F5AF-49F1-8BF2-AA4A765B27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514682F-E1E9-42B4-968C-89CA02EC35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32B65D-FB50-43CD-B5B8-A945575F25C0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C7621EF-88CF-4291-BF9A-2E529BB4B8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5AC1748-67A3-4190-8888-088AD10566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DE0398-3528-41C7-9A14-0612F22A5F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0702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tudomany.hu/cikkek/milyen-az-ivoviz-magyarorszagon-109563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tudomany.hu/cikkek/milyen-az-ivoviz-magyarorszagon-109563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tudomany.hu/cikkek/milyen-az-ivoviz-magyarorszagon-109563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0DCE4DC-B40C-441F-94E5-331E61C3739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Anlama-Konuşma-Yazma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2CE801B2-C672-4D93-8472-03A6652E9D4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477559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E106E92-9FBA-4CAC-A01A-6C4DCF21AD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Verilen belgelerin Türkçe karşılıkları nelerdir? Hangi durumlarda kullanılırlar?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302A981-816D-434E-94D1-EED2C289E6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i="1" dirty="0"/>
              <a:t>« 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forgalmi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engedély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adás-vételi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szerződés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munkavállalási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engedély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lakcímbejelentő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személyi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igazolvány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építési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engedély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tartózkodási</a:t>
            </a:r>
            <a:endParaRPr lang="tr-TR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engedély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útlevél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letelepedési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engedély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anyakönyvi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kivonat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/>
              <a:t>»</a:t>
            </a:r>
          </a:p>
          <a:p>
            <a:pPr marL="0" indent="0">
              <a:buNone/>
            </a:pPr>
            <a:r>
              <a:rPr lang="tr-TR" dirty="0"/>
              <a:t> (Hlavacska-Laczkó, 2000: 135).</a:t>
            </a:r>
          </a:p>
          <a:p>
            <a:endParaRPr lang="tr-TR" i="1" dirty="0"/>
          </a:p>
          <a:p>
            <a:r>
              <a:rPr lang="tr-TR" i="1" dirty="0"/>
              <a:t>Verilen kelimelerin ne anlama geldikleri, hangi durumda kullanıldıkları ile ilgili Macarca konuşma yapılacaktır. İlgili </a:t>
            </a:r>
            <a:r>
              <a:rPr lang="tr-TR" i="1"/>
              <a:t>kelimeler 1’er </a:t>
            </a:r>
            <a:r>
              <a:rPr lang="tr-TR" i="1" dirty="0"/>
              <a:t>cümle içinde kullanılacaktır. </a:t>
            </a:r>
          </a:p>
          <a:p>
            <a:endParaRPr lang="tr-TR" i="1" dirty="0"/>
          </a:p>
          <a:p>
            <a:endParaRPr lang="tr-TR" i="1" dirty="0"/>
          </a:p>
          <a:p>
            <a:pPr marL="0" indent="0">
              <a:buNone/>
            </a:pPr>
            <a:r>
              <a:rPr lang="tr-TR" dirty="0"/>
              <a:t>Kaynak: Hlavacska, </a:t>
            </a:r>
            <a:r>
              <a:rPr lang="tr-TR" dirty="0" err="1"/>
              <a:t>Edit-Laczkó</a:t>
            </a:r>
            <a:r>
              <a:rPr lang="tr-TR" dirty="0"/>
              <a:t>, </a:t>
            </a:r>
            <a:r>
              <a:rPr lang="tr-TR" dirty="0" err="1"/>
              <a:t>Zsuzsa</a:t>
            </a:r>
            <a:r>
              <a:rPr lang="tr-TR" dirty="0"/>
              <a:t>, </a:t>
            </a:r>
            <a:r>
              <a:rPr lang="tr-TR" dirty="0" err="1"/>
              <a:t>Hungaro</a:t>
            </a:r>
            <a:r>
              <a:rPr lang="tr-TR" dirty="0"/>
              <a:t> Lingua-3, </a:t>
            </a:r>
            <a:r>
              <a:rPr lang="tr-TR" dirty="0" err="1"/>
              <a:t>Nyelvtani</a:t>
            </a:r>
            <a:r>
              <a:rPr lang="tr-TR" dirty="0"/>
              <a:t> </a:t>
            </a:r>
            <a:r>
              <a:rPr lang="tr-TR" dirty="0" err="1"/>
              <a:t>munkafüzet</a:t>
            </a:r>
            <a:r>
              <a:rPr lang="tr-TR" dirty="0"/>
              <a:t>, </a:t>
            </a:r>
            <a:r>
              <a:rPr lang="tr-TR" dirty="0" err="1"/>
              <a:t>Debreceni</a:t>
            </a:r>
            <a:r>
              <a:rPr lang="tr-TR" dirty="0"/>
              <a:t> </a:t>
            </a:r>
            <a:r>
              <a:rPr lang="tr-TR" dirty="0" err="1"/>
              <a:t>Nyári</a:t>
            </a:r>
            <a:r>
              <a:rPr lang="tr-TR" dirty="0"/>
              <a:t> </a:t>
            </a:r>
            <a:r>
              <a:rPr lang="tr-TR" dirty="0" err="1"/>
              <a:t>Egyetem</a:t>
            </a:r>
            <a:r>
              <a:rPr lang="tr-TR" dirty="0"/>
              <a:t>, 2000.</a:t>
            </a:r>
            <a:endParaRPr lang="tr-TR" i="1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417895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D94960F-53DA-4F67-A0DC-DD86CB1C36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Aşağıdaki metini okuduktan sonra sorulara cevap veriniz.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FF8BBF8-61C9-4ABD-9D16-56E8F273A7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lvl="1" indent="0" algn="just">
              <a:buNone/>
            </a:pP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«…</a:t>
            </a:r>
            <a:r>
              <a:rPr lang="hu-H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 irreális elvárás, hogy a víz egyáltalán ne tartalmazzon olyan anyagokat, amelyek nagy koncentrációban szennyeződésnek minősülnek. Napjainkban számos olyan nagy teljesítményű vizsgálati módszer van, amellyel a szennyezők sok nagyságrenddel a megengedett határérték alatt is kimutathatók, és minél érzékenyebb módszert használunk, annál nagyobb eséllyel állapíthatjuk meg „oda nem illő” komponensek jelenlétét…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marL="457200" lvl="1" indent="0" algn="just">
              <a:buNone/>
            </a:pPr>
            <a:endParaRPr lang="tr-TR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sz="2400" dirty="0"/>
              <a:t>Kaynak:</a:t>
            </a:r>
            <a:r>
              <a:rPr lang="tr-TR" sz="2400" dirty="0">
                <a:hlinkClick r:id="rId2"/>
              </a:rPr>
              <a:t>https://tudomany.hu/</a:t>
            </a:r>
            <a:r>
              <a:rPr lang="tr-TR" sz="2400" dirty="0" err="1">
                <a:hlinkClick r:id="rId2"/>
              </a:rPr>
              <a:t>cikkek</a:t>
            </a:r>
            <a:r>
              <a:rPr lang="tr-TR" sz="2400" dirty="0">
                <a:hlinkClick r:id="rId2"/>
              </a:rPr>
              <a:t>/milyen-az-ivoviz-magyarorszagon-109563</a:t>
            </a:r>
            <a:endParaRPr lang="tr-TR" sz="2400" dirty="0"/>
          </a:p>
          <a:p>
            <a:pPr marL="0" indent="0">
              <a:buNone/>
            </a:pPr>
            <a:r>
              <a:rPr lang="tr-TR" sz="2400" dirty="0"/>
              <a:t>Erişim tarihi: 03.05.2020</a:t>
            </a:r>
          </a:p>
        </p:txBody>
      </p:sp>
    </p:spTree>
    <p:extLst>
      <p:ext uri="{BB962C8B-B14F-4D97-AF65-F5344CB8AC3E}">
        <p14:creationId xmlns:p14="http://schemas.microsoft.com/office/powerpoint/2010/main" val="12225937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F54D269-F28A-4949-B5AA-16990CA91F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5CD6696-88EA-4F77-8D56-AA0B06BBA1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 indent="0">
              <a:buNone/>
            </a:pP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«…</a:t>
            </a:r>
            <a:r>
              <a:rPr lang="hu-H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 alapvető kérdés tehát az, hogy az ivóvíz minősége megfelel-e az egyébként szigorú előírásoknak, és az egyes károsnak minősített komponensek a kimutatott koncentrációban egészségügyi kockázatot jelentenek-e…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.»</a:t>
            </a:r>
          </a:p>
          <a:p>
            <a:pPr marL="0" indent="0">
              <a:buNone/>
            </a:pPr>
            <a:endParaRPr lang="tr-TR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sz="2400" dirty="0"/>
              <a:t>Kaynak:</a:t>
            </a:r>
            <a:r>
              <a:rPr lang="tr-TR" sz="2400" dirty="0">
                <a:hlinkClick r:id="rId2"/>
              </a:rPr>
              <a:t>https://tudomany.hu/</a:t>
            </a:r>
            <a:r>
              <a:rPr lang="tr-TR" sz="2400" dirty="0" err="1">
                <a:hlinkClick r:id="rId2"/>
              </a:rPr>
              <a:t>cikkek</a:t>
            </a:r>
            <a:r>
              <a:rPr lang="tr-TR" sz="2400" dirty="0">
                <a:hlinkClick r:id="rId2"/>
              </a:rPr>
              <a:t>/milyen-az-ivoviz-magyarorszagon-109563</a:t>
            </a:r>
            <a:endParaRPr lang="tr-TR" sz="2400" dirty="0"/>
          </a:p>
          <a:p>
            <a:pPr marL="0" indent="0">
              <a:buNone/>
            </a:pPr>
            <a:r>
              <a:rPr lang="tr-TR" sz="2400" dirty="0"/>
              <a:t>Erişim tarihi: 03.05.2020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871053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61108DC-2A0E-40AC-9A55-062E1D2295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56ADAFD-4CD4-4796-AFE7-AE733E81BC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1-Metnin konusu nedir?</a:t>
            </a:r>
          </a:p>
          <a:p>
            <a:pPr marL="0" indent="0">
              <a:buNone/>
            </a:pPr>
            <a:r>
              <a:rPr lang="tr-TR" dirty="0"/>
              <a:t>2-Metne nasıl bir başlık koyardınız?</a:t>
            </a:r>
          </a:p>
          <a:p>
            <a:pPr marL="0" indent="0">
              <a:buNone/>
            </a:pPr>
            <a:r>
              <a:rPr lang="tr-TR" dirty="0"/>
              <a:t>3- </a:t>
            </a:r>
            <a:r>
              <a:rPr lang="hu-H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szennyeződés</a:t>
            </a:r>
            <a:r>
              <a:rPr lang="tr-TR" dirty="0">
                <a:cs typeface="Times New Roman" panose="02020603050405020304" pitchFamily="18" charset="0"/>
              </a:rPr>
              <a:t>, </a:t>
            </a:r>
            <a:r>
              <a:rPr lang="hu-H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szennyező</a:t>
            </a:r>
            <a:r>
              <a:rPr lang="tr-TR" dirty="0">
                <a:cs typeface="Times New Roman" panose="02020603050405020304" pitchFamily="18" charset="0"/>
              </a:rPr>
              <a:t>, </a:t>
            </a:r>
            <a:r>
              <a:rPr lang="hu-H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ivóvíz</a:t>
            </a:r>
            <a:r>
              <a:rPr lang="tr-TR" dirty="0">
                <a:cs typeface="Times New Roman" panose="02020603050405020304" pitchFamily="18" charset="0"/>
              </a:rPr>
              <a:t>, </a:t>
            </a:r>
            <a:r>
              <a:rPr lang="hu-H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komponens</a:t>
            </a:r>
            <a:r>
              <a:rPr lang="tr-TR" dirty="0">
                <a:cs typeface="Times New Roman" panose="02020603050405020304" pitchFamily="18" charset="0"/>
              </a:rPr>
              <a:t> kelimelerinin ne anlama geldiğini Macarca anlatıp bu kelimelerin geçtiği birer cümle kuralım.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404570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A2A8AAA-5CDA-45D4-9BE2-B8CB9E1584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cs typeface="Times New Roman" panose="02020603050405020304" pitchFamily="18" charset="0"/>
              </a:rPr>
              <a:t>Cümle üzerindeki «jel» ek türlerini bulunuz.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51FE671-7B9C-4090-AD4B-AB22D16E5E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tr-TR" sz="3900" dirty="0"/>
              <a:t>«JEL» EK TÜRLERİ</a:t>
            </a:r>
          </a:p>
          <a:p>
            <a:r>
              <a:rPr lang="tr-TR" b="1" dirty="0"/>
              <a:t>1-Többes Jel</a:t>
            </a:r>
          </a:p>
          <a:p>
            <a:r>
              <a:rPr lang="tr-TR" b="1" dirty="0"/>
              <a:t>2-Birtokos Jel</a:t>
            </a:r>
            <a:endParaRPr lang="tr-TR" i="1" dirty="0"/>
          </a:p>
          <a:p>
            <a:pPr marL="0" indent="0">
              <a:buNone/>
            </a:pPr>
            <a:r>
              <a:rPr lang="tr-TR" i="1" dirty="0"/>
              <a:t>	2.1.egyes </a:t>
            </a:r>
            <a:r>
              <a:rPr lang="tr-TR" i="1" dirty="0" err="1"/>
              <a:t>birtokos</a:t>
            </a:r>
            <a:r>
              <a:rPr lang="tr-TR" i="1" dirty="0"/>
              <a:t> jel	</a:t>
            </a:r>
            <a:r>
              <a:rPr lang="tr-TR" b="1" i="1" dirty="0"/>
              <a:t>				</a:t>
            </a:r>
            <a:endParaRPr lang="tr-TR" dirty="0"/>
          </a:p>
          <a:p>
            <a:pPr marL="0" indent="0">
              <a:buNone/>
            </a:pPr>
            <a:r>
              <a:rPr lang="tr-TR" i="1" dirty="0"/>
              <a:t>	2.2.Többes </a:t>
            </a:r>
            <a:r>
              <a:rPr lang="tr-TR" i="1" dirty="0" err="1"/>
              <a:t>birtokos</a:t>
            </a:r>
            <a:r>
              <a:rPr lang="tr-TR" i="1" dirty="0"/>
              <a:t> jel	</a:t>
            </a:r>
            <a:r>
              <a:rPr lang="tr-TR" dirty="0"/>
              <a:t>	</a:t>
            </a:r>
            <a:r>
              <a:rPr lang="tr-TR" b="1" dirty="0"/>
              <a:t>			</a:t>
            </a:r>
            <a:endParaRPr lang="tr-TR" dirty="0"/>
          </a:p>
          <a:p>
            <a:r>
              <a:rPr lang="tr-TR" b="1" dirty="0"/>
              <a:t>3-Időjel </a:t>
            </a:r>
          </a:p>
          <a:p>
            <a:pPr marL="0" indent="0">
              <a:buNone/>
            </a:pPr>
            <a:r>
              <a:rPr lang="tr-TR" i="1" dirty="0"/>
              <a:t>	3.1. </a:t>
            </a:r>
            <a:r>
              <a:rPr lang="tr-TR" i="1" dirty="0" err="1"/>
              <a:t>múlt</a:t>
            </a:r>
            <a:r>
              <a:rPr lang="tr-TR" i="1" dirty="0"/>
              <a:t> </a:t>
            </a:r>
            <a:r>
              <a:rPr lang="tr-TR" i="1" dirty="0" err="1"/>
              <a:t>időjel</a:t>
            </a:r>
            <a:r>
              <a:rPr lang="tr-TR" b="1" dirty="0"/>
              <a:t>			</a:t>
            </a:r>
            <a:endParaRPr lang="tr-TR" dirty="0"/>
          </a:p>
          <a:p>
            <a:r>
              <a:rPr lang="tr-TR" b="1" dirty="0"/>
              <a:t>4-Módjel				</a:t>
            </a:r>
            <a:endParaRPr lang="tr-TR" dirty="0"/>
          </a:p>
          <a:p>
            <a:pPr marL="0" indent="0">
              <a:buNone/>
            </a:pPr>
            <a:r>
              <a:rPr lang="tr-TR" i="1" dirty="0"/>
              <a:t>	4.1. </a:t>
            </a:r>
            <a:r>
              <a:rPr lang="tr-TR" i="1" dirty="0" err="1"/>
              <a:t>feltételes</a:t>
            </a:r>
            <a:r>
              <a:rPr lang="tr-TR" i="1" dirty="0"/>
              <a:t> módjel</a:t>
            </a:r>
          </a:p>
          <a:p>
            <a:pPr marL="0" indent="0">
              <a:buNone/>
            </a:pPr>
            <a:r>
              <a:rPr lang="tr-TR" i="1" dirty="0"/>
              <a:t>	4.2. feltszólító módjel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429534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67C3C80-948C-4F56-841E-5F0519D99E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Kaynaklar: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F200749-6BB3-4701-BF2B-C2007F77CD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sz="2400" dirty="0">
              <a:hlinkClick r:id="rId2"/>
            </a:endParaRPr>
          </a:p>
          <a:p>
            <a:pPr marL="0" indent="0">
              <a:buNone/>
            </a:pPr>
            <a:r>
              <a:rPr lang="tr-TR" sz="2400" dirty="0"/>
              <a:t>Hlavacska, </a:t>
            </a:r>
            <a:r>
              <a:rPr lang="tr-TR" sz="2400" dirty="0" err="1"/>
              <a:t>Edit-Laczkó</a:t>
            </a:r>
            <a:r>
              <a:rPr lang="tr-TR" sz="2400" dirty="0"/>
              <a:t>, </a:t>
            </a:r>
            <a:r>
              <a:rPr lang="tr-TR" sz="2400" dirty="0" err="1"/>
              <a:t>Zsuzsa</a:t>
            </a:r>
            <a:r>
              <a:rPr lang="tr-TR" sz="2400" dirty="0"/>
              <a:t>, </a:t>
            </a:r>
            <a:r>
              <a:rPr lang="tr-TR" sz="2400" dirty="0" err="1"/>
              <a:t>Hungaro</a:t>
            </a:r>
            <a:r>
              <a:rPr lang="tr-TR" sz="2400" dirty="0"/>
              <a:t> Lingua-3, </a:t>
            </a:r>
            <a:r>
              <a:rPr lang="tr-TR" sz="2400" dirty="0" err="1"/>
              <a:t>Nyelvtani</a:t>
            </a:r>
            <a:r>
              <a:rPr lang="tr-TR" sz="2400" dirty="0"/>
              <a:t> </a:t>
            </a:r>
            <a:r>
              <a:rPr lang="tr-TR" sz="2400" dirty="0" err="1"/>
              <a:t>munkafüzet</a:t>
            </a:r>
            <a:r>
              <a:rPr lang="tr-TR" sz="2400" dirty="0"/>
              <a:t>, </a:t>
            </a:r>
            <a:r>
              <a:rPr lang="tr-TR" sz="2400" dirty="0" err="1"/>
              <a:t>Debreceni</a:t>
            </a:r>
            <a:r>
              <a:rPr lang="tr-TR" sz="2400" dirty="0"/>
              <a:t> </a:t>
            </a:r>
            <a:r>
              <a:rPr lang="tr-TR" sz="2400" dirty="0" err="1"/>
              <a:t>Nyári</a:t>
            </a:r>
            <a:r>
              <a:rPr lang="tr-TR" sz="2400" dirty="0"/>
              <a:t> </a:t>
            </a:r>
            <a:r>
              <a:rPr lang="tr-TR" sz="2400" dirty="0" err="1"/>
              <a:t>Egyetem</a:t>
            </a:r>
            <a:r>
              <a:rPr lang="tr-TR" sz="2400" dirty="0"/>
              <a:t>, 2000.</a:t>
            </a:r>
            <a:endParaRPr lang="tr-TR" sz="2400" i="1" dirty="0"/>
          </a:p>
          <a:p>
            <a:pPr marL="0" indent="0">
              <a:buNone/>
            </a:pPr>
            <a:endParaRPr lang="tr-TR" sz="2400" dirty="0">
              <a:hlinkClick r:id="rId2"/>
            </a:endParaRPr>
          </a:p>
          <a:p>
            <a:pPr marL="0" indent="0">
              <a:buNone/>
            </a:pPr>
            <a:r>
              <a:rPr lang="tr-TR" sz="2400" dirty="0">
                <a:hlinkClick r:id="rId2"/>
              </a:rPr>
              <a:t>https://tudomany.hu/cikkek/milyen-az-ivoviz-magyarorszagon-109563</a:t>
            </a:r>
            <a:endParaRPr lang="tr-TR" sz="2400" dirty="0"/>
          </a:p>
          <a:p>
            <a:pPr marL="0" indent="0">
              <a:buNone/>
            </a:pPr>
            <a:r>
              <a:rPr lang="tr-TR" sz="2400" dirty="0"/>
              <a:t>Erişim tarihi: 03.05.2020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698258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</TotalTime>
  <Words>351</Words>
  <Application>Microsoft Office PowerPoint</Application>
  <PresentationFormat>Geniş ekran</PresentationFormat>
  <Paragraphs>41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Teması</vt:lpstr>
      <vt:lpstr>Anlama-Konuşma-Yazma</vt:lpstr>
      <vt:lpstr>Verilen belgelerin Türkçe karşılıkları nelerdir? Hangi durumlarda kullanılırlar? </vt:lpstr>
      <vt:lpstr>Aşağıdaki metini okuduktan sonra sorulara cevap veriniz.</vt:lpstr>
      <vt:lpstr>PowerPoint Sunusu</vt:lpstr>
      <vt:lpstr>PowerPoint Sunusu</vt:lpstr>
      <vt:lpstr>Cümle üzerindeki «jel» ek türlerini bulunuz. </vt:lpstr>
      <vt:lpstr>Kaynaklar: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Belge- evrak</dc:title>
  <dc:creator>Alpertunga Altaylı</dc:creator>
  <cp:lastModifiedBy>Alpertunga Altaylı</cp:lastModifiedBy>
  <cp:revision>25</cp:revision>
  <dcterms:created xsi:type="dcterms:W3CDTF">2020-05-02T17:16:23Z</dcterms:created>
  <dcterms:modified xsi:type="dcterms:W3CDTF">2020-05-08T10:39:11Z</dcterms:modified>
</cp:coreProperties>
</file>