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Nesneleş(tir)me Teorisi ve Tüketim</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dördüncü haftası, tüketime bakışta neredeyse tüm kavramsal haritamızı biçimlendiren Marksist paradigmaya ayrıldı. Tüketim ve antropoloji bağlantısına ayrılan üçüncü konunun zemini için bu </a:t>
            </a:r>
            <a:r>
              <a:rPr lang="tr-TR" sz="2400" dirty="0" err="1">
                <a:latin typeface="Bell MT" pitchFamily="18" charset="0"/>
              </a:rPr>
              <a:t>paradigmatik</a:t>
            </a:r>
            <a:r>
              <a:rPr lang="tr-TR" sz="2400" dirty="0">
                <a:latin typeface="Bell MT" pitchFamily="18" charset="0"/>
              </a:rPr>
              <a:t> yaklaşımın </a:t>
            </a:r>
            <a:r>
              <a:rPr lang="tr-TR" sz="2400" dirty="0" err="1">
                <a:latin typeface="Bell MT" pitchFamily="18" charset="0"/>
              </a:rPr>
              <a:t>köşetaşlarını</a:t>
            </a:r>
            <a:r>
              <a:rPr lang="tr-TR" sz="2400" dirty="0">
                <a:latin typeface="Bell MT" pitchFamily="18" charset="0"/>
              </a:rPr>
              <a:t> ele almalı ve kurduğu insan ve </a:t>
            </a:r>
            <a:r>
              <a:rPr lang="tr-TR" sz="2400" dirty="0" err="1">
                <a:latin typeface="Bell MT" pitchFamily="18" charset="0"/>
              </a:rPr>
              <a:t>kollektivite</a:t>
            </a:r>
            <a:r>
              <a:rPr lang="tr-TR" sz="2400" dirty="0">
                <a:latin typeface="Bell MT" pitchFamily="18" charset="0"/>
              </a:rPr>
              <a:t> modeli üzerinde durmalıyız. Bu uğraşımız üç hafta sürecektir.</a:t>
            </a:r>
          </a:p>
          <a:p>
            <a:r>
              <a:rPr lang="tr-TR" sz="2400" dirty="0">
                <a:latin typeface="Bell MT" pitchFamily="18" charset="0"/>
              </a:rPr>
              <a:t>İlk konumuzun içine işlemiş bulunan kapitalizm ve kapitalizmin işleyişi başlıkları, Marksist paradigmanın incelikli değerlendirmeleri ile bu ders konusunda kodlanacaktır.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Yabancılaşmanın ilk iki türünden insanın insana düşman olduğu, insani ilişkilerde rekabetin esas olduğu, </a:t>
            </a:r>
            <a:r>
              <a:rPr lang="tr-TR" sz="2400" dirty="0" err="1">
                <a:latin typeface="Bell MT" pitchFamily="18" charset="0"/>
              </a:rPr>
              <a:t>kollektif</a:t>
            </a:r>
            <a:r>
              <a:rPr lang="tr-TR" sz="2400" dirty="0">
                <a:latin typeface="Bell MT" pitchFamily="18" charset="0"/>
              </a:rPr>
              <a:t> bilinç ve çıkar yerine bireyselleşmenin değerli bulunduğu ve bireysel değerin piyasada tedavüle sokulabilir bir terimlerle ifade edildiği bir insan profili çizilir. Her şeyden önce bu insanın nesneleşmesi sürecidir.</a:t>
            </a:r>
          </a:p>
          <a:p>
            <a:r>
              <a:rPr lang="tr-TR" sz="2400" dirty="0">
                <a:latin typeface="Bell MT" pitchFamily="18" charset="0"/>
              </a:rPr>
              <a:t>Yabancılaşmanın son türü ise insanın doğaya yabancılaşmasıdır. Bu bir yanıyla doğa ile doğayı kendisi için bir yaşam kaynağı olarak gördüğünden kısmen dolaysız yani doğrudan iletişime geçen doğadaki insandan doğayı her şeyden önce üretim için bir kaynak olarak gören doğanın üstündeki insana bir geçiştir. Doğanın kaynağa dönüşüm sürecinde amansızca sömürüldüğü bir süreçtir bu.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İnsanın doğaya yabancılaşmasının bir diğer boyutu da doğayı alınabilir satılabilir bir piyasa işleyişi içerisinde görmekten kaynaklanan çevrenin ve doğanın nesneleşmesi, insanın nesnelerden mürekkep bir dünya okumasının dışına çıkamamasıdır.</a:t>
            </a:r>
          </a:p>
          <a:p>
            <a:r>
              <a:rPr lang="tr-TR" sz="2400" dirty="0">
                <a:latin typeface="Bell MT" pitchFamily="18" charset="0"/>
              </a:rPr>
              <a:t>Duygulara yapılan sanatsal vurgu, şehir hayatından uzaklaşma ve kırlara, yeşile yönelen gündelik tutku veya arzu, arkasında doğanın nesneleştiği ve insanın bir düzeyde bunun farkında olduğu nostaljik bir kayıp ifadesi gibidir.</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Karl </a:t>
            </a:r>
            <a:r>
              <a:rPr lang="tr-TR" sz="2400" dirty="0" err="1">
                <a:latin typeface="Bell MT" pitchFamily="18" charset="0"/>
              </a:rPr>
              <a:t>Marx</a:t>
            </a:r>
            <a:r>
              <a:rPr lang="tr-TR" sz="2400" dirty="0">
                <a:latin typeface="Bell MT" pitchFamily="18" charset="0"/>
              </a:rPr>
              <a:t>. </a:t>
            </a:r>
            <a:r>
              <a:rPr lang="tr-TR" sz="2400" i="1" dirty="0">
                <a:latin typeface="Bell MT" pitchFamily="18" charset="0"/>
              </a:rPr>
              <a:t>1844 El Yazmaları </a:t>
            </a:r>
            <a:r>
              <a:rPr lang="tr-TR" sz="2400" dirty="0">
                <a:latin typeface="Bell MT" pitchFamily="18" charset="0"/>
              </a:rPr>
              <a:t>(Yabancılaşmış Emek bölümü-</a:t>
            </a:r>
            <a:r>
              <a:rPr lang="tr-TR" sz="2400" dirty="0" err="1">
                <a:latin typeface="Bell MT" pitchFamily="18" charset="0"/>
              </a:rPr>
              <a:t>ss</a:t>
            </a:r>
            <a:r>
              <a:rPr lang="tr-TR" sz="2400" dirty="0">
                <a:latin typeface="Bell MT" pitchFamily="18" charset="0"/>
              </a:rPr>
              <a:t>. 73-89). Birikim Yayınları (özellikle Yabancılaşma ve Nesneleşme kısımları)</a:t>
            </a:r>
          </a:p>
          <a:p>
            <a:r>
              <a:rPr lang="tr-TR" sz="2400" b="1" dirty="0">
                <a:latin typeface="Bell MT" pitchFamily="18" charset="0"/>
              </a:rPr>
              <a:t>Önerilen okumalar:</a:t>
            </a:r>
          </a:p>
          <a:p>
            <a:r>
              <a:rPr lang="en-US" sz="2400" dirty="0">
                <a:latin typeface="Bell MT" pitchFamily="18" charset="0"/>
              </a:rPr>
              <a:t>Georg Lukacs. </a:t>
            </a:r>
            <a:r>
              <a:rPr lang="en-US" sz="2400" i="1" dirty="0" err="1">
                <a:latin typeface="Bell MT" pitchFamily="18" charset="0"/>
              </a:rPr>
              <a:t>Tarih</a:t>
            </a:r>
            <a:r>
              <a:rPr lang="en-US" sz="2400" i="1" dirty="0">
                <a:latin typeface="Bell MT" pitchFamily="18" charset="0"/>
              </a:rPr>
              <a:t> </a:t>
            </a:r>
            <a:r>
              <a:rPr lang="en-US" sz="2400" i="1" dirty="0" err="1">
                <a:latin typeface="Bell MT" pitchFamily="18" charset="0"/>
              </a:rPr>
              <a:t>ve</a:t>
            </a:r>
            <a:r>
              <a:rPr lang="en-US" sz="2400" i="1" dirty="0">
                <a:latin typeface="Bell MT" pitchFamily="18" charset="0"/>
              </a:rPr>
              <a:t> </a:t>
            </a:r>
            <a:r>
              <a:rPr lang="en-US" sz="2400" i="1" dirty="0" err="1">
                <a:latin typeface="Bell MT" pitchFamily="18" charset="0"/>
              </a:rPr>
              <a:t>Sınıf</a:t>
            </a:r>
            <a:r>
              <a:rPr lang="en-US" sz="2400" i="1" dirty="0">
                <a:latin typeface="Bell MT" pitchFamily="18" charset="0"/>
              </a:rPr>
              <a:t> </a:t>
            </a:r>
            <a:r>
              <a:rPr lang="en-US" sz="2400" i="1" dirty="0" err="1">
                <a:latin typeface="Bell MT" pitchFamily="18" charset="0"/>
              </a:rPr>
              <a:t>Bilinci</a:t>
            </a:r>
            <a:r>
              <a:rPr lang="en-US" sz="2400" i="1" dirty="0">
                <a:latin typeface="Bell MT" pitchFamily="18" charset="0"/>
              </a:rPr>
              <a:t>. </a:t>
            </a:r>
            <a:r>
              <a:rPr lang="en-US" sz="2400" dirty="0" err="1">
                <a:latin typeface="Bell MT" pitchFamily="18" charset="0"/>
              </a:rPr>
              <a:t>Belge</a:t>
            </a:r>
            <a:r>
              <a:rPr lang="en-US" sz="2400" dirty="0">
                <a:latin typeface="Bell MT" pitchFamily="18" charset="0"/>
              </a:rPr>
              <a:t> </a:t>
            </a:r>
            <a:r>
              <a:rPr lang="en-US" sz="2400" dirty="0" err="1">
                <a:latin typeface="Bell MT" pitchFamily="18" charset="0"/>
              </a:rPr>
              <a:t>Yayınları</a:t>
            </a:r>
            <a:r>
              <a:rPr lang="en-US" sz="2400" dirty="0">
                <a:latin typeface="Bell MT" pitchFamily="18" charset="0"/>
              </a:rPr>
              <a:t> (</a:t>
            </a:r>
            <a:r>
              <a:rPr lang="en-US" sz="2400" dirty="0" err="1">
                <a:latin typeface="Bell MT" pitchFamily="18" charset="0"/>
              </a:rPr>
              <a:t>Şeyleştirme</a:t>
            </a:r>
            <a:r>
              <a:rPr lang="en-US" sz="2400" dirty="0">
                <a:latin typeface="Bell MT" pitchFamily="18" charset="0"/>
              </a:rPr>
              <a:t> </a:t>
            </a:r>
            <a:r>
              <a:rPr lang="en-US" sz="2400" dirty="0" err="1">
                <a:latin typeface="Bell MT" pitchFamily="18" charset="0"/>
              </a:rPr>
              <a:t>ve</a:t>
            </a:r>
            <a:r>
              <a:rPr lang="en-US" sz="2400" dirty="0">
                <a:latin typeface="Bell MT" pitchFamily="18" charset="0"/>
              </a:rPr>
              <a:t> </a:t>
            </a:r>
            <a:r>
              <a:rPr lang="en-US" sz="2400" dirty="0" err="1">
                <a:latin typeface="Bell MT" pitchFamily="18" charset="0"/>
              </a:rPr>
              <a:t>Proleteryanın</a:t>
            </a:r>
            <a:r>
              <a:rPr lang="en-US" sz="2400" dirty="0">
                <a:latin typeface="Bell MT" pitchFamily="18" charset="0"/>
              </a:rPr>
              <a:t> </a:t>
            </a:r>
            <a:r>
              <a:rPr lang="en-US" sz="2400" dirty="0" err="1">
                <a:latin typeface="Bell MT" pitchFamily="18" charset="0"/>
              </a:rPr>
              <a:t>Bilinci</a:t>
            </a:r>
            <a:r>
              <a:rPr lang="en-US" sz="2400" dirty="0">
                <a:latin typeface="Bell MT" pitchFamily="18" charset="0"/>
              </a:rPr>
              <a:t>). </a:t>
            </a:r>
            <a:endParaRPr lang="tr-TR" sz="2400" dirty="0">
              <a:latin typeface="Bell MT" pitchFamily="18" charset="0"/>
            </a:endParaRPr>
          </a:p>
          <a:p>
            <a:r>
              <a:rPr lang="en-US" sz="2400" dirty="0">
                <a:latin typeface="Bell MT" pitchFamily="18" charset="0"/>
              </a:rPr>
              <a:t>Karl Marx. </a:t>
            </a:r>
            <a:r>
              <a:rPr lang="en-US" sz="2400" i="1" dirty="0">
                <a:latin typeface="Bell MT" pitchFamily="18" charset="0"/>
              </a:rPr>
              <a:t>Kapital. </a:t>
            </a:r>
            <a:r>
              <a:rPr lang="tr-TR" sz="2400" dirty="0">
                <a:latin typeface="Bell MT" pitchFamily="18" charset="0"/>
              </a:rPr>
              <a:t>(Pek çok yayınevi) </a:t>
            </a:r>
            <a:r>
              <a:rPr lang="en-US" sz="2400" dirty="0">
                <a:latin typeface="Bell MT" pitchFamily="18" charset="0"/>
              </a:rPr>
              <a:t>(1. </a:t>
            </a:r>
            <a:r>
              <a:rPr lang="en-US" sz="2400" dirty="0" err="1">
                <a:latin typeface="Bell MT" pitchFamily="18" charset="0"/>
              </a:rPr>
              <a:t>Cilt</a:t>
            </a:r>
            <a:r>
              <a:rPr lang="en-US" sz="2400" dirty="0">
                <a:latin typeface="Bell MT" pitchFamily="18" charset="0"/>
              </a:rPr>
              <a:t> 1. </a:t>
            </a:r>
            <a:r>
              <a:rPr lang="en-US" sz="2400" dirty="0" err="1">
                <a:latin typeface="Bell MT" pitchFamily="18" charset="0"/>
              </a:rPr>
              <a:t>Bölüm</a:t>
            </a:r>
            <a:r>
              <a:rPr lang="en-US" sz="2400" dirty="0">
                <a:latin typeface="Bell MT" pitchFamily="18" charset="0"/>
              </a:rPr>
              <a:t>).</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TotalTime>
  <Words>317</Words>
  <Application>Microsoft Office PowerPoint</Application>
  <PresentationFormat>On-screen Show (4:3)</PresentationFormat>
  <Paragraphs>18</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2. konu</vt:lpstr>
      <vt:lpstr>4. hafta</vt:lpstr>
      <vt:lpstr>4. hafta</vt:lpstr>
      <vt:lpstr>4. hafta</vt:lpstr>
      <vt:lpstr>4.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29</cp:revision>
  <dcterms:created xsi:type="dcterms:W3CDTF">2018-05-08T13:48:36Z</dcterms:created>
  <dcterms:modified xsi:type="dcterms:W3CDTF">2018-12-10T16:11:31Z</dcterms:modified>
</cp:coreProperties>
</file>