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472" r:id="rId2"/>
    <p:sldId id="332" r:id="rId3"/>
    <p:sldId id="423" r:id="rId4"/>
    <p:sldId id="428" r:id="rId5"/>
    <p:sldId id="429" r:id="rId6"/>
    <p:sldId id="431" r:id="rId7"/>
    <p:sldId id="433" r:id="rId8"/>
    <p:sldId id="434" r:id="rId9"/>
    <p:sldId id="445" r:id="rId10"/>
    <p:sldId id="446" r:id="rId11"/>
    <p:sldId id="447" r:id="rId12"/>
    <p:sldId id="448" r:id="rId13"/>
    <p:sldId id="449" r:id="rId14"/>
    <p:sldId id="450" r:id="rId15"/>
    <p:sldId id="451" r:id="rId16"/>
    <p:sldId id="452" r:id="rId17"/>
    <p:sldId id="453" r:id="rId18"/>
    <p:sldId id="454" r:id="rId19"/>
    <p:sldId id="455" r:id="rId20"/>
    <p:sldId id="456" r:id="rId21"/>
    <p:sldId id="457" r:id="rId22"/>
    <p:sldId id="458" r:id="rId23"/>
    <p:sldId id="459" r:id="rId24"/>
    <p:sldId id="460" r:id="rId25"/>
    <p:sldId id="461" r:id="rId26"/>
    <p:sldId id="462" r:id="rId27"/>
    <p:sldId id="463" r:id="rId28"/>
    <p:sldId id="464" r:id="rId29"/>
    <p:sldId id="465" r:id="rId30"/>
    <p:sldId id="466" r:id="rId31"/>
    <p:sldId id="467" r:id="rId32"/>
    <p:sldId id="482" r:id="rId33"/>
    <p:sldId id="483"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E171933-4619-4E11-9A3F-F7608DF75F80}" styleName="Orta Stil 1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7AF57-E621-4B51-B7F9-EB732AF61C87}" type="datetimeFigureOut">
              <a:rPr lang="tr-TR" smtClean="0"/>
              <a:t>13.02.2017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06028-51C5-4B7D-AA2E-30157B6E73DE}" type="slidenum">
              <a:rPr lang="tr-TR" smtClean="0"/>
              <a:t>‹#›</a:t>
            </a:fld>
            <a:endParaRPr lang="tr-TR"/>
          </a:p>
        </p:txBody>
      </p:sp>
    </p:spTree>
    <p:extLst>
      <p:ext uri="{BB962C8B-B14F-4D97-AF65-F5344CB8AC3E}">
        <p14:creationId xmlns:p14="http://schemas.microsoft.com/office/powerpoint/2010/main" val="3867431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B372AA2-5485-49C3-9131-BA3D37C4AED4}" type="datetime1">
              <a:rPr lang="tr-TR" smtClean="0"/>
              <a:t>13.02.2017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1424013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8D2227-2114-4CA8-AB23-ACC9456855DE}" type="datetime1">
              <a:rPr lang="tr-TR" smtClean="0"/>
              <a:t>13.02.2017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234204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DDC4ED-BD73-4F46-9F85-D86953E53BBC}" type="datetime1">
              <a:rPr lang="tr-TR" smtClean="0"/>
              <a:t>13.02.2017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1186541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7E2726-4D90-4104-81D8-58C0786B1886}" type="datetime1">
              <a:rPr lang="tr-TR" smtClean="0"/>
              <a:t>13.02.2017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356035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A78755D-3EDF-4A6C-ACBD-DFCBF0850FBA}" type="datetime1">
              <a:rPr lang="tr-TR" smtClean="0"/>
              <a:t>13.02.2017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1630653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744EA4F-D59C-43BF-BD92-3685974E8126}" type="datetime1">
              <a:rPr lang="tr-TR" smtClean="0"/>
              <a:t>13.02.2017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4113909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DBBE47D-7020-480F-A381-BDA99C47B7FE}" type="datetime1">
              <a:rPr lang="tr-TR" smtClean="0"/>
              <a:t>13.02.2017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244010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10EF1B-0565-4483-B868-4E66F7E7D74F}" type="datetime1">
              <a:rPr lang="tr-TR" smtClean="0"/>
              <a:t>13.02.2017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1871836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240AD5-4967-45D3-BEEB-1C5182905268}" type="datetime1">
              <a:rPr lang="tr-TR" smtClean="0"/>
              <a:t>13.02.2017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400423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B12897-388B-4156-850F-C59F0D8C60B8}" type="datetime1">
              <a:rPr lang="tr-TR" smtClean="0"/>
              <a:t>13.02.2017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418801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3F6CA7-8570-4FC1-A376-AB6D3FA5F5DD}" type="datetime1">
              <a:rPr lang="tr-TR" smtClean="0"/>
              <a:t>13.02.2017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3E0B2-DCD1-4728-A8E0-202221FA8B93}" type="slidenum">
              <a:rPr lang="tr-TR" smtClean="0"/>
              <a:t>‹#›</a:t>
            </a:fld>
            <a:endParaRPr lang="tr-TR"/>
          </a:p>
        </p:txBody>
      </p:sp>
    </p:spTree>
    <p:extLst>
      <p:ext uri="{BB962C8B-B14F-4D97-AF65-F5344CB8AC3E}">
        <p14:creationId xmlns:p14="http://schemas.microsoft.com/office/powerpoint/2010/main" val="41710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FE74A-4B5A-4940-8EDE-E6DBEBB6BF00}" type="datetime1">
              <a:rPr lang="tr-TR" smtClean="0"/>
              <a:t>13.02.2017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3E0B2-DCD1-4728-A8E0-202221FA8B93}" type="slidenum">
              <a:rPr lang="tr-TR" smtClean="0"/>
              <a:t>‹#›</a:t>
            </a:fld>
            <a:endParaRPr lang="tr-TR"/>
          </a:p>
        </p:txBody>
      </p:sp>
    </p:spTree>
    <p:extLst>
      <p:ext uri="{BB962C8B-B14F-4D97-AF65-F5344CB8AC3E}">
        <p14:creationId xmlns:p14="http://schemas.microsoft.com/office/powerpoint/2010/main" val="4004883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484784"/>
            <a:ext cx="7772400" cy="1470025"/>
          </a:xfrm>
        </p:spPr>
        <p:txBody>
          <a:bodyPr>
            <a:normAutofit fontScale="90000"/>
          </a:bodyPr>
          <a:lstStyle/>
          <a:p>
            <a:r>
              <a:rPr lang="tr-TR" b="1" dirty="0" smtClean="0">
                <a:solidFill>
                  <a:srgbClr val="7030A0"/>
                </a:solidFill>
              </a:rPr>
              <a:t>BİLİMSEL ARAŞTIRMA </a:t>
            </a:r>
            <a:r>
              <a:rPr lang="tr-TR" b="1" dirty="0" smtClean="0">
                <a:solidFill>
                  <a:srgbClr val="7030A0"/>
                </a:solidFill>
              </a:rPr>
              <a:t>YÖNTEMLERİ</a:t>
            </a:r>
            <a:r>
              <a:rPr lang="en-GB" b="1" dirty="0" smtClean="0">
                <a:solidFill>
                  <a:srgbClr val="7030A0"/>
                </a:solidFill>
              </a:rPr>
              <a:t/>
            </a:r>
            <a:br>
              <a:rPr lang="en-GB" b="1" dirty="0" smtClean="0">
                <a:solidFill>
                  <a:srgbClr val="7030A0"/>
                </a:solidFill>
              </a:rPr>
            </a:br>
            <a:r>
              <a:rPr lang="en-GB" b="1" dirty="0" smtClean="0">
                <a:solidFill>
                  <a:srgbClr val="7030A0"/>
                </a:solidFill>
              </a:rPr>
              <a:t/>
            </a:r>
            <a:br>
              <a:rPr lang="en-GB" b="1" dirty="0" smtClean="0">
                <a:solidFill>
                  <a:srgbClr val="7030A0"/>
                </a:solidFill>
              </a:rPr>
            </a:br>
            <a:r>
              <a:rPr lang="en-GB" b="1" dirty="0" smtClean="0">
                <a:solidFill>
                  <a:srgbClr val="7030A0"/>
                </a:solidFill>
              </a:rPr>
              <a:t>ÜNİTE 13</a:t>
            </a:r>
            <a:endParaRPr lang="tr-TR" b="1" dirty="0">
              <a:solidFill>
                <a:srgbClr val="7030A0"/>
              </a:solidFill>
            </a:endParaRPr>
          </a:p>
        </p:txBody>
      </p:sp>
      <p:sp>
        <p:nvSpPr>
          <p:cNvPr id="3" name="Alt Başlık 2"/>
          <p:cNvSpPr>
            <a:spLocks noGrp="1"/>
          </p:cNvSpPr>
          <p:nvPr>
            <p:ph type="subTitle" idx="1"/>
          </p:nvPr>
        </p:nvSpPr>
        <p:spPr/>
        <p:txBody>
          <a:bodyPr/>
          <a:lstStyle/>
          <a:p>
            <a:r>
              <a:rPr lang="tr-TR" dirty="0" err="1" smtClean="0"/>
              <a:t>Dr.Ergül</a:t>
            </a:r>
            <a:r>
              <a:rPr lang="tr-TR" dirty="0" smtClean="0"/>
              <a:t> Demir</a:t>
            </a:r>
          </a:p>
        </p:txBody>
      </p:sp>
      <p:pic>
        <p:nvPicPr>
          <p:cNvPr id="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780928"/>
            <a:ext cx="2314575" cy="1971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248" y="2780928"/>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ayt Numarası Yer Tutucusu 5"/>
          <p:cNvSpPr>
            <a:spLocks noGrp="1"/>
          </p:cNvSpPr>
          <p:nvPr>
            <p:ph type="sldNum" sz="quarter" idx="12"/>
          </p:nvPr>
        </p:nvSpPr>
        <p:spPr/>
        <p:txBody>
          <a:bodyPr/>
          <a:lstStyle/>
          <a:p>
            <a:fld id="{6F43E0B2-DCD1-4728-A8E0-202221FA8B93}" type="slidenum">
              <a:rPr lang="tr-TR" smtClean="0"/>
              <a:t>1</a:t>
            </a:fld>
            <a:endParaRPr lang="tr-TR"/>
          </a:p>
        </p:txBody>
      </p:sp>
    </p:spTree>
    <p:extLst>
      <p:ext uri="{BB962C8B-B14F-4D97-AF65-F5344CB8AC3E}">
        <p14:creationId xmlns:p14="http://schemas.microsoft.com/office/powerpoint/2010/main" val="31804641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l"/>
            <a:r>
              <a:rPr lang="tr-TR" altLang="tr-TR" b="1" dirty="0"/>
              <a:t>Etik İlkeler </a:t>
            </a:r>
          </a:p>
        </p:txBody>
      </p:sp>
      <p:sp>
        <p:nvSpPr>
          <p:cNvPr id="5123" name="Rectangle 3"/>
          <p:cNvSpPr>
            <a:spLocks noGrp="1" noChangeArrowheads="1"/>
          </p:cNvSpPr>
          <p:nvPr>
            <p:ph type="body" idx="1"/>
          </p:nvPr>
        </p:nvSpPr>
        <p:spPr>
          <a:xfrm>
            <a:off x="457200" y="1600200"/>
            <a:ext cx="8229600" cy="4853136"/>
          </a:xfrm>
        </p:spPr>
        <p:txBody>
          <a:bodyPr>
            <a:normAutofit/>
          </a:bodyPr>
          <a:lstStyle/>
          <a:p>
            <a:pPr>
              <a:lnSpc>
                <a:spcPct val="80000"/>
              </a:lnSpc>
              <a:buClr>
                <a:schemeClr val="tx1"/>
              </a:buClr>
              <a:buFontTx/>
              <a:buChar char="o"/>
            </a:pPr>
            <a:r>
              <a:rPr lang="tr-TR" altLang="tr-TR" sz="2400" dirty="0"/>
              <a:t>Araştırmanın planlanması, yürütülmesi ve bulguların analizi sürecinde dürüstlük ve açıklık ilkelerine bağlı kalınması, </a:t>
            </a:r>
          </a:p>
          <a:p>
            <a:pPr>
              <a:lnSpc>
                <a:spcPct val="80000"/>
              </a:lnSpc>
              <a:buClr>
                <a:schemeClr val="tx1"/>
              </a:buClr>
              <a:buFontTx/>
              <a:buNone/>
            </a:pPr>
            <a:endParaRPr lang="tr-TR" altLang="tr-TR" sz="2400" dirty="0"/>
          </a:p>
          <a:p>
            <a:pPr>
              <a:lnSpc>
                <a:spcPct val="80000"/>
              </a:lnSpc>
              <a:buClr>
                <a:schemeClr val="tx1"/>
              </a:buClr>
              <a:buFontTx/>
              <a:buChar char="o"/>
            </a:pPr>
            <a:r>
              <a:rPr lang="tr-TR" altLang="tr-TR" sz="2400" dirty="0"/>
              <a:t>Benzer araştırmaları yapan araştırmacıların ve sanatçıların fikir ve bulgularına saygılı olunması ve yayın aşamasında gerekli atıflarda bulunulması,</a:t>
            </a:r>
          </a:p>
          <a:p>
            <a:pPr>
              <a:lnSpc>
                <a:spcPct val="80000"/>
              </a:lnSpc>
              <a:buClr>
                <a:schemeClr val="tx1"/>
              </a:buClr>
              <a:buFontTx/>
              <a:buChar char="o"/>
            </a:pPr>
            <a:endParaRPr lang="tr-TR" altLang="tr-TR" sz="2400" dirty="0"/>
          </a:p>
          <a:p>
            <a:pPr>
              <a:lnSpc>
                <a:spcPct val="80000"/>
              </a:lnSpc>
              <a:buClr>
                <a:schemeClr val="tx1"/>
              </a:buClr>
              <a:buFontTx/>
              <a:buChar char="o"/>
            </a:pPr>
            <a:r>
              <a:rPr lang="tr-TR" altLang="tr-TR" sz="2400" dirty="0"/>
              <a:t>Bilimsel araştırmanın ve yayının her aşamasında objektif olunması, </a:t>
            </a:r>
          </a:p>
          <a:p>
            <a:pPr>
              <a:lnSpc>
                <a:spcPct val="80000"/>
              </a:lnSpc>
              <a:buClr>
                <a:schemeClr val="tx1"/>
              </a:buClr>
              <a:buFontTx/>
              <a:buChar char="o"/>
            </a:pPr>
            <a:endParaRPr lang="tr-TR" altLang="tr-TR" sz="2400" dirty="0"/>
          </a:p>
          <a:p>
            <a:pPr>
              <a:lnSpc>
                <a:spcPct val="80000"/>
              </a:lnSpc>
              <a:buClr>
                <a:schemeClr val="tx1"/>
              </a:buClr>
              <a:buFontTx/>
              <a:buChar char="o"/>
            </a:pPr>
            <a:r>
              <a:rPr lang="tr-TR" altLang="tr-TR" sz="2400" dirty="0"/>
              <a:t>Sağlık Bakanlığı'nın insan üzerinde yapılan ilaç araştırmaları ile ilgili yönetmeliğine uygun davranılması, </a:t>
            </a:r>
          </a:p>
          <a:p>
            <a:pPr>
              <a:lnSpc>
                <a:spcPct val="80000"/>
              </a:lnSpc>
              <a:buClr>
                <a:schemeClr val="tx1"/>
              </a:buClr>
              <a:buFontTx/>
              <a:buChar char="o"/>
            </a:pPr>
            <a:endParaRPr lang="tr-TR" altLang="tr-TR" sz="2400" dirty="0"/>
          </a:p>
          <a:p>
            <a:pPr>
              <a:lnSpc>
                <a:spcPct val="80000"/>
              </a:lnSpc>
              <a:buClr>
                <a:schemeClr val="tx1"/>
              </a:buClr>
              <a:buFontTx/>
              <a:buChar char="o"/>
            </a:pPr>
            <a:r>
              <a:rPr lang="tr-TR" altLang="tr-TR" sz="2400" dirty="0"/>
              <a:t>İyi klinik uygulamaları ilkelerine uygun davranılması. </a:t>
            </a:r>
          </a:p>
        </p:txBody>
      </p:sp>
    </p:spTree>
    <p:extLst>
      <p:ext uri="{BB962C8B-B14F-4D97-AF65-F5344CB8AC3E}">
        <p14:creationId xmlns:p14="http://schemas.microsoft.com/office/powerpoint/2010/main" val="4202625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l"/>
            <a:r>
              <a:rPr lang="tr-TR" altLang="tr-TR" b="1" dirty="0"/>
              <a:t>Etik Dışı Davranışlar </a:t>
            </a:r>
          </a:p>
        </p:txBody>
      </p:sp>
      <p:sp>
        <p:nvSpPr>
          <p:cNvPr id="6147" name="Rectangle 3"/>
          <p:cNvSpPr>
            <a:spLocks noGrp="1" noChangeArrowheads="1"/>
          </p:cNvSpPr>
          <p:nvPr>
            <p:ph type="body" idx="1"/>
          </p:nvPr>
        </p:nvSpPr>
        <p:spPr/>
        <p:txBody>
          <a:bodyPr>
            <a:noAutofit/>
          </a:bodyPr>
          <a:lstStyle/>
          <a:p>
            <a:pPr>
              <a:lnSpc>
                <a:spcPct val="90000"/>
              </a:lnSpc>
              <a:buClr>
                <a:schemeClr val="tx1"/>
              </a:buClr>
            </a:pPr>
            <a:r>
              <a:rPr lang="tr-TR" altLang="tr-TR" dirty="0" err="1"/>
              <a:t>Aşırmacılık</a:t>
            </a:r>
            <a:r>
              <a:rPr lang="tr-TR" altLang="tr-TR" dirty="0"/>
              <a:t> ( </a:t>
            </a:r>
            <a:r>
              <a:rPr lang="tr-TR" altLang="tr-TR" i="1" dirty="0" err="1"/>
              <a:t>Plagiarism</a:t>
            </a:r>
            <a:r>
              <a:rPr lang="tr-TR" altLang="tr-TR" i="1" dirty="0"/>
              <a:t> </a:t>
            </a:r>
            <a:r>
              <a:rPr lang="tr-TR" altLang="tr-TR" dirty="0"/>
              <a:t>) </a:t>
            </a:r>
          </a:p>
          <a:p>
            <a:pPr>
              <a:lnSpc>
                <a:spcPct val="90000"/>
              </a:lnSpc>
              <a:buClr>
                <a:schemeClr val="tx1"/>
              </a:buClr>
            </a:pPr>
            <a:r>
              <a:rPr lang="tr-TR" altLang="tr-TR" dirty="0" err="1"/>
              <a:t>Uydurmacılık</a:t>
            </a:r>
            <a:r>
              <a:rPr lang="tr-TR" altLang="tr-TR" dirty="0"/>
              <a:t> ( </a:t>
            </a:r>
            <a:r>
              <a:rPr lang="tr-TR" altLang="tr-TR" i="1" dirty="0" err="1"/>
              <a:t>Fabrication</a:t>
            </a:r>
            <a:r>
              <a:rPr lang="tr-TR" altLang="tr-TR" i="1" dirty="0"/>
              <a:t> )</a:t>
            </a:r>
            <a:endParaRPr lang="tr-TR" altLang="tr-TR" dirty="0"/>
          </a:p>
          <a:p>
            <a:pPr>
              <a:lnSpc>
                <a:spcPct val="90000"/>
              </a:lnSpc>
              <a:buClr>
                <a:schemeClr val="tx1"/>
              </a:buClr>
            </a:pPr>
            <a:r>
              <a:rPr lang="tr-TR" altLang="tr-TR" dirty="0" err="1"/>
              <a:t>Saptırmacılık</a:t>
            </a:r>
            <a:r>
              <a:rPr lang="tr-TR" altLang="tr-TR" dirty="0"/>
              <a:t> veya Çarpıtma ( </a:t>
            </a:r>
            <a:r>
              <a:rPr lang="tr-TR" altLang="tr-TR" i="1" dirty="0" err="1"/>
              <a:t>Falsification</a:t>
            </a:r>
            <a:r>
              <a:rPr lang="tr-TR" altLang="tr-TR" i="1" dirty="0"/>
              <a:t> )</a:t>
            </a:r>
            <a:endParaRPr lang="tr-TR" altLang="tr-TR" dirty="0"/>
          </a:p>
          <a:p>
            <a:pPr>
              <a:lnSpc>
                <a:spcPct val="90000"/>
              </a:lnSpc>
              <a:buClr>
                <a:schemeClr val="tx1"/>
              </a:buClr>
            </a:pPr>
            <a:r>
              <a:rPr lang="tr-TR" altLang="tr-TR" dirty="0"/>
              <a:t>Yayın Tekrarı ( </a:t>
            </a:r>
            <a:r>
              <a:rPr lang="tr-TR" altLang="tr-TR" i="1" dirty="0" err="1"/>
              <a:t>Duplication</a:t>
            </a:r>
            <a:r>
              <a:rPr lang="tr-TR" altLang="tr-TR" i="1" dirty="0"/>
              <a:t> </a:t>
            </a:r>
            <a:r>
              <a:rPr lang="tr-TR" altLang="tr-TR" dirty="0"/>
              <a:t>) </a:t>
            </a:r>
          </a:p>
          <a:p>
            <a:pPr>
              <a:lnSpc>
                <a:spcPct val="90000"/>
              </a:lnSpc>
              <a:buClr>
                <a:schemeClr val="tx1"/>
              </a:buClr>
            </a:pPr>
            <a:r>
              <a:rPr lang="tr-TR" altLang="tr-TR" dirty="0"/>
              <a:t>Dilimleme ( </a:t>
            </a:r>
            <a:r>
              <a:rPr lang="tr-TR" altLang="tr-TR" i="1" dirty="0" err="1"/>
              <a:t>Salami</a:t>
            </a:r>
            <a:r>
              <a:rPr lang="tr-TR" altLang="tr-TR" i="1" dirty="0"/>
              <a:t> </a:t>
            </a:r>
            <a:r>
              <a:rPr lang="tr-TR" altLang="tr-TR" i="1" dirty="0" err="1"/>
              <a:t>Slicing</a:t>
            </a:r>
            <a:r>
              <a:rPr lang="tr-TR" altLang="tr-TR" i="1" dirty="0"/>
              <a:t> </a:t>
            </a:r>
            <a:r>
              <a:rPr lang="tr-TR" altLang="tr-TR" dirty="0"/>
              <a:t>) </a:t>
            </a:r>
          </a:p>
          <a:p>
            <a:pPr>
              <a:lnSpc>
                <a:spcPct val="90000"/>
              </a:lnSpc>
              <a:buClr>
                <a:schemeClr val="tx1"/>
              </a:buClr>
            </a:pPr>
            <a:r>
              <a:rPr lang="tr-TR" altLang="tr-TR" dirty="0"/>
              <a:t>Destekleyenleri Belirtmeme </a:t>
            </a:r>
          </a:p>
          <a:p>
            <a:pPr>
              <a:lnSpc>
                <a:spcPct val="90000"/>
              </a:lnSpc>
              <a:buClr>
                <a:schemeClr val="tx1"/>
              </a:buClr>
            </a:pPr>
            <a:r>
              <a:rPr lang="tr-TR" altLang="tr-TR" dirty="0"/>
              <a:t>Hayali Yazarlık </a:t>
            </a:r>
          </a:p>
        </p:txBody>
      </p:sp>
    </p:spTree>
    <p:extLst>
      <p:ext uri="{BB962C8B-B14F-4D97-AF65-F5344CB8AC3E}">
        <p14:creationId xmlns:p14="http://schemas.microsoft.com/office/powerpoint/2010/main" val="2060941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r-TR" altLang="tr-TR"/>
              <a:t>Aşırmacılık ( </a:t>
            </a:r>
            <a:r>
              <a:rPr lang="tr-TR" altLang="tr-TR" i="1"/>
              <a:t>Plagiarism </a:t>
            </a:r>
            <a:r>
              <a:rPr lang="tr-TR" altLang="tr-TR"/>
              <a:t>) </a:t>
            </a:r>
          </a:p>
        </p:txBody>
      </p:sp>
      <p:sp>
        <p:nvSpPr>
          <p:cNvPr id="7171" name="Rectangle 3"/>
          <p:cNvSpPr>
            <a:spLocks noGrp="1" noChangeArrowheads="1"/>
          </p:cNvSpPr>
          <p:nvPr>
            <p:ph type="body" idx="1"/>
          </p:nvPr>
        </p:nvSpPr>
        <p:spPr/>
        <p:txBody>
          <a:bodyPr/>
          <a:lstStyle/>
          <a:p>
            <a:pPr>
              <a:buFont typeface="Wingdings" pitchFamily="2" charset="2"/>
              <a:buNone/>
            </a:pPr>
            <a:r>
              <a:rPr lang="tr-TR" altLang="tr-TR" b="1" dirty="0"/>
              <a:t>	Korsanlık ( </a:t>
            </a:r>
            <a:r>
              <a:rPr lang="tr-TR" altLang="tr-TR" b="1" i="1" dirty="0" err="1"/>
              <a:t>Piracy</a:t>
            </a:r>
            <a:r>
              <a:rPr lang="tr-TR" altLang="tr-TR" b="1" i="1" dirty="0"/>
              <a:t> </a:t>
            </a:r>
            <a:r>
              <a:rPr lang="tr-TR" altLang="tr-TR" b="1" dirty="0"/>
              <a:t>): </a:t>
            </a:r>
          </a:p>
          <a:p>
            <a:pPr>
              <a:buFont typeface="Wingdings" pitchFamily="2" charset="2"/>
              <a:buNone/>
            </a:pPr>
            <a:r>
              <a:rPr lang="tr-TR" altLang="tr-TR" b="1" dirty="0"/>
              <a:t>	</a:t>
            </a:r>
          </a:p>
          <a:p>
            <a:r>
              <a:rPr lang="tr-TR" altLang="tr-TR" b="1" dirty="0"/>
              <a:t>Başka birisine ait yapıtı (yazılı, basılı ve elektronik ortamdaki yapıtı) sanatsal uygulamaları olduğu gibi alarak kendi adıyla sunmak, </a:t>
            </a:r>
          </a:p>
        </p:txBody>
      </p:sp>
    </p:spTree>
    <p:extLst>
      <p:ext uri="{BB962C8B-B14F-4D97-AF65-F5344CB8AC3E}">
        <p14:creationId xmlns:p14="http://schemas.microsoft.com/office/powerpoint/2010/main" val="2129951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a:t>Aşırmacılık ( </a:t>
            </a:r>
            <a:r>
              <a:rPr lang="tr-TR" altLang="tr-TR" i="1"/>
              <a:t>Plagiarism </a:t>
            </a:r>
            <a:r>
              <a:rPr lang="tr-TR" altLang="tr-TR"/>
              <a:t>) </a:t>
            </a:r>
          </a:p>
        </p:txBody>
      </p:sp>
      <p:sp>
        <p:nvSpPr>
          <p:cNvPr id="8195" name="Rectangle 3"/>
          <p:cNvSpPr>
            <a:spLocks noGrp="1" noChangeArrowheads="1"/>
          </p:cNvSpPr>
          <p:nvPr>
            <p:ph type="body" idx="1"/>
          </p:nvPr>
        </p:nvSpPr>
        <p:spPr/>
        <p:txBody>
          <a:bodyPr/>
          <a:lstStyle/>
          <a:p>
            <a:r>
              <a:rPr lang="tr-TR" altLang="tr-TR" b="1"/>
              <a:t>Başka birisine ait yapıtın (yazılı, basılı ve elektronik ortamdaki yapıtın) bir bölümünü </a:t>
            </a:r>
            <a:r>
              <a:rPr lang="tr-TR" altLang="tr-TR" b="1" i="1"/>
              <a:t>bilimsel yayın kurallarına uygun bir biçimde atıfta bulunmadan </a:t>
            </a:r>
            <a:r>
              <a:rPr lang="tr-TR" altLang="tr-TR" b="1"/>
              <a:t>kendi yapıtı gibi sunmak, </a:t>
            </a:r>
          </a:p>
        </p:txBody>
      </p:sp>
    </p:spTree>
    <p:extLst>
      <p:ext uri="{BB962C8B-B14F-4D97-AF65-F5344CB8AC3E}">
        <p14:creationId xmlns:p14="http://schemas.microsoft.com/office/powerpoint/2010/main" val="1235426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altLang="tr-TR"/>
              <a:t>Aşırmacılık ( </a:t>
            </a:r>
            <a:r>
              <a:rPr lang="tr-TR" altLang="tr-TR" i="1"/>
              <a:t>Plagiarism </a:t>
            </a:r>
            <a:r>
              <a:rPr lang="tr-TR" altLang="tr-TR"/>
              <a:t>) </a:t>
            </a:r>
          </a:p>
        </p:txBody>
      </p:sp>
      <p:sp>
        <p:nvSpPr>
          <p:cNvPr id="9219" name="Rectangle 3"/>
          <p:cNvSpPr>
            <a:spLocks noGrp="1" noChangeArrowheads="1"/>
          </p:cNvSpPr>
          <p:nvPr>
            <p:ph type="body" idx="1"/>
          </p:nvPr>
        </p:nvSpPr>
        <p:spPr/>
        <p:txBody>
          <a:bodyPr/>
          <a:lstStyle/>
          <a:p>
            <a:r>
              <a:rPr lang="tr-TR" altLang="tr-TR" b="1" dirty="0"/>
              <a:t>Kaynak yapıta , sanatsal uygulamalara uygun ve kuşkuya yer bırakmayacak biçimde bilimsel yayın kurallarına uygun olarak göndermeler yapmadan, başkalarına ait </a:t>
            </a:r>
            <a:r>
              <a:rPr lang="tr-TR" altLang="tr-TR" b="1" dirty="0" smtClean="0"/>
              <a:t>düşünce </a:t>
            </a:r>
            <a:r>
              <a:rPr lang="tr-TR" altLang="tr-TR" b="1" dirty="0"/>
              <a:t>,bulgu ve sanatsal uygulamaları </a:t>
            </a:r>
            <a:r>
              <a:rPr lang="tr-TR" altLang="tr-TR" b="1" dirty="0" smtClean="0"/>
              <a:t>kendisininmiş </a:t>
            </a:r>
            <a:r>
              <a:rPr lang="tr-TR" altLang="tr-TR" b="1" dirty="0"/>
              <a:t>gibi sunmak, </a:t>
            </a:r>
          </a:p>
        </p:txBody>
      </p:sp>
    </p:spTree>
    <p:extLst>
      <p:ext uri="{BB962C8B-B14F-4D97-AF65-F5344CB8AC3E}">
        <p14:creationId xmlns:p14="http://schemas.microsoft.com/office/powerpoint/2010/main" val="1260153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r-TR" altLang="tr-TR"/>
              <a:t>Aşırmacılık ( </a:t>
            </a:r>
            <a:r>
              <a:rPr lang="tr-TR" altLang="tr-TR" i="1"/>
              <a:t>Plagiarism </a:t>
            </a:r>
            <a:r>
              <a:rPr lang="tr-TR" altLang="tr-TR"/>
              <a:t>) </a:t>
            </a:r>
          </a:p>
        </p:txBody>
      </p:sp>
      <p:sp>
        <p:nvSpPr>
          <p:cNvPr id="10243" name="Rectangle 3"/>
          <p:cNvSpPr>
            <a:spLocks noGrp="1" noChangeArrowheads="1"/>
          </p:cNvSpPr>
          <p:nvPr>
            <p:ph type="body" idx="1"/>
          </p:nvPr>
        </p:nvSpPr>
        <p:spPr/>
        <p:txBody>
          <a:bodyPr/>
          <a:lstStyle/>
          <a:p>
            <a:r>
              <a:rPr lang="tr-TR" altLang="tr-TR" b="1"/>
              <a:t>Başkalarına ait düşünce, bulgu ve sanatsal uygulamaları bunların alıntı olduğunu apaçık biçimde gösterecek –örneğin çift tırnak içinde yazarak, metin içinde işaretleyerek, dipnotta ya da metnin sonunda kaynakçada belirterek- biçimde dile getirmeden sunmak, </a:t>
            </a:r>
          </a:p>
        </p:txBody>
      </p:sp>
    </p:spTree>
    <p:extLst>
      <p:ext uri="{BB962C8B-B14F-4D97-AF65-F5344CB8AC3E}">
        <p14:creationId xmlns:p14="http://schemas.microsoft.com/office/powerpoint/2010/main" val="21614370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r-TR" altLang="tr-TR"/>
              <a:t>Aşırmacılık ( </a:t>
            </a:r>
            <a:r>
              <a:rPr lang="tr-TR" altLang="tr-TR" i="1"/>
              <a:t>Plagiarism </a:t>
            </a:r>
            <a:r>
              <a:rPr lang="tr-TR" altLang="tr-TR"/>
              <a:t>) </a:t>
            </a:r>
          </a:p>
        </p:txBody>
      </p:sp>
      <p:sp>
        <p:nvSpPr>
          <p:cNvPr id="11267" name="Rectangle 3"/>
          <p:cNvSpPr>
            <a:spLocks noGrp="1" noChangeArrowheads="1"/>
          </p:cNvSpPr>
          <p:nvPr>
            <p:ph type="body" idx="1"/>
          </p:nvPr>
        </p:nvSpPr>
        <p:spPr/>
        <p:txBody>
          <a:bodyPr/>
          <a:lstStyle/>
          <a:p>
            <a:r>
              <a:rPr lang="tr-TR" altLang="tr-TR" b="1"/>
              <a:t>Alıntı yapılan kaynağa ilişkin bilgi vermemek veya eksik bilgi vermek, </a:t>
            </a:r>
          </a:p>
          <a:p>
            <a:endParaRPr lang="tr-TR" altLang="tr-TR" b="1"/>
          </a:p>
          <a:p>
            <a:r>
              <a:rPr lang="tr-TR" altLang="tr-TR" b="1"/>
              <a:t>Yalnızca farklı kelimeler ve ifadeler kullanarak, kısmen değiştirerek başkalarına ait araştırma sonuçlarını ya da düşünceleri ve uygulamaları kendisininmiş gibi sunmak </a:t>
            </a:r>
          </a:p>
        </p:txBody>
      </p:sp>
    </p:spTree>
    <p:extLst>
      <p:ext uri="{BB962C8B-B14F-4D97-AF65-F5344CB8AC3E}">
        <p14:creationId xmlns:p14="http://schemas.microsoft.com/office/powerpoint/2010/main" val="22511401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ltLang="tr-TR"/>
              <a:t>Uydurmacılık ( </a:t>
            </a:r>
            <a:r>
              <a:rPr lang="tr-TR" altLang="tr-TR" i="1"/>
              <a:t>Fabrication </a:t>
            </a:r>
            <a:r>
              <a:rPr lang="tr-TR" altLang="tr-TR"/>
              <a:t>) </a:t>
            </a:r>
          </a:p>
        </p:txBody>
      </p:sp>
      <p:sp>
        <p:nvSpPr>
          <p:cNvPr id="12291" name="Rectangle 3"/>
          <p:cNvSpPr>
            <a:spLocks noGrp="1" noChangeArrowheads="1"/>
          </p:cNvSpPr>
          <p:nvPr>
            <p:ph type="body" idx="1"/>
          </p:nvPr>
        </p:nvSpPr>
        <p:spPr/>
        <p:txBody>
          <a:bodyPr/>
          <a:lstStyle/>
          <a:p>
            <a:pPr>
              <a:buFont typeface="Wingdings" pitchFamily="2" charset="2"/>
              <a:buNone/>
            </a:pPr>
            <a:r>
              <a:rPr lang="tr-TR" altLang="tr-TR" b="1"/>
              <a:t>	Yapılmayan bir araştırmayı yapılmış gibi göstermek ve/veya yapılmayan bir araştırmaya dayandırarak sahte bulgular ortaya koymak, </a:t>
            </a:r>
          </a:p>
        </p:txBody>
      </p:sp>
    </p:spTree>
    <p:extLst>
      <p:ext uri="{BB962C8B-B14F-4D97-AF65-F5344CB8AC3E}">
        <p14:creationId xmlns:p14="http://schemas.microsoft.com/office/powerpoint/2010/main" val="10361715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tr-TR" altLang="tr-TR" sz="4000"/>
              <a:t>Saptırmacılık veya Çarpıtma </a:t>
            </a:r>
            <a:br>
              <a:rPr lang="tr-TR" altLang="tr-TR" sz="4000"/>
            </a:br>
            <a:r>
              <a:rPr lang="tr-TR" altLang="tr-TR" sz="4000"/>
              <a:t>( </a:t>
            </a:r>
            <a:r>
              <a:rPr lang="tr-TR" altLang="tr-TR" sz="4000" i="1"/>
              <a:t>Falsification )</a:t>
            </a:r>
            <a:r>
              <a:rPr lang="tr-TR" altLang="tr-TR" sz="4000"/>
              <a:t> </a:t>
            </a:r>
          </a:p>
        </p:txBody>
      </p:sp>
      <p:sp>
        <p:nvSpPr>
          <p:cNvPr id="13315" name="Rectangle 3"/>
          <p:cNvSpPr>
            <a:spLocks noGrp="1" noChangeArrowheads="1"/>
          </p:cNvSpPr>
          <p:nvPr>
            <p:ph type="body" idx="1"/>
          </p:nvPr>
        </p:nvSpPr>
        <p:spPr/>
        <p:txBody>
          <a:bodyPr/>
          <a:lstStyle/>
          <a:p>
            <a:r>
              <a:rPr lang="tr-TR" altLang="tr-TR" b="1"/>
              <a:t>Araştırma ve uygulamaların yöntem veya sonuçlarını kasıtlı olarak saptırmak ve değiştirmek, </a:t>
            </a:r>
          </a:p>
          <a:p>
            <a:pPr>
              <a:buFont typeface="Wingdings" pitchFamily="2" charset="2"/>
              <a:buNone/>
            </a:pPr>
            <a:endParaRPr lang="tr-TR" altLang="tr-TR" b="1"/>
          </a:p>
          <a:p>
            <a:r>
              <a:rPr lang="tr-TR" altLang="tr-TR" b="1"/>
              <a:t>Yapılan araştırma ve uygulamaların , araştırmanın ve uygulamanın niteliğini bozacak derecede farklı bir biçimde sunmak, </a:t>
            </a:r>
          </a:p>
        </p:txBody>
      </p:sp>
    </p:spTree>
    <p:extLst>
      <p:ext uri="{BB962C8B-B14F-4D97-AF65-F5344CB8AC3E}">
        <p14:creationId xmlns:p14="http://schemas.microsoft.com/office/powerpoint/2010/main" val="168638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tr-TR" altLang="tr-TR" sz="4000"/>
              <a:t>Saptırmacılık veya Çarpıtma </a:t>
            </a:r>
            <a:br>
              <a:rPr lang="tr-TR" altLang="tr-TR" sz="4000"/>
            </a:br>
            <a:r>
              <a:rPr lang="tr-TR" altLang="tr-TR" sz="4000"/>
              <a:t>( </a:t>
            </a:r>
            <a:r>
              <a:rPr lang="tr-TR" altLang="tr-TR" sz="4000" i="1"/>
              <a:t>Falsification )</a:t>
            </a:r>
          </a:p>
        </p:txBody>
      </p:sp>
      <p:sp>
        <p:nvSpPr>
          <p:cNvPr id="14339" name="Rectangle 3"/>
          <p:cNvSpPr>
            <a:spLocks noGrp="1" noChangeArrowheads="1"/>
          </p:cNvSpPr>
          <p:nvPr>
            <p:ph type="body" idx="1"/>
          </p:nvPr>
        </p:nvSpPr>
        <p:spPr/>
        <p:txBody>
          <a:bodyPr/>
          <a:lstStyle/>
          <a:p>
            <a:r>
              <a:rPr lang="tr-TR" altLang="tr-TR" b="1"/>
              <a:t> Kullanılmayan bir araştırma materyalini ve/veya cihazı kullanılmış gibi göstermek,</a:t>
            </a:r>
          </a:p>
          <a:p>
            <a:pPr>
              <a:buFont typeface="Wingdings" pitchFamily="2" charset="2"/>
              <a:buNone/>
            </a:pPr>
            <a:r>
              <a:rPr lang="tr-TR" altLang="tr-TR" b="1"/>
              <a:t> </a:t>
            </a:r>
          </a:p>
          <a:p>
            <a:r>
              <a:rPr lang="tr-TR" altLang="tr-TR" b="1"/>
              <a:t>Araştırma sürecini, sürecin niteliğini değiştirecek biçimde, olduğundan farklı sunmak, </a:t>
            </a:r>
          </a:p>
        </p:txBody>
      </p:sp>
    </p:spTree>
    <p:extLst>
      <p:ext uri="{BB962C8B-B14F-4D97-AF65-F5344CB8AC3E}">
        <p14:creationId xmlns:p14="http://schemas.microsoft.com/office/powerpoint/2010/main" val="605425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204864"/>
            <a:ext cx="8229600" cy="2232248"/>
          </a:xfrm>
        </p:spPr>
        <p:txBody>
          <a:bodyPr>
            <a:noAutofit/>
          </a:bodyPr>
          <a:lstStyle/>
          <a:p>
            <a:pPr algn="l"/>
            <a:r>
              <a:rPr lang="tr-TR" b="1" dirty="0" smtClean="0">
                <a:solidFill>
                  <a:srgbClr val="7030A0"/>
                </a:solidFill>
              </a:rPr>
              <a:t>BİLİMSEL ARAŞTIRMALARDA ETİK</a:t>
            </a:r>
            <a:endParaRPr lang="tr-TR" b="1" dirty="0">
              <a:solidFill>
                <a:srgbClr val="7030A0"/>
              </a:solidFill>
            </a:endParaRPr>
          </a:p>
        </p:txBody>
      </p:sp>
      <p:sp>
        <p:nvSpPr>
          <p:cNvPr id="4" name="Slayt Numarası Yer Tutucusu 3"/>
          <p:cNvSpPr>
            <a:spLocks noGrp="1"/>
          </p:cNvSpPr>
          <p:nvPr>
            <p:ph type="sldNum" sz="quarter" idx="12"/>
          </p:nvPr>
        </p:nvSpPr>
        <p:spPr/>
        <p:txBody>
          <a:bodyPr/>
          <a:lstStyle/>
          <a:p>
            <a:fld id="{0131FF55-EF96-4CF9-8C63-86FBB4504049}" type="slidenum">
              <a:rPr lang="tr-TR" smtClean="0"/>
              <a:t>2</a:t>
            </a:fld>
            <a:endParaRPr lang="tr-TR"/>
          </a:p>
        </p:txBody>
      </p:sp>
    </p:spTree>
    <p:extLst>
      <p:ext uri="{BB962C8B-B14F-4D97-AF65-F5344CB8AC3E}">
        <p14:creationId xmlns:p14="http://schemas.microsoft.com/office/powerpoint/2010/main" val="25345295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tr-TR" altLang="tr-TR" sz="4000"/>
              <a:t>Saptırmacılık veya Çarpıtma </a:t>
            </a:r>
            <a:br>
              <a:rPr lang="tr-TR" altLang="tr-TR" sz="4000"/>
            </a:br>
            <a:r>
              <a:rPr lang="tr-TR" altLang="tr-TR" sz="4000"/>
              <a:t>( </a:t>
            </a:r>
            <a:r>
              <a:rPr lang="tr-TR" altLang="tr-TR" sz="4000" i="1"/>
              <a:t>Falsification )</a:t>
            </a:r>
          </a:p>
        </p:txBody>
      </p:sp>
      <p:sp>
        <p:nvSpPr>
          <p:cNvPr id="15363" name="Rectangle 3"/>
          <p:cNvSpPr>
            <a:spLocks noGrp="1" noChangeArrowheads="1"/>
          </p:cNvSpPr>
          <p:nvPr>
            <p:ph type="body" idx="1"/>
          </p:nvPr>
        </p:nvSpPr>
        <p:spPr/>
        <p:txBody>
          <a:bodyPr/>
          <a:lstStyle/>
          <a:p>
            <a:r>
              <a:rPr lang="tr-TR" altLang="tr-TR" b="1"/>
              <a:t>Araştırma kayıtlarını kasıtlı olarak değiştirmek, </a:t>
            </a:r>
          </a:p>
          <a:p>
            <a:pPr>
              <a:buFont typeface="Wingdings" pitchFamily="2" charset="2"/>
              <a:buNone/>
            </a:pPr>
            <a:endParaRPr lang="tr-TR" altLang="tr-TR" b="1"/>
          </a:p>
          <a:p>
            <a:r>
              <a:rPr lang="tr-TR" altLang="tr-TR" b="1"/>
              <a:t>5846 Sayılı Fikir ve Sanat Eserleri Kanunu ve onun değişen 4110 sayılı maddelerine aykırı davranmak </a:t>
            </a:r>
          </a:p>
        </p:txBody>
      </p:sp>
    </p:spTree>
    <p:extLst>
      <p:ext uri="{BB962C8B-B14F-4D97-AF65-F5344CB8AC3E}">
        <p14:creationId xmlns:p14="http://schemas.microsoft.com/office/powerpoint/2010/main" val="1037077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r-TR" altLang="tr-TR"/>
              <a:t>Yayın Tekrarı ( </a:t>
            </a:r>
            <a:r>
              <a:rPr lang="tr-TR" altLang="tr-TR" i="1"/>
              <a:t>Duplication </a:t>
            </a:r>
            <a:r>
              <a:rPr lang="tr-TR" altLang="tr-TR"/>
              <a:t>) </a:t>
            </a:r>
          </a:p>
        </p:txBody>
      </p:sp>
      <p:sp>
        <p:nvSpPr>
          <p:cNvPr id="16387" name="Rectangle 3"/>
          <p:cNvSpPr>
            <a:spLocks noGrp="1" noChangeArrowheads="1"/>
          </p:cNvSpPr>
          <p:nvPr>
            <p:ph type="body" idx="1"/>
          </p:nvPr>
        </p:nvSpPr>
        <p:spPr/>
        <p:txBody>
          <a:bodyPr/>
          <a:lstStyle/>
          <a:p>
            <a:pPr>
              <a:buFont typeface="Wingdings" pitchFamily="2" charset="2"/>
              <a:buNone/>
            </a:pPr>
            <a:r>
              <a:rPr lang="tr-TR" altLang="tr-TR" b="1"/>
              <a:t>	Aynı araştırmayı veya makaleyi bilgi vermeksizin yeniden diğer yayın organlarına göndermek ya da yayımlamak, </a:t>
            </a:r>
          </a:p>
          <a:p>
            <a:pPr>
              <a:buFont typeface="Wingdings" pitchFamily="2" charset="2"/>
              <a:buNone/>
            </a:pPr>
            <a:endParaRPr lang="tr-TR" altLang="tr-TR" b="1"/>
          </a:p>
          <a:p>
            <a:pPr>
              <a:buFont typeface="Wingdings" pitchFamily="2" charset="2"/>
              <a:buNone/>
            </a:pPr>
            <a:r>
              <a:rPr lang="tr-TR" altLang="tr-TR" b="1"/>
              <a:t>	</a:t>
            </a:r>
          </a:p>
        </p:txBody>
      </p:sp>
    </p:spTree>
    <p:extLst>
      <p:ext uri="{BB962C8B-B14F-4D97-AF65-F5344CB8AC3E}">
        <p14:creationId xmlns:p14="http://schemas.microsoft.com/office/powerpoint/2010/main" val="10403174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r-TR" altLang="tr-TR"/>
              <a:t>Dilimleme ( </a:t>
            </a:r>
            <a:r>
              <a:rPr lang="tr-TR" altLang="tr-TR" i="1"/>
              <a:t>Salami Slicing</a:t>
            </a:r>
            <a:r>
              <a:rPr lang="tr-TR" altLang="tr-TR"/>
              <a:t> )</a:t>
            </a:r>
          </a:p>
        </p:txBody>
      </p:sp>
      <p:sp>
        <p:nvSpPr>
          <p:cNvPr id="17411" name="Rectangle 3"/>
          <p:cNvSpPr>
            <a:spLocks noGrp="1" noChangeArrowheads="1"/>
          </p:cNvSpPr>
          <p:nvPr>
            <p:ph type="body" idx="1"/>
          </p:nvPr>
        </p:nvSpPr>
        <p:spPr/>
        <p:txBody>
          <a:bodyPr/>
          <a:lstStyle/>
          <a:p>
            <a:pPr>
              <a:buFont typeface="Wingdings" pitchFamily="2" charset="2"/>
              <a:buNone/>
            </a:pPr>
            <a:r>
              <a:rPr lang="tr-TR" altLang="tr-TR" b="1"/>
              <a:t>	Bir araştırmanın sonuçlarını, araştırmanın bütünlüğünü ve niteliğini bozmadan tek bir makale olarak yayınlamak olanaklı iken parçalara ayırarak iki veya daha çok sayıda yayın yapmak . </a:t>
            </a:r>
          </a:p>
        </p:txBody>
      </p:sp>
    </p:spTree>
    <p:extLst>
      <p:ext uri="{BB962C8B-B14F-4D97-AF65-F5344CB8AC3E}">
        <p14:creationId xmlns:p14="http://schemas.microsoft.com/office/powerpoint/2010/main" val="2845046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r-TR" altLang="tr-TR"/>
              <a:t>Destekleyenleri Belirtmeme </a:t>
            </a:r>
          </a:p>
        </p:txBody>
      </p:sp>
      <p:sp>
        <p:nvSpPr>
          <p:cNvPr id="18435" name="Rectangle 3"/>
          <p:cNvSpPr>
            <a:spLocks noGrp="1" noChangeArrowheads="1"/>
          </p:cNvSpPr>
          <p:nvPr>
            <p:ph type="body" idx="1"/>
          </p:nvPr>
        </p:nvSpPr>
        <p:spPr/>
        <p:txBody>
          <a:bodyPr/>
          <a:lstStyle/>
          <a:p>
            <a:pPr>
              <a:lnSpc>
                <a:spcPct val="80000"/>
              </a:lnSpc>
              <a:buFont typeface="Wingdings" pitchFamily="2" charset="2"/>
              <a:buNone/>
            </a:pPr>
            <a:r>
              <a:rPr lang="tr-TR" altLang="tr-TR" b="1"/>
              <a:t>	</a:t>
            </a:r>
          </a:p>
          <a:p>
            <a:pPr>
              <a:lnSpc>
                <a:spcPct val="80000"/>
              </a:lnSpc>
              <a:buFont typeface="Wingdings" pitchFamily="2" charset="2"/>
              <a:buNone/>
            </a:pPr>
            <a:r>
              <a:rPr lang="tr-TR" altLang="tr-TR" b="1"/>
              <a:t>	Destek alınarak yürütülen araştırmaların yayınlarında destek veren kişi, kurum veya kuruluşlar ile onların araştırmadaki katkılarını açık bir biçimde belirtmemek, </a:t>
            </a:r>
          </a:p>
          <a:p>
            <a:pPr>
              <a:lnSpc>
                <a:spcPct val="80000"/>
              </a:lnSpc>
              <a:buFont typeface="Wingdings" pitchFamily="2" charset="2"/>
              <a:buNone/>
            </a:pPr>
            <a:r>
              <a:rPr lang="tr-TR" altLang="tr-TR" b="1"/>
              <a:t>	</a:t>
            </a:r>
          </a:p>
          <a:p>
            <a:pPr>
              <a:lnSpc>
                <a:spcPct val="80000"/>
              </a:lnSpc>
              <a:buFont typeface="Wingdings" pitchFamily="2" charset="2"/>
              <a:buNone/>
            </a:pPr>
            <a:endParaRPr lang="tr-TR" altLang="tr-TR" b="1"/>
          </a:p>
        </p:txBody>
      </p:sp>
    </p:spTree>
    <p:extLst>
      <p:ext uri="{BB962C8B-B14F-4D97-AF65-F5344CB8AC3E}">
        <p14:creationId xmlns:p14="http://schemas.microsoft.com/office/powerpoint/2010/main" val="34356363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r-TR" altLang="tr-TR"/>
              <a:t>Hayali Yazarlık </a:t>
            </a:r>
          </a:p>
        </p:txBody>
      </p:sp>
      <p:sp>
        <p:nvSpPr>
          <p:cNvPr id="19459" name="Rectangle 3"/>
          <p:cNvSpPr>
            <a:spLocks noGrp="1" noChangeArrowheads="1"/>
          </p:cNvSpPr>
          <p:nvPr>
            <p:ph type="body" idx="1"/>
          </p:nvPr>
        </p:nvSpPr>
        <p:spPr/>
        <p:txBody>
          <a:bodyPr/>
          <a:lstStyle/>
          <a:p>
            <a:r>
              <a:rPr lang="tr-TR" altLang="tr-TR" b="1"/>
              <a:t>Araştırmaya ve/veya yayına aktif katkısı olmayan kişi veya kişileri, konumları ya da sıfatları nedeniyle, yazarlar listesine almak. </a:t>
            </a:r>
          </a:p>
        </p:txBody>
      </p:sp>
    </p:spTree>
    <p:extLst>
      <p:ext uri="{BB962C8B-B14F-4D97-AF65-F5344CB8AC3E}">
        <p14:creationId xmlns:p14="http://schemas.microsoft.com/office/powerpoint/2010/main" val="33827809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r-TR" altLang="tr-TR"/>
              <a:t>Hayali Yazarlık</a:t>
            </a:r>
          </a:p>
        </p:txBody>
      </p:sp>
      <p:sp>
        <p:nvSpPr>
          <p:cNvPr id="20483" name="Rectangle 3"/>
          <p:cNvSpPr>
            <a:spLocks noGrp="1" noChangeArrowheads="1"/>
          </p:cNvSpPr>
          <p:nvPr>
            <p:ph type="body" idx="1"/>
          </p:nvPr>
        </p:nvSpPr>
        <p:spPr/>
        <p:txBody>
          <a:bodyPr/>
          <a:lstStyle/>
          <a:p>
            <a:r>
              <a:rPr lang="tr-TR" altLang="tr-TR" b="1"/>
              <a:t>Araştırmaya açık ve araştırmanın gidişi açısından önemli bir aktif katkısı olmayan kişilerin adını yazarlar listesine koymak veya yazarlıkla bağdaşamayacak katkılarına dayanarak yeni yazar (veya yazarlar) eklemek veya yazar sıralamasını değiştirmek, </a:t>
            </a:r>
          </a:p>
        </p:txBody>
      </p:sp>
    </p:spTree>
    <p:extLst>
      <p:ext uri="{BB962C8B-B14F-4D97-AF65-F5344CB8AC3E}">
        <p14:creationId xmlns:p14="http://schemas.microsoft.com/office/powerpoint/2010/main" val="12524897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341313"/>
            <a:ext cx="8229600" cy="1143000"/>
          </a:xfrm>
        </p:spPr>
        <p:txBody>
          <a:bodyPr/>
          <a:lstStyle/>
          <a:p>
            <a:r>
              <a:rPr lang="tr-TR" altLang="tr-TR"/>
              <a:t>Hayali Yazarlık</a:t>
            </a:r>
          </a:p>
        </p:txBody>
      </p:sp>
      <p:sp>
        <p:nvSpPr>
          <p:cNvPr id="21507" name="Rectangle 3"/>
          <p:cNvSpPr>
            <a:spLocks noGrp="1" noChangeArrowheads="1"/>
          </p:cNvSpPr>
          <p:nvPr>
            <p:ph type="body" idx="1"/>
          </p:nvPr>
        </p:nvSpPr>
        <p:spPr/>
        <p:txBody>
          <a:bodyPr/>
          <a:lstStyle/>
          <a:p>
            <a:r>
              <a:rPr lang="tr-TR" altLang="tr-TR" b="1"/>
              <a:t>Araştırma ve makalede ortak araştırıcı ve yazarlardan araştırmada ve/veya makalede aktif katkısı bulunanların isimlerini çıkarmak, </a:t>
            </a:r>
          </a:p>
        </p:txBody>
      </p:sp>
    </p:spTree>
    <p:extLst>
      <p:ext uri="{BB962C8B-B14F-4D97-AF65-F5344CB8AC3E}">
        <p14:creationId xmlns:p14="http://schemas.microsoft.com/office/powerpoint/2010/main" val="41053157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r-TR" altLang="tr-TR"/>
              <a:t>Hayali Yazarlık</a:t>
            </a:r>
          </a:p>
        </p:txBody>
      </p:sp>
      <p:sp>
        <p:nvSpPr>
          <p:cNvPr id="22531" name="Rectangle 3"/>
          <p:cNvSpPr>
            <a:spLocks noGrp="1" noChangeArrowheads="1"/>
          </p:cNvSpPr>
          <p:nvPr>
            <p:ph type="body" idx="1"/>
          </p:nvPr>
        </p:nvSpPr>
        <p:spPr/>
        <p:txBody>
          <a:bodyPr/>
          <a:lstStyle/>
          <a:p>
            <a:r>
              <a:rPr lang="tr-TR" altLang="tr-TR" sz="2800" b="1"/>
              <a:t>Yazar sıralamasını gerekçesiz veya uygun olmayan bir biçimde değiştirmek, örneğin </a:t>
            </a:r>
          </a:p>
          <a:p>
            <a:pPr>
              <a:buFont typeface="Wingdings" pitchFamily="2" charset="2"/>
              <a:buNone/>
            </a:pPr>
            <a:r>
              <a:rPr lang="tr-TR" altLang="tr-TR" sz="2800" b="1"/>
              <a:t>	</a:t>
            </a:r>
          </a:p>
          <a:p>
            <a:pPr>
              <a:buFont typeface="Wingdings" pitchFamily="2" charset="2"/>
              <a:buNone/>
            </a:pPr>
            <a:r>
              <a:rPr lang="tr-TR" altLang="tr-TR" sz="2800" b="1"/>
              <a:t>	a) araştırmaya katılanları, yazarlar listesinde araştırmaya aktif katkılarına göre sıralamamak, </a:t>
            </a:r>
          </a:p>
          <a:p>
            <a:pPr>
              <a:buFont typeface="Wingdings" pitchFamily="2" charset="2"/>
              <a:buNone/>
            </a:pPr>
            <a:r>
              <a:rPr lang="tr-TR" altLang="tr-TR" sz="2800" b="1"/>
              <a:t>	</a:t>
            </a:r>
          </a:p>
          <a:p>
            <a:pPr>
              <a:buFont typeface="Wingdings" pitchFamily="2" charset="2"/>
              <a:buNone/>
            </a:pPr>
            <a:r>
              <a:rPr lang="tr-TR" altLang="tr-TR" sz="2800" b="1"/>
              <a:t>	b) ya da araştırmaya katkısı açık bir biçimde diğerlerinden az olan birini yazarlar listesinde daha üst sıralara koymak . , </a:t>
            </a:r>
          </a:p>
        </p:txBody>
      </p:sp>
    </p:spTree>
    <p:extLst>
      <p:ext uri="{BB962C8B-B14F-4D97-AF65-F5344CB8AC3E}">
        <p14:creationId xmlns:p14="http://schemas.microsoft.com/office/powerpoint/2010/main" val="40608994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tr-TR" altLang="tr-TR"/>
              <a:t>Hayali Yazarlık</a:t>
            </a:r>
          </a:p>
        </p:txBody>
      </p:sp>
      <p:sp>
        <p:nvSpPr>
          <p:cNvPr id="23555" name="Rectangle 3"/>
          <p:cNvSpPr>
            <a:spLocks noGrp="1" noChangeArrowheads="1"/>
          </p:cNvSpPr>
          <p:nvPr>
            <p:ph type="body" idx="1"/>
          </p:nvPr>
        </p:nvSpPr>
        <p:spPr/>
        <p:txBody>
          <a:bodyPr/>
          <a:lstStyle/>
          <a:p>
            <a:r>
              <a:rPr lang="tr-TR" altLang="tr-TR" b="1"/>
              <a:t>Yabancı dilden kitap, makale vb. tercüme ederek, kendi yazmış gibi basmak . </a:t>
            </a:r>
          </a:p>
          <a:p>
            <a:pPr>
              <a:buFont typeface="Wingdings" pitchFamily="2" charset="2"/>
              <a:buNone/>
            </a:pPr>
            <a:endParaRPr lang="tr-TR" altLang="tr-TR" b="1"/>
          </a:p>
          <a:p>
            <a:r>
              <a:rPr lang="tr-TR" altLang="tr-TR" b="1"/>
              <a:t>Yüksek Lisans ve Doktora çalışmalarından çıkan yayınlarda öğrencinin veya danışmanın ismini yazmamak. </a:t>
            </a:r>
          </a:p>
        </p:txBody>
      </p:sp>
    </p:spTree>
    <p:extLst>
      <p:ext uri="{BB962C8B-B14F-4D97-AF65-F5344CB8AC3E}">
        <p14:creationId xmlns:p14="http://schemas.microsoft.com/office/powerpoint/2010/main" val="14401659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altLang="tr-TR"/>
              <a:t>Hayali Yazarlık</a:t>
            </a:r>
          </a:p>
        </p:txBody>
      </p:sp>
      <p:sp>
        <p:nvSpPr>
          <p:cNvPr id="24579" name="Rectangle 3"/>
          <p:cNvSpPr>
            <a:spLocks noGrp="1" noChangeArrowheads="1"/>
          </p:cNvSpPr>
          <p:nvPr>
            <p:ph type="body" idx="1"/>
          </p:nvPr>
        </p:nvSpPr>
        <p:spPr/>
        <p:txBody>
          <a:bodyPr/>
          <a:lstStyle/>
          <a:p>
            <a:r>
              <a:rPr lang="tr-TR" altLang="tr-TR" b="1"/>
              <a:t>İnsanlar ve hayvanlar üzerinde yapılan araştırmalarda etik kurallara uymamak </a:t>
            </a:r>
          </a:p>
          <a:p>
            <a:pPr>
              <a:buFont typeface="Wingdings" pitchFamily="2" charset="2"/>
              <a:buNone/>
            </a:pPr>
            <a:endParaRPr lang="tr-TR" altLang="tr-TR" b="1"/>
          </a:p>
          <a:p>
            <a:r>
              <a:rPr lang="tr-TR" altLang="tr-TR" b="1"/>
              <a:t>Helsinki Bildirgesi ve iyi hekimlik ilkelerine saygılı davranmamak </a:t>
            </a:r>
          </a:p>
        </p:txBody>
      </p:sp>
    </p:spTree>
    <p:extLst>
      <p:ext uri="{BB962C8B-B14F-4D97-AF65-F5344CB8AC3E}">
        <p14:creationId xmlns:p14="http://schemas.microsoft.com/office/powerpoint/2010/main" val="3347679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algn="l"/>
            <a:r>
              <a:rPr lang="tr-TR" altLang="tr-TR" b="1" dirty="0"/>
              <a:t>ETİK NEDİR?</a:t>
            </a:r>
          </a:p>
        </p:txBody>
      </p:sp>
      <p:sp>
        <p:nvSpPr>
          <p:cNvPr id="69635" name="Rectangle 3"/>
          <p:cNvSpPr>
            <a:spLocks noGrp="1" noChangeArrowheads="1"/>
          </p:cNvSpPr>
          <p:nvPr>
            <p:ph type="body" idx="1"/>
          </p:nvPr>
        </p:nvSpPr>
        <p:spPr>
          <a:xfrm>
            <a:off x="457200" y="1268760"/>
            <a:ext cx="8229600" cy="4857403"/>
          </a:xfrm>
        </p:spPr>
        <p:txBody>
          <a:bodyPr>
            <a:normAutofit fontScale="85000" lnSpcReduction="20000"/>
          </a:bodyPr>
          <a:lstStyle/>
          <a:p>
            <a:pPr>
              <a:buFont typeface="Wingdings" pitchFamily="2" charset="2"/>
              <a:buNone/>
            </a:pPr>
            <a:r>
              <a:rPr lang="tr-TR" altLang="tr-TR" dirty="0" smtClean="0"/>
              <a:t>Etik </a:t>
            </a:r>
            <a:r>
              <a:rPr lang="tr-TR" altLang="tr-TR" dirty="0"/>
              <a:t>sözcüğü, Yunanca "karakter" anlamına </a:t>
            </a:r>
            <a:r>
              <a:rPr lang="tr-TR" altLang="tr-TR" dirty="0" smtClean="0"/>
              <a:t>gelen ‘’</a:t>
            </a:r>
            <a:r>
              <a:rPr lang="tr-TR" altLang="tr-TR" dirty="0" err="1" smtClean="0"/>
              <a:t>ethos</a:t>
            </a:r>
            <a:r>
              <a:rPr lang="tr-TR" altLang="tr-TR" dirty="0" smtClean="0"/>
              <a:t>’’ sözcüğünden </a:t>
            </a:r>
            <a:r>
              <a:rPr lang="tr-TR" altLang="tr-TR" dirty="0"/>
              <a:t>türetilmiştir. </a:t>
            </a:r>
          </a:p>
          <a:p>
            <a:pPr>
              <a:buFont typeface="Wingdings" pitchFamily="2" charset="2"/>
              <a:buNone/>
            </a:pPr>
            <a:endParaRPr lang="tr-TR" altLang="tr-TR" dirty="0"/>
          </a:p>
          <a:p>
            <a:pPr>
              <a:buFont typeface="Wingdings" pitchFamily="2" charset="2"/>
              <a:buNone/>
            </a:pPr>
            <a:r>
              <a:rPr lang="tr-TR" altLang="tr-TR" dirty="0" err="1" smtClean="0"/>
              <a:t>Ethos'tan</a:t>
            </a:r>
            <a:r>
              <a:rPr lang="tr-TR" altLang="tr-TR" dirty="0" smtClean="0"/>
              <a:t> </a:t>
            </a:r>
            <a:r>
              <a:rPr lang="tr-TR" altLang="tr-TR" dirty="0"/>
              <a:t>türetilen "</a:t>
            </a:r>
            <a:r>
              <a:rPr lang="tr-TR" altLang="tr-TR" dirty="0" err="1"/>
              <a:t>ethics</a:t>
            </a:r>
            <a:r>
              <a:rPr lang="tr-TR" altLang="tr-TR" dirty="0"/>
              <a:t>" kavramı da, ideal ve soyut olana işaret ederek, ahlak kurallarının ve değerlerinin incelenmesi sonucu ortaya çıkmaktadır. </a:t>
            </a:r>
            <a:endParaRPr lang="tr-TR" altLang="tr-TR" dirty="0" smtClean="0"/>
          </a:p>
          <a:p>
            <a:pPr>
              <a:buFont typeface="Wingdings" pitchFamily="2" charset="2"/>
              <a:buNone/>
            </a:pPr>
            <a:endParaRPr lang="tr-TR" altLang="tr-TR" dirty="0" smtClean="0"/>
          </a:p>
          <a:p>
            <a:pPr>
              <a:buFont typeface="Wingdings" pitchFamily="2" charset="2"/>
              <a:buNone/>
            </a:pPr>
            <a:r>
              <a:rPr lang="tr-TR" altLang="tr-TR" dirty="0" err="1" smtClean="0"/>
              <a:t>Aksiyoloji</a:t>
            </a:r>
            <a:r>
              <a:rPr lang="tr-TR" altLang="tr-TR" dirty="0" smtClean="0"/>
              <a:t> </a:t>
            </a:r>
            <a:r>
              <a:rPr lang="tr-TR" altLang="tr-TR" dirty="0"/>
              <a:t>dalı olarak kabul gören etik, felsefenin dört ana dalından biridir. </a:t>
            </a:r>
          </a:p>
          <a:p>
            <a:pPr>
              <a:buFont typeface="Wingdings" pitchFamily="2" charset="2"/>
              <a:buNone/>
            </a:pPr>
            <a:endParaRPr lang="tr-TR" altLang="tr-TR" dirty="0"/>
          </a:p>
          <a:p>
            <a:pPr>
              <a:buFont typeface="Wingdings" pitchFamily="2" charset="2"/>
              <a:buNone/>
            </a:pPr>
            <a:r>
              <a:rPr lang="tr-TR" altLang="tr-TR" dirty="0" smtClean="0"/>
              <a:t>Yanlışı </a:t>
            </a:r>
            <a:r>
              <a:rPr lang="tr-TR" altLang="tr-TR" dirty="0"/>
              <a:t>doğrudan ayırabilmek amacıyla ahlâk kavramının doğasını anlamaya çalışır. </a:t>
            </a:r>
          </a:p>
          <a:p>
            <a:pPr>
              <a:buFont typeface="Wingdings" pitchFamily="2" charset="2"/>
              <a:buNone/>
            </a:pPr>
            <a:endParaRPr lang="tr-TR" altLang="tr-TR" dirty="0"/>
          </a:p>
        </p:txBody>
      </p:sp>
    </p:spTree>
    <p:extLst>
      <p:ext uri="{BB962C8B-B14F-4D97-AF65-F5344CB8AC3E}">
        <p14:creationId xmlns:p14="http://schemas.microsoft.com/office/powerpoint/2010/main" val="3773239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ctrTitle"/>
          </p:nvPr>
        </p:nvSpPr>
        <p:spPr/>
        <p:txBody>
          <a:bodyPr/>
          <a:lstStyle/>
          <a:p>
            <a:r>
              <a:rPr lang="tr-TR" altLang="tr-TR"/>
              <a:t>FİKİR VE SANAT ESERLERİ KANUNU </a:t>
            </a:r>
          </a:p>
        </p:txBody>
      </p:sp>
    </p:spTree>
    <p:extLst>
      <p:ext uri="{BB962C8B-B14F-4D97-AF65-F5344CB8AC3E}">
        <p14:creationId xmlns:p14="http://schemas.microsoft.com/office/powerpoint/2010/main" val="8765423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tr-TR" altLang="tr-TR" sz="4000"/>
              <a:t>FİKİR VE SANAT ESERLERİ KANUNU </a:t>
            </a:r>
          </a:p>
        </p:txBody>
      </p:sp>
      <p:sp>
        <p:nvSpPr>
          <p:cNvPr id="26627" name="Rectangle 3"/>
          <p:cNvSpPr>
            <a:spLocks noGrp="1" noChangeArrowheads="1"/>
          </p:cNvSpPr>
          <p:nvPr>
            <p:ph type="body" idx="1"/>
          </p:nvPr>
        </p:nvSpPr>
        <p:spPr/>
        <p:txBody>
          <a:bodyPr/>
          <a:lstStyle/>
          <a:p>
            <a:pPr>
              <a:buFont typeface="Wingdings" pitchFamily="2" charset="2"/>
              <a:buNone/>
            </a:pPr>
            <a:r>
              <a:rPr lang="tr-TR" altLang="tr-TR" sz="2800" b="1"/>
              <a:t>    </a:t>
            </a:r>
          </a:p>
          <a:p>
            <a:pPr>
              <a:buFont typeface="Wingdings" pitchFamily="2" charset="2"/>
              <a:buNone/>
            </a:pPr>
            <a:r>
              <a:rPr lang="tr-TR" altLang="tr-TR" sz="2800" b="1"/>
              <a:t>	Kanun Numarası: 5846</a:t>
            </a:r>
          </a:p>
          <a:p>
            <a:pPr>
              <a:buFont typeface="Wingdings" pitchFamily="2" charset="2"/>
              <a:buNone/>
            </a:pPr>
            <a:endParaRPr lang="tr-TR" altLang="tr-TR" sz="2800" b="1"/>
          </a:p>
          <a:p>
            <a:pPr>
              <a:buFont typeface="Wingdings" pitchFamily="2" charset="2"/>
              <a:buNone/>
            </a:pPr>
            <a:r>
              <a:rPr lang="tr-TR" altLang="tr-TR" sz="2800" b="1"/>
              <a:t>    Kanun Kabul Tarihi: 05/12/1951</a:t>
            </a:r>
          </a:p>
          <a:p>
            <a:pPr>
              <a:buFont typeface="Wingdings" pitchFamily="2" charset="2"/>
              <a:buNone/>
            </a:pPr>
            <a:endParaRPr lang="tr-TR" altLang="tr-TR" sz="2800" b="1"/>
          </a:p>
          <a:p>
            <a:pPr>
              <a:buFont typeface="Wingdings" pitchFamily="2" charset="2"/>
              <a:buNone/>
            </a:pPr>
            <a:r>
              <a:rPr lang="tr-TR" altLang="tr-TR" sz="2800" b="1"/>
              <a:t>    Yayımlandığı Resmi Gazete Tarihi: 13/12/1951</a:t>
            </a:r>
          </a:p>
          <a:p>
            <a:pPr>
              <a:buFont typeface="Wingdings" pitchFamily="2" charset="2"/>
              <a:buNone/>
            </a:pPr>
            <a:endParaRPr lang="tr-TR" altLang="tr-TR" sz="2800" b="1"/>
          </a:p>
          <a:p>
            <a:pPr>
              <a:buFont typeface="Wingdings" pitchFamily="2" charset="2"/>
              <a:buNone/>
            </a:pPr>
            <a:r>
              <a:rPr lang="tr-TR" altLang="tr-TR" sz="2800" b="1"/>
              <a:t>    Yayımlandığı Resmi Gazete Sayısı: 7981</a:t>
            </a:r>
          </a:p>
        </p:txBody>
      </p:sp>
    </p:spTree>
    <p:extLst>
      <p:ext uri="{BB962C8B-B14F-4D97-AF65-F5344CB8AC3E}">
        <p14:creationId xmlns:p14="http://schemas.microsoft.com/office/powerpoint/2010/main" val="23110803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pPr algn="l"/>
            <a:r>
              <a:rPr lang="tr-TR" b="1" dirty="0" smtClean="0"/>
              <a:t>Kaynaklar-1</a:t>
            </a:r>
            <a:endParaRPr lang="tr-TR" b="1" dirty="0"/>
          </a:p>
        </p:txBody>
      </p:sp>
      <p:sp>
        <p:nvSpPr>
          <p:cNvPr id="3" name="İçerik Yer Tutucusu 2"/>
          <p:cNvSpPr>
            <a:spLocks noGrp="1"/>
          </p:cNvSpPr>
          <p:nvPr>
            <p:ph idx="1"/>
          </p:nvPr>
        </p:nvSpPr>
        <p:spPr>
          <a:xfrm>
            <a:off x="457200" y="1484784"/>
            <a:ext cx="8229600" cy="4824536"/>
          </a:xfrm>
        </p:spPr>
        <p:txBody>
          <a:bodyPr>
            <a:normAutofit fontScale="62500" lnSpcReduction="20000"/>
          </a:bodyPr>
          <a:lstStyle/>
          <a:p>
            <a:r>
              <a:rPr lang="tr-TR" dirty="0"/>
              <a:t>APA (2010). </a:t>
            </a:r>
            <a:r>
              <a:rPr lang="tr-TR" i="1" dirty="0" err="1"/>
              <a:t>Publication</a:t>
            </a:r>
            <a:r>
              <a:rPr lang="tr-TR" i="1" dirty="0"/>
              <a:t> Manual of </a:t>
            </a:r>
            <a:r>
              <a:rPr lang="tr-TR" i="1" dirty="0" err="1"/>
              <a:t>the</a:t>
            </a:r>
            <a:r>
              <a:rPr lang="tr-TR" i="1" dirty="0"/>
              <a:t> </a:t>
            </a:r>
            <a:r>
              <a:rPr lang="tr-TR" i="1" dirty="0" err="1"/>
              <a:t>American</a:t>
            </a:r>
            <a:r>
              <a:rPr lang="tr-TR" i="1" dirty="0"/>
              <a:t> </a:t>
            </a:r>
            <a:r>
              <a:rPr lang="tr-TR" i="1" dirty="0" err="1"/>
              <a:t>Psychological</a:t>
            </a:r>
            <a:r>
              <a:rPr lang="tr-TR" i="1" dirty="0"/>
              <a:t> </a:t>
            </a:r>
            <a:r>
              <a:rPr lang="tr-TR" i="1" dirty="0" err="1"/>
              <a:t>Association</a:t>
            </a:r>
            <a:r>
              <a:rPr lang="tr-TR" i="1" dirty="0"/>
              <a:t>. </a:t>
            </a:r>
            <a:r>
              <a:rPr lang="tr-TR" dirty="0"/>
              <a:t>Washington, DC: </a:t>
            </a:r>
            <a:r>
              <a:rPr lang="tr-TR" dirty="0" err="1"/>
              <a:t>American</a:t>
            </a:r>
            <a:r>
              <a:rPr lang="tr-TR" dirty="0"/>
              <a:t> </a:t>
            </a:r>
            <a:r>
              <a:rPr lang="tr-TR" dirty="0" err="1"/>
              <a:t>Psychological</a:t>
            </a:r>
            <a:r>
              <a:rPr lang="tr-TR" dirty="0"/>
              <a:t> </a:t>
            </a:r>
            <a:r>
              <a:rPr lang="tr-TR" dirty="0" err="1"/>
              <a:t>Association</a:t>
            </a:r>
            <a:endParaRPr lang="tr-TR" dirty="0"/>
          </a:p>
          <a:p>
            <a:r>
              <a:rPr lang="tr-TR" dirty="0" err="1"/>
              <a:t>Baykul</a:t>
            </a:r>
            <a:r>
              <a:rPr lang="tr-TR" dirty="0"/>
              <a:t>, Y. (2000). </a:t>
            </a:r>
            <a:r>
              <a:rPr lang="tr-TR" i="1" dirty="0"/>
              <a:t>Eğitimde ve Psikolojide Ölçme: Klasik Test Teorisi ve Uygulaması. Ankara: </a:t>
            </a:r>
            <a:r>
              <a:rPr lang="tr-TR" dirty="0"/>
              <a:t>ÖSYM Yayınları.</a:t>
            </a:r>
          </a:p>
          <a:p>
            <a:r>
              <a:rPr lang="tr-TR" dirty="0"/>
              <a:t>Balcı, A. (2011). </a:t>
            </a:r>
            <a:r>
              <a:rPr lang="tr-TR" i="1" dirty="0"/>
              <a:t>Sosyal Bilimlerde Araştırma: Yöntem, Teknik ve İlkeler.</a:t>
            </a:r>
            <a:r>
              <a:rPr lang="tr-TR" dirty="0"/>
              <a:t> Ankara: </a:t>
            </a:r>
            <a:r>
              <a:rPr lang="tr-TR" dirty="0" err="1"/>
              <a:t>Pegem</a:t>
            </a:r>
            <a:r>
              <a:rPr lang="tr-TR" dirty="0"/>
              <a:t> Akademi.</a:t>
            </a:r>
          </a:p>
          <a:p>
            <a:r>
              <a:rPr lang="tr-TR" dirty="0"/>
              <a:t>Büyüköztürk, Ş.  (2002). </a:t>
            </a:r>
            <a:r>
              <a:rPr lang="tr-TR" i="1" dirty="0"/>
              <a:t>Sosyal Bilimler İçin Veri Analizi El Kitabı.</a:t>
            </a:r>
            <a:r>
              <a:rPr lang="tr-TR" dirty="0"/>
              <a:t> Ankara: </a:t>
            </a:r>
            <a:r>
              <a:rPr lang="tr-TR" dirty="0" err="1"/>
              <a:t>Pegem</a:t>
            </a:r>
            <a:r>
              <a:rPr lang="tr-TR" dirty="0"/>
              <a:t> Akademi</a:t>
            </a:r>
          </a:p>
          <a:p>
            <a:r>
              <a:rPr lang="tr-TR" dirty="0"/>
              <a:t>Büyüköztürk, Ş.  (2011). </a:t>
            </a:r>
            <a:r>
              <a:rPr lang="tr-TR" i="1" dirty="0"/>
              <a:t>Deneysel Desenler </a:t>
            </a:r>
            <a:r>
              <a:rPr lang="tr-TR" dirty="0"/>
              <a:t>(3. baskı)</a:t>
            </a:r>
            <a:r>
              <a:rPr lang="tr-TR" i="1" dirty="0"/>
              <a:t>.</a:t>
            </a:r>
            <a:r>
              <a:rPr lang="tr-TR" dirty="0"/>
              <a:t> Ankara: </a:t>
            </a:r>
            <a:r>
              <a:rPr lang="tr-TR" dirty="0" err="1"/>
              <a:t>Pegem</a:t>
            </a:r>
            <a:r>
              <a:rPr lang="tr-TR" dirty="0"/>
              <a:t> Akademi</a:t>
            </a:r>
          </a:p>
          <a:p>
            <a:r>
              <a:rPr lang="tr-TR" dirty="0"/>
              <a:t>Büyüköztürk, Ş., Çakmak, E.K., Akgün, Ö.E., Karadeniz, Ş. ve Demirel, F. (2008). </a:t>
            </a:r>
            <a:r>
              <a:rPr lang="tr-TR" i="1" dirty="0"/>
              <a:t>Bilimsel Araştırma Yöntemleri. </a:t>
            </a:r>
            <a:r>
              <a:rPr lang="tr-TR" dirty="0"/>
              <a:t>Ankara: </a:t>
            </a:r>
            <a:r>
              <a:rPr lang="tr-TR" dirty="0" err="1"/>
              <a:t>Pegem</a:t>
            </a:r>
            <a:r>
              <a:rPr lang="tr-TR" dirty="0"/>
              <a:t> Akademi.</a:t>
            </a:r>
          </a:p>
          <a:p>
            <a:r>
              <a:rPr lang="tr-TR" dirty="0" err="1"/>
              <a:t>Creswell</a:t>
            </a:r>
            <a:r>
              <a:rPr lang="tr-TR" dirty="0"/>
              <a:t>, J.W. (2009). </a:t>
            </a:r>
            <a:r>
              <a:rPr lang="tr-TR" i="1" dirty="0" err="1"/>
              <a:t>Research</a:t>
            </a:r>
            <a:r>
              <a:rPr lang="tr-TR" i="1" dirty="0"/>
              <a:t> Design: </a:t>
            </a:r>
            <a:r>
              <a:rPr lang="tr-TR" i="1" dirty="0" err="1"/>
              <a:t>Qualitative</a:t>
            </a:r>
            <a:r>
              <a:rPr lang="tr-TR" i="1" dirty="0"/>
              <a:t>, </a:t>
            </a:r>
            <a:r>
              <a:rPr lang="tr-TR" i="1" dirty="0" err="1"/>
              <a:t>Quantitative</a:t>
            </a:r>
            <a:r>
              <a:rPr lang="tr-TR" i="1" dirty="0"/>
              <a:t> </a:t>
            </a:r>
            <a:r>
              <a:rPr lang="tr-TR" i="1" dirty="0" err="1"/>
              <a:t>and</a:t>
            </a:r>
            <a:r>
              <a:rPr lang="tr-TR" i="1" dirty="0"/>
              <a:t> Mixed </a:t>
            </a:r>
            <a:r>
              <a:rPr lang="tr-TR" i="1" dirty="0" err="1"/>
              <a:t>Methods</a:t>
            </a:r>
            <a:r>
              <a:rPr lang="tr-TR" i="1" dirty="0"/>
              <a:t> </a:t>
            </a:r>
            <a:r>
              <a:rPr lang="tr-TR" i="1" dirty="0" err="1"/>
              <a:t>Approaches</a:t>
            </a:r>
            <a:r>
              <a:rPr lang="tr-TR" i="1" dirty="0"/>
              <a:t>. </a:t>
            </a:r>
            <a:r>
              <a:rPr lang="tr-TR" dirty="0"/>
              <a:t>California: SAGE </a:t>
            </a:r>
            <a:r>
              <a:rPr lang="tr-TR" dirty="0" err="1"/>
              <a:t>Publication</a:t>
            </a:r>
            <a:r>
              <a:rPr lang="tr-TR" dirty="0"/>
              <a:t>.</a:t>
            </a:r>
          </a:p>
          <a:p>
            <a:r>
              <a:rPr lang="tr-TR" dirty="0" err="1"/>
              <a:t>Day</a:t>
            </a:r>
            <a:r>
              <a:rPr lang="tr-TR" dirty="0"/>
              <a:t>, R.A. (2000). </a:t>
            </a:r>
            <a:r>
              <a:rPr lang="tr-TR" i="1" dirty="0"/>
              <a:t>Bilimsel Bir Makale Nasıl Yazılır ve Yayımlanır?</a:t>
            </a:r>
            <a:r>
              <a:rPr lang="tr-TR" dirty="0"/>
              <a:t> (Çev.: G.A. Altay). Ankara: TÜBİTAK Yayınları</a:t>
            </a:r>
            <a:r>
              <a:rPr lang="tr-TR" dirty="0" smtClean="0"/>
              <a:t>.</a:t>
            </a:r>
            <a:endParaRPr lang="tr-TR" dirty="0"/>
          </a:p>
        </p:txBody>
      </p:sp>
      <p:sp>
        <p:nvSpPr>
          <p:cNvPr id="4" name="Slayt Numarası Yer Tutucusu 3"/>
          <p:cNvSpPr>
            <a:spLocks noGrp="1"/>
          </p:cNvSpPr>
          <p:nvPr>
            <p:ph type="sldNum" sz="quarter" idx="12"/>
          </p:nvPr>
        </p:nvSpPr>
        <p:spPr/>
        <p:txBody>
          <a:bodyPr/>
          <a:lstStyle/>
          <a:p>
            <a:fld id="{6F43E0B2-DCD1-4728-A8E0-202221FA8B93}" type="slidenum">
              <a:rPr lang="tr-TR" smtClean="0"/>
              <a:t>32</a:t>
            </a:fld>
            <a:endParaRPr lang="tr-TR"/>
          </a:p>
        </p:txBody>
      </p:sp>
    </p:spTree>
    <p:extLst>
      <p:ext uri="{BB962C8B-B14F-4D97-AF65-F5344CB8AC3E}">
        <p14:creationId xmlns:p14="http://schemas.microsoft.com/office/powerpoint/2010/main" val="34840980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pPr algn="l"/>
            <a:r>
              <a:rPr lang="tr-TR" b="1" dirty="0" smtClean="0"/>
              <a:t>Kaynaklar-2</a:t>
            </a:r>
            <a:endParaRPr lang="tr-TR" b="1" dirty="0"/>
          </a:p>
        </p:txBody>
      </p:sp>
      <p:sp>
        <p:nvSpPr>
          <p:cNvPr id="3" name="İçerik Yer Tutucusu 2"/>
          <p:cNvSpPr>
            <a:spLocks noGrp="1"/>
          </p:cNvSpPr>
          <p:nvPr>
            <p:ph idx="1"/>
          </p:nvPr>
        </p:nvSpPr>
        <p:spPr>
          <a:xfrm>
            <a:off x="467544" y="1196752"/>
            <a:ext cx="8229600" cy="5040560"/>
          </a:xfrm>
        </p:spPr>
        <p:txBody>
          <a:bodyPr>
            <a:normAutofit fontScale="55000" lnSpcReduction="20000"/>
          </a:bodyPr>
          <a:lstStyle/>
          <a:p>
            <a:r>
              <a:rPr lang="tr-TR" dirty="0" smtClean="0"/>
              <a:t>Erkuş</a:t>
            </a:r>
            <a:r>
              <a:rPr lang="tr-TR" dirty="0"/>
              <a:t>, A. (2003). </a:t>
            </a:r>
            <a:r>
              <a:rPr lang="tr-TR" i="1" dirty="0"/>
              <a:t>Psikometri Üzerine Yazılar. </a:t>
            </a:r>
            <a:r>
              <a:rPr lang="tr-TR" dirty="0"/>
              <a:t>Ankara: Türk Psikologlar Derneği.</a:t>
            </a:r>
          </a:p>
          <a:p>
            <a:r>
              <a:rPr lang="tr-TR" dirty="0"/>
              <a:t>Erkuş, A. (2012). </a:t>
            </a:r>
            <a:r>
              <a:rPr lang="tr-TR" i="1" dirty="0"/>
              <a:t>Psikolojide Ölçme ve Ölçek Geliştirme-I: Temel Kavramlar ve İşlemler.</a:t>
            </a:r>
            <a:r>
              <a:rPr lang="tr-TR" dirty="0"/>
              <a:t> Ankara: </a:t>
            </a:r>
            <a:r>
              <a:rPr lang="tr-TR" dirty="0" err="1"/>
              <a:t>Pegem</a:t>
            </a:r>
            <a:r>
              <a:rPr lang="tr-TR" dirty="0"/>
              <a:t> Akademi.</a:t>
            </a:r>
          </a:p>
          <a:p>
            <a:r>
              <a:rPr lang="tr-TR" dirty="0" err="1"/>
              <a:t>Glesne</a:t>
            </a:r>
            <a:r>
              <a:rPr lang="tr-TR" dirty="0"/>
              <a:t>, C. (2012). </a:t>
            </a:r>
            <a:r>
              <a:rPr lang="tr-TR" i="1" dirty="0"/>
              <a:t>Nitel Araştırmaya Giriş. </a:t>
            </a:r>
            <a:r>
              <a:rPr lang="tr-TR" dirty="0"/>
              <a:t>(Ed. Ali Ersoy ve Pelin </a:t>
            </a:r>
            <a:r>
              <a:rPr lang="tr-TR" dirty="0" err="1"/>
              <a:t>Yalçınoğlu</a:t>
            </a:r>
            <a:r>
              <a:rPr lang="tr-TR" dirty="0"/>
              <a:t>, Çev.). Ankara: Anı Yayıncılık.</a:t>
            </a:r>
          </a:p>
          <a:p>
            <a:r>
              <a:rPr lang="tr-TR" dirty="0"/>
              <a:t>Karakaş, S. (1997). </a:t>
            </a:r>
            <a:r>
              <a:rPr lang="tr-TR" i="1" dirty="0"/>
              <a:t>Bilimsel Psikoloji: Temel İlkeler. </a:t>
            </a:r>
            <a:r>
              <a:rPr lang="tr-TR" dirty="0"/>
              <a:t>Ankara: Türk Psikologlar Derneği. </a:t>
            </a:r>
          </a:p>
          <a:p>
            <a:r>
              <a:rPr lang="tr-TR" dirty="0" err="1"/>
              <a:t>Karasar</a:t>
            </a:r>
            <a:r>
              <a:rPr lang="tr-TR" dirty="0"/>
              <a:t>, N. (2012). </a:t>
            </a:r>
            <a:r>
              <a:rPr lang="tr-TR" i="1" dirty="0"/>
              <a:t>Bilimsel Araştırma Yöntemi.</a:t>
            </a:r>
            <a:r>
              <a:rPr lang="tr-TR" dirty="0"/>
              <a:t> Ankara: Nobel Akademik Yayıncılık.</a:t>
            </a:r>
          </a:p>
          <a:p>
            <a:r>
              <a:rPr lang="tr-TR" dirty="0" err="1"/>
              <a:t>Karasar</a:t>
            </a:r>
            <a:r>
              <a:rPr lang="tr-TR" dirty="0"/>
              <a:t>, N. (2012). </a:t>
            </a:r>
            <a:r>
              <a:rPr lang="tr-TR" i="1" dirty="0"/>
              <a:t>Araştırmalarda Rapor Hazırlama.</a:t>
            </a:r>
            <a:r>
              <a:rPr lang="tr-TR" dirty="0"/>
              <a:t> Ankara: Nobel Akademik Yayıncılık.</a:t>
            </a:r>
          </a:p>
          <a:p>
            <a:r>
              <a:rPr lang="tr-TR" dirty="0"/>
              <a:t>Kaptan, S. (1998). </a:t>
            </a:r>
            <a:r>
              <a:rPr lang="tr-TR" i="1" dirty="0"/>
              <a:t>Bilimsel Araştırma ve İstatistik Teknikleri</a:t>
            </a:r>
            <a:r>
              <a:rPr lang="tr-TR" dirty="0"/>
              <a:t>. Ankara: </a:t>
            </a:r>
            <a:r>
              <a:rPr lang="tr-TR" dirty="0" err="1"/>
              <a:t>Tekışık</a:t>
            </a:r>
            <a:r>
              <a:rPr lang="tr-TR" dirty="0"/>
              <a:t> Web Ofset Testisleri.</a:t>
            </a:r>
          </a:p>
          <a:p>
            <a:r>
              <a:rPr lang="tr-TR" dirty="0" err="1"/>
              <a:t>Neuman</a:t>
            </a:r>
            <a:r>
              <a:rPr lang="tr-TR" dirty="0"/>
              <a:t>, W.L. (2006). </a:t>
            </a:r>
            <a:r>
              <a:rPr lang="tr-TR" i="1" dirty="0"/>
              <a:t>Toplumsal Araştırma Yöntemleri: Nitel ve Nicel Yaklaşımlar.</a:t>
            </a:r>
            <a:r>
              <a:rPr lang="tr-TR" dirty="0"/>
              <a:t> (Çev.: S. Özge). İstanbul: Yayın Odası Yayınları.</a:t>
            </a:r>
          </a:p>
          <a:p>
            <a:r>
              <a:rPr lang="tr-TR" dirty="0" smtClean="0"/>
              <a:t>Şimşek, H. ve Yıldırım, A. (2010). </a:t>
            </a:r>
            <a:r>
              <a:rPr lang="tr-TR" i="1" dirty="0" smtClean="0"/>
              <a:t>Sosyal Bilimlerde Nitel Araştırma Yöntemleri. </a:t>
            </a:r>
            <a:r>
              <a:rPr lang="tr-TR" dirty="0" smtClean="0"/>
              <a:t>Ankara: </a:t>
            </a:r>
            <a:r>
              <a:rPr lang="tr-TR" smtClean="0"/>
              <a:t>Seçkin Yayıncılık.</a:t>
            </a:r>
            <a:endParaRPr lang="tr-TR" dirty="0" smtClean="0"/>
          </a:p>
          <a:p>
            <a:r>
              <a:rPr lang="tr-TR" dirty="0" smtClean="0"/>
              <a:t>Tavşancıl</a:t>
            </a:r>
            <a:r>
              <a:rPr lang="tr-TR" dirty="0"/>
              <a:t>, E. (2010). </a:t>
            </a:r>
            <a:r>
              <a:rPr lang="tr-TR" i="1" dirty="0"/>
              <a:t>Tutumların Ölçülmesi ve SPSS ile Veri Analizi </a:t>
            </a:r>
            <a:r>
              <a:rPr lang="tr-TR" dirty="0"/>
              <a:t>(4. baskı). Ankara: Nobel Yayın Dağıtım.</a:t>
            </a:r>
          </a:p>
          <a:p>
            <a:r>
              <a:rPr lang="tr-TR" dirty="0"/>
              <a:t>Tekin, H. (2007).</a:t>
            </a:r>
            <a:r>
              <a:rPr lang="tr-TR" i="1" dirty="0"/>
              <a:t> Eğitimde Ölçme ve Değerlendirme</a:t>
            </a:r>
            <a:r>
              <a:rPr lang="tr-TR" dirty="0"/>
              <a:t>. Ankara: Yargı Yayınevi.</a:t>
            </a:r>
          </a:p>
        </p:txBody>
      </p:sp>
      <p:sp>
        <p:nvSpPr>
          <p:cNvPr id="4" name="Slayt Numarası Yer Tutucusu 3"/>
          <p:cNvSpPr>
            <a:spLocks noGrp="1"/>
          </p:cNvSpPr>
          <p:nvPr>
            <p:ph type="sldNum" sz="quarter" idx="12"/>
          </p:nvPr>
        </p:nvSpPr>
        <p:spPr/>
        <p:txBody>
          <a:bodyPr/>
          <a:lstStyle/>
          <a:p>
            <a:fld id="{6F43E0B2-DCD1-4728-A8E0-202221FA8B93}" type="slidenum">
              <a:rPr lang="tr-TR" smtClean="0"/>
              <a:t>33</a:t>
            </a:fld>
            <a:endParaRPr lang="tr-TR"/>
          </a:p>
        </p:txBody>
      </p:sp>
    </p:spTree>
    <p:extLst>
      <p:ext uri="{BB962C8B-B14F-4D97-AF65-F5344CB8AC3E}">
        <p14:creationId xmlns:p14="http://schemas.microsoft.com/office/powerpoint/2010/main" val="3408418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l"/>
            <a:r>
              <a:rPr lang="tr-TR" altLang="tr-TR" b="1" dirty="0"/>
              <a:t>BİLİM ETİĞİ</a:t>
            </a:r>
          </a:p>
        </p:txBody>
      </p:sp>
      <p:sp>
        <p:nvSpPr>
          <p:cNvPr id="74755" name="Rectangle 3"/>
          <p:cNvSpPr>
            <a:spLocks noGrp="1" noChangeArrowheads="1"/>
          </p:cNvSpPr>
          <p:nvPr>
            <p:ph type="body" idx="1"/>
          </p:nvPr>
        </p:nvSpPr>
        <p:spPr/>
        <p:txBody>
          <a:bodyPr/>
          <a:lstStyle/>
          <a:p>
            <a:pPr>
              <a:lnSpc>
                <a:spcPct val="90000"/>
              </a:lnSpc>
              <a:buFont typeface="Wingdings" pitchFamily="2" charset="2"/>
              <a:buNone/>
            </a:pPr>
            <a:r>
              <a:rPr lang="tr-TR" altLang="tr-TR" dirty="0" smtClean="0"/>
              <a:t>Bilim </a:t>
            </a:r>
            <a:r>
              <a:rPr lang="tr-TR" altLang="tr-TR" dirty="0"/>
              <a:t>Etiği; bilimsel araştırma ve geliştirmenin, yani bilim üretiminin ne olduğu ve nasıl yapıldığının tanımı içinde yer alan, kurucu unsurlarından biri olarak; diğer yandan da, bilim insanlarının meslek etiğini, yani mesleklerini icra ederken yerine getirdikleri çok çeşitli görevleri yaparken uymak zorunda oldukları kurallardır.</a:t>
            </a:r>
          </a:p>
          <a:p>
            <a:pPr algn="r">
              <a:lnSpc>
                <a:spcPct val="90000"/>
              </a:lnSpc>
              <a:buFont typeface="Wingdings" pitchFamily="2" charset="2"/>
              <a:buNone/>
            </a:pPr>
            <a:r>
              <a:rPr lang="tr-TR" altLang="tr-TR" dirty="0" smtClean="0"/>
              <a:t>Türkiye </a:t>
            </a:r>
            <a:r>
              <a:rPr lang="tr-TR" altLang="tr-TR" dirty="0"/>
              <a:t>Bilimler Akademisi (TÜBA)</a:t>
            </a:r>
          </a:p>
        </p:txBody>
      </p:sp>
    </p:spTree>
    <p:extLst>
      <p:ext uri="{BB962C8B-B14F-4D97-AF65-F5344CB8AC3E}">
        <p14:creationId xmlns:p14="http://schemas.microsoft.com/office/powerpoint/2010/main" val="2174815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normAutofit fontScale="90000"/>
          </a:bodyPr>
          <a:lstStyle/>
          <a:p>
            <a:pPr algn="l"/>
            <a:r>
              <a:rPr lang="tr-TR" altLang="tr-TR" sz="4000" b="1" dirty="0"/>
              <a:t>BİLİM ETİĞİNDE </a:t>
            </a:r>
            <a:br>
              <a:rPr lang="tr-TR" altLang="tr-TR" sz="4000" b="1" dirty="0"/>
            </a:br>
            <a:r>
              <a:rPr lang="tr-TR" altLang="tr-TR" sz="4000" b="1" dirty="0"/>
              <a:t>TEMEL İLKELER</a:t>
            </a:r>
          </a:p>
        </p:txBody>
      </p:sp>
      <p:sp>
        <p:nvSpPr>
          <p:cNvPr id="75779" name="Rectangle 3"/>
          <p:cNvSpPr>
            <a:spLocks noGrp="1" noChangeArrowheads="1"/>
          </p:cNvSpPr>
          <p:nvPr>
            <p:ph type="body" idx="1"/>
          </p:nvPr>
        </p:nvSpPr>
        <p:spPr/>
        <p:txBody>
          <a:bodyPr>
            <a:normAutofit fontScale="92500" lnSpcReduction="10000"/>
          </a:bodyPr>
          <a:lstStyle/>
          <a:p>
            <a:pPr marL="609600" indent="-609600">
              <a:buFontTx/>
              <a:buAutoNum type="arabicPeriod"/>
            </a:pPr>
            <a:r>
              <a:rPr lang="tr-TR" altLang="tr-TR" u="sng" dirty="0"/>
              <a:t>Gerçeğe Uygunluk:</a:t>
            </a:r>
            <a:r>
              <a:rPr lang="tr-TR" altLang="tr-TR" dirty="0"/>
              <a:t> </a:t>
            </a:r>
          </a:p>
          <a:p>
            <a:pPr marL="609600" indent="-609600">
              <a:buFontTx/>
              <a:buNone/>
            </a:pPr>
            <a:r>
              <a:rPr lang="tr-TR" altLang="tr-TR" dirty="0"/>
              <a:t>	Veriler, sadece bilimsel yöntemlerle yürütülen gerçek deney ve gözlemlerden elde edilir. </a:t>
            </a:r>
            <a:endParaRPr lang="tr-TR" altLang="tr-TR" dirty="0" smtClean="0"/>
          </a:p>
          <a:p>
            <a:pPr marL="609600" indent="-609600">
              <a:buFontTx/>
              <a:buNone/>
            </a:pPr>
            <a:endParaRPr lang="tr-TR" altLang="tr-TR" dirty="0" smtClean="0"/>
          </a:p>
          <a:p>
            <a:pPr marL="609600" indent="-609600">
              <a:buFont typeface="+mj-lt"/>
              <a:buAutoNum type="arabicPeriod" startAt="2"/>
            </a:pPr>
            <a:r>
              <a:rPr lang="tr-TR" altLang="tr-TR" u="sng" dirty="0" smtClean="0"/>
              <a:t>Bilimsel </a:t>
            </a:r>
            <a:r>
              <a:rPr lang="tr-TR" altLang="tr-TR" u="sng" dirty="0"/>
              <a:t>Araştırmanın Zarar Vermemesi: </a:t>
            </a:r>
          </a:p>
          <a:p>
            <a:pPr marL="609600" indent="-609600">
              <a:buFontTx/>
              <a:buNone/>
            </a:pPr>
            <a:r>
              <a:rPr lang="tr-TR" altLang="tr-TR" dirty="0" smtClean="0"/>
              <a:t>	Araştırmanın </a:t>
            </a:r>
            <a:r>
              <a:rPr lang="tr-TR" altLang="tr-TR" dirty="0"/>
              <a:t>deneklere zarar vermemesi, deneklerin olası riskler konusunda açık şekilde bilgilendirilmesi ve deneye katılım kararının etki ve baskı olmaksızın özgürce alınması gerekir. </a:t>
            </a:r>
          </a:p>
          <a:p>
            <a:pPr marL="609600" indent="-609600">
              <a:buFontTx/>
              <a:buNone/>
            </a:pPr>
            <a:endParaRPr lang="tr-TR" altLang="tr-TR" dirty="0"/>
          </a:p>
        </p:txBody>
      </p:sp>
    </p:spTree>
    <p:extLst>
      <p:ext uri="{BB962C8B-B14F-4D97-AF65-F5344CB8AC3E}">
        <p14:creationId xmlns:p14="http://schemas.microsoft.com/office/powerpoint/2010/main" val="1293238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457200" y="332656"/>
            <a:ext cx="8229600" cy="5793507"/>
          </a:xfrm>
        </p:spPr>
        <p:txBody>
          <a:bodyPr>
            <a:normAutofit fontScale="92500" lnSpcReduction="10000"/>
          </a:bodyPr>
          <a:lstStyle/>
          <a:p>
            <a:pPr>
              <a:buFont typeface="Wingdings" pitchFamily="2" charset="2"/>
              <a:buNone/>
            </a:pPr>
            <a:r>
              <a:rPr lang="tr-TR" altLang="tr-TR" dirty="0"/>
              <a:t>3. </a:t>
            </a:r>
            <a:r>
              <a:rPr lang="tr-TR" altLang="tr-TR" u="sng" dirty="0"/>
              <a:t>Sorumluluk ve Haklar: </a:t>
            </a:r>
          </a:p>
          <a:p>
            <a:pPr>
              <a:buFont typeface="Wingdings" pitchFamily="2" charset="2"/>
              <a:buNone/>
            </a:pPr>
            <a:r>
              <a:rPr lang="tr-TR" altLang="tr-TR" dirty="0"/>
              <a:t>	Bilim insanları araştırma sonuçları ile ilgili olarak toplumu bilgilendirmek, olası zararlı uygulamalar konusunda uyarmakla yükümlüdürler. </a:t>
            </a:r>
            <a:endParaRPr lang="tr-TR" altLang="tr-TR" dirty="0" smtClean="0"/>
          </a:p>
          <a:p>
            <a:pPr>
              <a:buFont typeface="Wingdings" pitchFamily="2" charset="2"/>
              <a:buNone/>
            </a:pPr>
            <a:endParaRPr lang="tr-TR" altLang="tr-TR" dirty="0" smtClean="0"/>
          </a:p>
          <a:p>
            <a:pPr>
              <a:buFont typeface="Wingdings" pitchFamily="2" charset="2"/>
              <a:buNone/>
            </a:pPr>
            <a:r>
              <a:rPr lang="tr-TR" altLang="tr-TR" dirty="0"/>
              <a:t>4. </a:t>
            </a:r>
            <a:r>
              <a:rPr lang="tr-TR" altLang="tr-TR" u="sng" dirty="0"/>
              <a:t>Yazarlar: </a:t>
            </a:r>
          </a:p>
          <a:p>
            <a:pPr>
              <a:buFont typeface="Wingdings" pitchFamily="2" charset="2"/>
              <a:buNone/>
            </a:pPr>
            <a:r>
              <a:rPr lang="tr-TR" altLang="tr-TR" dirty="0"/>
              <a:t>	Araştırma sonuçları araştırmayı yapanların tümünün isimleriyle yayınlanır. Araştırmanın tasarlanması, planlanması, yürütülmesi ve yayına hazırlanması aşamalarında etkin katkıda bulunmamış kişilerin isimleri yazar isimleri arasına katılamaz.</a:t>
            </a:r>
          </a:p>
          <a:p>
            <a:pPr>
              <a:buFont typeface="Wingdings" pitchFamily="2" charset="2"/>
              <a:buNone/>
            </a:pPr>
            <a:endParaRPr lang="tr-TR" altLang="tr-TR" dirty="0"/>
          </a:p>
        </p:txBody>
      </p:sp>
    </p:spTree>
    <p:extLst>
      <p:ext uri="{BB962C8B-B14F-4D97-AF65-F5344CB8AC3E}">
        <p14:creationId xmlns:p14="http://schemas.microsoft.com/office/powerpoint/2010/main" val="2972718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457200" y="764704"/>
            <a:ext cx="8229600" cy="5361459"/>
          </a:xfrm>
        </p:spPr>
        <p:txBody>
          <a:bodyPr/>
          <a:lstStyle/>
          <a:p>
            <a:pPr>
              <a:buFont typeface="Wingdings" pitchFamily="2" charset="2"/>
              <a:buNone/>
            </a:pPr>
            <a:r>
              <a:rPr lang="tr-TR" altLang="tr-TR" dirty="0"/>
              <a:t>5. </a:t>
            </a:r>
            <a:r>
              <a:rPr lang="tr-TR" altLang="tr-TR" u="sng" dirty="0"/>
              <a:t>Kaynak Gösterme ve Alıntılar: </a:t>
            </a:r>
          </a:p>
          <a:p>
            <a:pPr>
              <a:buFont typeface="Wingdings" pitchFamily="2" charset="2"/>
              <a:buNone/>
            </a:pPr>
            <a:r>
              <a:rPr lang="tr-TR" altLang="tr-TR" dirty="0"/>
              <a:t>	Bilimsel yayınlarda ya da genel kamuoyuna dönük olarak yayınlanan her türlü makale, derleme, kitap ve benzeri yayınlarda daha önce yayınlanmış veya yayınlanmamış bir çalışmadan yararlanılırken, o çalışma bilimsel yayın kurallarına uygun biçimde kaynak olarak gösterilmelidir. </a:t>
            </a:r>
          </a:p>
        </p:txBody>
      </p:sp>
    </p:spTree>
    <p:extLst>
      <p:ext uri="{BB962C8B-B14F-4D97-AF65-F5344CB8AC3E}">
        <p14:creationId xmlns:p14="http://schemas.microsoft.com/office/powerpoint/2010/main" val="2374888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457200" y="692696"/>
            <a:ext cx="8229600" cy="5433467"/>
          </a:xfrm>
        </p:spPr>
        <p:txBody>
          <a:bodyPr/>
          <a:lstStyle/>
          <a:p>
            <a:pPr>
              <a:lnSpc>
                <a:spcPct val="90000"/>
              </a:lnSpc>
              <a:buFont typeface="Wingdings" pitchFamily="2" charset="2"/>
              <a:buNone/>
            </a:pPr>
            <a:r>
              <a:rPr lang="tr-TR" altLang="tr-TR" dirty="0"/>
              <a:t>6. </a:t>
            </a:r>
            <a:r>
              <a:rPr lang="tr-TR" altLang="tr-TR" u="sng" dirty="0"/>
              <a:t>Bilim İnsanı ve Akademik Etkinliklerde Etik:</a:t>
            </a:r>
            <a:r>
              <a:rPr lang="tr-TR" altLang="tr-TR" dirty="0"/>
              <a:t> </a:t>
            </a:r>
          </a:p>
          <a:p>
            <a:pPr>
              <a:lnSpc>
                <a:spcPct val="90000"/>
              </a:lnSpc>
              <a:buFont typeface="Wingdings" pitchFamily="2" charset="2"/>
              <a:buNone/>
            </a:pPr>
            <a:r>
              <a:rPr lang="tr-TR" altLang="tr-TR" dirty="0"/>
              <a:t>	Bilim insanı, akademik yaşamının bütün evrelerinde ve öğretim, yönetim ve akademik değerlendirmelere ilişkin görevlerde bilimsel liyakati temel ölçüt olarak kabul eder, etik kurallarının dışına çıkmaz ve bu kuralların dışına çıkılmasına göz yummaz. </a:t>
            </a:r>
          </a:p>
        </p:txBody>
      </p:sp>
    </p:spTree>
    <p:extLst>
      <p:ext uri="{BB962C8B-B14F-4D97-AF65-F5344CB8AC3E}">
        <p14:creationId xmlns:p14="http://schemas.microsoft.com/office/powerpoint/2010/main" val="3320978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a:r>
              <a:rPr lang="tr-TR" altLang="tr-TR" b="1" dirty="0"/>
              <a:t>Araştırma ve Yayın Etiği </a:t>
            </a:r>
          </a:p>
        </p:txBody>
      </p:sp>
      <p:sp>
        <p:nvSpPr>
          <p:cNvPr id="4099" name="Rectangle 3"/>
          <p:cNvSpPr>
            <a:spLocks noGrp="1" noChangeArrowheads="1"/>
          </p:cNvSpPr>
          <p:nvPr>
            <p:ph type="body" idx="1"/>
          </p:nvPr>
        </p:nvSpPr>
        <p:spPr/>
        <p:txBody>
          <a:bodyPr/>
          <a:lstStyle/>
          <a:p>
            <a:pPr>
              <a:buFont typeface="Wingdings" pitchFamily="2" charset="2"/>
              <a:buNone/>
            </a:pPr>
            <a:r>
              <a:rPr lang="tr-TR" altLang="tr-TR" dirty="0" smtClean="0"/>
              <a:t>Bilimsel </a:t>
            </a:r>
            <a:r>
              <a:rPr lang="tr-TR" altLang="tr-TR" dirty="0"/>
              <a:t>yayınların dürüstlük, açıklık, başkalarının fikirlerine ve yaratılarına saygı gibi temel ilkelere uygun biçimde yapılmasını sağlamayı amaçlayan ve bunun gerçekleşmesi için -kimi etik ilkeler geliştirme de içinde olmak üzere- çalışmalar yapan uygulamalı etik alanıdır. </a:t>
            </a:r>
          </a:p>
        </p:txBody>
      </p:sp>
    </p:spTree>
    <p:extLst>
      <p:ext uri="{BB962C8B-B14F-4D97-AF65-F5344CB8AC3E}">
        <p14:creationId xmlns:p14="http://schemas.microsoft.com/office/powerpoint/2010/main" val="839333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1688</TotalTime>
  <Words>1112</Words>
  <Application>Microsoft Office PowerPoint</Application>
  <PresentationFormat>Ekran Gösterisi (4:3)</PresentationFormat>
  <Paragraphs>142</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Ofis Teması</vt:lpstr>
      <vt:lpstr>BİLİMSEL ARAŞTIRMA YÖNTEMLERİ  ÜNİTE 13</vt:lpstr>
      <vt:lpstr>BİLİMSEL ARAŞTIRMALARDA ETİK</vt:lpstr>
      <vt:lpstr>ETİK NEDİR?</vt:lpstr>
      <vt:lpstr>BİLİM ETİĞİ</vt:lpstr>
      <vt:lpstr>BİLİM ETİĞİNDE  TEMEL İLKELER</vt:lpstr>
      <vt:lpstr>PowerPoint Sunusu</vt:lpstr>
      <vt:lpstr>PowerPoint Sunusu</vt:lpstr>
      <vt:lpstr>PowerPoint Sunusu</vt:lpstr>
      <vt:lpstr>Araştırma ve Yayın Etiği </vt:lpstr>
      <vt:lpstr>Etik İlkeler </vt:lpstr>
      <vt:lpstr>Etik Dışı Davranışlar </vt:lpstr>
      <vt:lpstr>Aşırmacılık ( Plagiarism ) </vt:lpstr>
      <vt:lpstr>Aşırmacılık ( Plagiarism ) </vt:lpstr>
      <vt:lpstr>Aşırmacılık ( Plagiarism ) </vt:lpstr>
      <vt:lpstr>Aşırmacılık ( Plagiarism ) </vt:lpstr>
      <vt:lpstr>Aşırmacılık ( Plagiarism ) </vt:lpstr>
      <vt:lpstr>Uydurmacılık ( Fabrication ) </vt:lpstr>
      <vt:lpstr>Saptırmacılık veya Çarpıtma  ( Falsification ) </vt:lpstr>
      <vt:lpstr>Saptırmacılık veya Çarpıtma  ( Falsification )</vt:lpstr>
      <vt:lpstr>Saptırmacılık veya Çarpıtma  ( Falsification )</vt:lpstr>
      <vt:lpstr>Yayın Tekrarı ( Duplication ) </vt:lpstr>
      <vt:lpstr>Dilimleme ( Salami Slicing )</vt:lpstr>
      <vt:lpstr>Destekleyenleri Belirtmeme </vt:lpstr>
      <vt:lpstr>Hayali Yazarlık </vt:lpstr>
      <vt:lpstr>Hayali Yazarlık</vt:lpstr>
      <vt:lpstr>Hayali Yazarlık</vt:lpstr>
      <vt:lpstr>Hayali Yazarlık</vt:lpstr>
      <vt:lpstr>Hayali Yazarlık</vt:lpstr>
      <vt:lpstr>Hayali Yazarlık</vt:lpstr>
      <vt:lpstr>FİKİR VE SANAT ESERLERİ KANUNU </vt:lpstr>
      <vt:lpstr>FİKİR VE SANAT ESERLERİ KANUNU </vt:lpstr>
      <vt:lpstr>Kaynaklar-1</vt:lpstr>
      <vt:lpstr>Kaynaklar-2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 YÖNTEMLERİ</dc:title>
  <dc:creator>Windows User</dc:creator>
  <cp:lastModifiedBy>Admin</cp:lastModifiedBy>
  <cp:revision>107</cp:revision>
  <dcterms:created xsi:type="dcterms:W3CDTF">2015-02-23T06:36:36Z</dcterms:created>
  <dcterms:modified xsi:type="dcterms:W3CDTF">2017-02-13T12:50:05Z</dcterms:modified>
</cp:coreProperties>
</file>