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 id="2147483743" r:id="rId2"/>
  </p:sldMasterIdLst>
  <p:sldIdLst>
    <p:sldId id="256" r:id="rId3"/>
    <p:sldId id="257" r:id="rId4"/>
    <p:sldId id="258" r:id="rId5"/>
    <p:sldId id="259" r:id="rId6"/>
    <p:sldId id="260" r:id="rId7"/>
    <p:sldId id="261" r:id="rId8"/>
    <p:sldId id="262" r:id="rId9"/>
    <p:sldId id="265" r:id="rId10"/>
    <p:sldId id="266" r:id="rId11"/>
    <p:sldId id="267" r:id="rId12"/>
    <p:sldId id="269" r:id="rId13"/>
    <p:sldId id="270" r:id="rId14"/>
    <p:sldId id="268" r:id="rId15"/>
    <p:sldId id="271" r:id="rId16"/>
    <p:sldId id="272" r:id="rId17"/>
    <p:sldId id="273" r:id="rId18"/>
    <p:sldId id="274" r:id="rId19"/>
    <p:sldId id="275" r:id="rId20"/>
    <p:sldId id="276" r:id="rId21"/>
    <p:sldId id="277" r:id="rId22"/>
    <p:sldId id="26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02533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24858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F75050-0E15-4C5B-92B0-66D068882F1F}" type="datetimeFigureOut">
              <a:rPr lang="tr-TR" smtClean="0"/>
              <a:pPr/>
              <a:t>2.10.2018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03466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2.10.2018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759446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2.10.2018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7366475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E8689F9-9321-4031-866A-433B2B76988E}" type="datetimeFigureOut">
              <a:rPr lang="tr-TR" smtClean="0"/>
              <a:t>2.10.2018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454935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8689F9-9321-4031-866A-433B2B76988E}" type="datetimeFigureOut">
              <a:rPr lang="tr-TR" smtClean="0"/>
              <a:t>2.10.2018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114755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8689F9-9321-4031-866A-433B2B76988E}" type="datetimeFigureOut">
              <a:rPr lang="tr-TR" smtClean="0"/>
              <a:t>2.10.2018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6535096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E8689F9-9321-4031-866A-433B2B76988E}" type="datetimeFigureOut">
              <a:rPr lang="tr-TR" smtClean="0"/>
              <a:t>2.10.2018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2770951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8689F9-9321-4031-866A-433B2B76988E}" type="datetimeFigureOut">
              <a:rPr lang="tr-TR" smtClean="0"/>
              <a:t>2.10.2018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200830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8689F9-9321-4031-866A-433B2B76988E}" type="datetimeFigureOut">
              <a:rPr lang="tr-TR" smtClean="0"/>
              <a:t>2.10.2018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4016353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2.10.2018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486517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8689F9-9321-4031-866A-433B2B76988E}" type="datetimeFigureOut">
              <a:rPr lang="tr-TR" smtClean="0"/>
              <a:t>2.10.2018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563214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2.10.2018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3717491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8689F9-9321-4031-866A-433B2B76988E}" type="datetimeFigureOut">
              <a:rPr lang="tr-TR" smtClean="0"/>
              <a:t>2.10.2018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7E13-94BA-4912-8E84-8E2E6408A385}" type="slidenum">
              <a:rPr lang="tr-TR" smtClean="0"/>
              <a:t>‹#›</a:t>
            </a:fld>
            <a:endParaRPr lang="tr-TR"/>
          </a:p>
        </p:txBody>
      </p:sp>
    </p:spTree>
    <p:extLst>
      <p:ext uri="{BB962C8B-B14F-4D97-AF65-F5344CB8AC3E}">
        <p14:creationId xmlns:p14="http://schemas.microsoft.com/office/powerpoint/2010/main" val="521324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2.10.2018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39913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2.10.2018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0040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633845" y="2507551"/>
            <a:ext cx="3867150" cy="36805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29150" y="2507551"/>
            <a:ext cx="3886201" cy="36805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D9F75050-0E15-4C5B-92B0-66D068882F1F}" type="datetimeFigureOut">
              <a:rPr lang="tr-TR" smtClean="0"/>
              <a:pPr/>
              <a:t>2.10.2018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extLst>
      <p:ext uri="{BB962C8B-B14F-4D97-AF65-F5344CB8AC3E}">
        <p14:creationId xmlns:p14="http://schemas.microsoft.com/office/powerpoint/2010/main" val="2119844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9F75050-0E15-4C5B-92B0-66D068882F1F}" type="datetimeFigureOut">
              <a:rPr lang="tr-TR" smtClean="0"/>
              <a:pPr/>
              <a:t>2.10.2018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
        <p:nvSpPr>
          <p:cNvPr id="6" name="Title 5"/>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776601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69333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2.10.2018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53394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2.10.2018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589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D9F75050-0E15-4C5B-92B0-66D068882F1F}" type="datetimeFigureOut">
              <a:rPr lang="tr-TR" smtClean="0"/>
              <a:pPr/>
              <a:t>2.10.2018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58069482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E8689F9-9321-4031-866A-433B2B76988E}" type="datetimeFigureOut">
              <a:rPr lang="tr-TR" smtClean="0"/>
              <a:t>2.10.2018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EC37E13-94BA-4912-8E84-8E2E6408A385}" type="slidenum">
              <a:rPr lang="tr-TR" smtClean="0"/>
              <a:t>‹#›</a:t>
            </a:fld>
            <a:endParaRPr lang="tr-TR"/>
          </a:p>
        </p:txBody>
      </p:sp>
    </p:spTree>
    <p:extLst>
      <p:ext uri="{BB962C8B-B14F-4D97-AF65-F5344CB8AC3E}">
        <p14:creationId xmlns:p14="http://schemas.microsoft.com/office/powerpoint/2010/main" val="1547892260"/>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857224" y="4143380"/>
            <a:ext cx="7772400" cy="1470025"/>
          </a:xfrm>
        </p:spPr>
        <p:txBody>
          <a:bodyPr>
            <a:normAutofit/>
          </a:bodyPr>
          <a:lstStyle/>
          <a:p>
            <a:r>
              <a:rPr lang="tr-TR" b="1" dirty="0" smtClean="0"/>
              <a:t>İşitme Yetersizliğinde İletişim Becerilerinin Desteklenmesi</a:t>
            </a:r>
            <a:endParaRPr lang="tr-TR" b="1" dirty="0"/>
          </a:p>
        </p:txBody>
      </p:sp>
      <p:sp>
        <p:nvSpPr>
          <p:cNvPr id="3" name="2 Alt Başlık"/>
          <p:cNvSpPr>
            <a:spLocks noGrp="1"/>
          </p:cNvSpPr>
          <p:nvPr>
            <p:ph type="subTitle" idx="1"/>
          </p:nvPr>
        </p:nvSpPr>
        <p:spPr>
          <a:xfrm>
            <a:off x="2714612" y="5429264"/>
            <a:ext cx="4629160" cy="923916"/>
          </a:xfrm>
        </p:spPr>
        <p:txBody>
          <a:bodyPr>
            <a:normAutofit/>
          </a:bodyPr>
          <a:lstStyle/>
          <a:p>
            <a:endParaRPr lang="tr-TR" sz="2800" dirty="0" smtClean="0"/>
          </a:p>
          <a:p>
            <a:endParaRPr lang="tr-TR" sz="2800" dirty="0" smtClean="0"/>
          </a:p>
          <a:p>
            <a:endParaRPr lang="tr-TR" sz="28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600941" y="692696"/>
            <a:ext cx="7886699" cy="5184575"/>
          </a:xfrm>
          <a:prstGeom prst="rect">
            <a:avLst/>
          </a:prstGeom>
        </p:spPr>
      </p:pic>
    </p:spTree>
    <p:extLst>
      <p:ext uri="{BB962C8B-B14F-4D97-AF65-F5344CB8AC3E}">
        <p14:creationId xmlns:p14="http://schemas.microsoft.com/office/powerpoint/2010/main" val="992677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Konuşmanın Genel Özellikleri</a:t>
            </a:r>
            <a:endParaRPr lang="tr-TR" b="1" dirty="0"/>
          </a:p>
        </p:txBody>
      </p:sp>
      <p:sp>
        <p:nvSpPr>
          <p:cNvPr id="3" name="İçerik Yer Tutucusu 2"/>
          <p:cNvSpPr>
            <a:spLocks noGrp="1"/>
          </p:cNvSpPr>
          <p:nvPr>
            <p:ph idx="1"/>
          </p:nvPr>
        </p:nvSpPr>
        <p:spPr/>
        <p:txBody>
          <a:bodyPr/>
          <a:lstStyle/>
          <a:p>
            <a:r>
              <a:rPr lang="tr-TR" dirty="0" smtClean="0"/>
              <a:t>İnsan doğası ve Büyüme</a:t>
            </a:r>
          </a:p>
          <a:p>
            <a:pPr lvl="1"/>
            <a:r>
              <a:rPr lang="tr-TR" dirty="0" smtClean="0"/>
              <a:t>Fiziki ve psikolojik olgunluk, kişilik, zeka, cinsiyet vb.</a:t>
            </a:r>
          </a:p>
          <a:p>
            <a:r>
              <a:rPr lang="tr-TR" dirty="0" smtClean="0"/>
              <a:t>Çevresel Etkiler</a:t>
            </a:r>
          </a:p>
          <a:p>
            <a:pPr lvl="1"/>
            <a:r>
              <a:rPr lang="tr-TR" dirty="0" err="1" smtClean="0"/>
              <a:t>Sosyo</a:t>
            </a:r>
            <a:r>
              <a:rPr lang="tr-TR" dirty="0" smtClean="0"/>
              <a:t> ekonomik düzey, eğitim düzeyi ve büyük kardeşe sahip olma</a:t>
            </a:r>
          </a:p>
          <a:p>
            <a:r>
              <a:rPr lang="tr-TR" dirty="0" smtClean="0"/>
              <a:t>Gelişim Hızı</a:t>
            </a:r>
          </a:p>
          <a:p>
            <a:pPr lvl="1"/>
            <a:r>
              <a:rPr lang="tr-TR" dirty="0" smtClean="0"/>
              <a:t>Konuşma organlarının kapasitesi, görsel ve işitsel dikkat, işitsel hafıza, işitme ve dokunma ile </a:t>
            </a:r>
            <a:r>
              <a:rPr lang="tr-TR" dirty="0" smtClean="0"/>
              <a:t>ilgili </a:t>
            </a:r>
            <a:r>
              <a:rPr lang="tr-TR" dirty="0" smtClean="0"/>
              <a:t>kontrolün geri bildirim mekanizmaları</a:t>
            </a:r>
          </a:p>
          <a:p>
            <a:pPr lvl="1"/>
            <a:endParaRPr lang="tr-TR" dirty="0"/>
          </a:p>
          <a:p>
            <a:pPr lvl="1"/>
            <a:endParaRPr lang="tr-TR" dirty="0" smtClean="0"/>
          </a:p>
          <a:p>
            <a:pPr marL="342900" lvl="1" indent="0">
              <a:buNone/>
            </a:pPr>
            <a:r>
              <a:rPr lang="tr-TR" dirty="0" err="1" smtClean="0"/>
              <a:t>Sennaroğlu</a:t>
            </a:r>
            <a:r>
              <a:rPr lang="tr-TR" dirty="0" smtClean="0"/>
              <a:t> ve Ark., 2006</a:t>
            </a:r>
          </a:p>
          <a:p>
            <a:endParaRPr lang="tr-TR" dirty="0"/>
          </a:p>
        </p:txBody>
      </p:sp>
    </p:spTree>
    <p:extLst>
      <p:ext uri="{BB962C8B-B14F-4D97-AF65-F5344CB8AC3E}">
        <p14:creationId xmlns:p14="http://schemas.microsoft.com/office/powerpoint/2010/main" val="1091531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Konuşmanın Fiziki Unsurları</a:t>
            </a:r>
            <a:endParaRPr lang="tr-TR" dirty="0"/>
          </a:p>
        </p:txBody>
      </p:sp>
      <p:sp>
        <p:nvSpPr>
          <p:cNvPr id="3" name="İçerik Yer Tutucusu 2"/>
          <p:cNvSpPr>
            <a:spLocks noGrp="1"/>
          </p:cNvSpPr>
          <p:nvPr>
            <p:ph idx="1"/>
          </p:nvPr>
        </p:nvSpPr>
        <p:spPr/>
        <p:txBody>
          <a:bodyPr/>
          <a:lstStyle/>
          <a:p>
            <a:r>
              <a:rPr lang="tr-TR" dirty="0" smtClean="0"/>
              <a:t>Görme ve İşitme</a:t>
            </a:r>
          </a:p>
          <a:p>
            <a:pPr lvl="1"/>
            <a:r>
              <a:rPr lang="tr-TR" dirty="0" smtClean="0">
                <a:solidFill>
                  <a:srgbClr val="FF0000"/>
                </a:solidFill>
              </a:rPr>
              <a:t>Görme, </a:t>
            </a:r>
            <a:r>
              <a:rPr lang="tr-TR" dirty="0" smtClean="0"/>
              <a:t>ileri dönem sesli ve sessiz okuma becerileri, görme becerisi gerektiren varlık, olay ve durumların tanımlanması</a:t>
            </a:r>
          </a:p>
          <a:p>
            <a:pPr lvl="1"/>
            <a:r>
              <a:rPr lang="tr-TR" dirty="0" smtClean="0">
                <a:solidFill>
                  <a:srgbClr val="FF0000"/>
                </a:solidFill>
              </a:rPr>
              <a:t>İşitme, </a:t>
            </a:r>
            <a:r>
              <a:rPr lang="tr-TR" dirty="0" smtClean="0"/>
              <a:t>konuşmanın öğrenilmesi, gelen mesajların anlamlandırılabilmesi</a:t>
            </a:r>
            <a:endParaRPr lang="tr-TR" dirty="0" smtClean="0">
              <a:solidFill>
                <a:srgbClr val="FF0000"/>
              </a:solidFill>
            </a:endParaRPr>
          </a:p>
          <a:p>
            <a:r>
              <a:rPr lang="tr-TR" dirty="0" smtClean="0"/>
              <a:t>Ses ve sesin oluşumu</a:t>
            </a:r>
          </a:p>
          <a:p>
            <a:pPr lvl="1"/>
            <a:r>
              <a:rPr lang="tr-TR" dirty="0" smtClean="0"/>
              <a:t>Diyafram</a:t>
            </a:r>
          </a:p>
          <a:p>
            <a:pPr lvl="1"/>
            <a:r>
              <a:rPr lang="tr-TR" dirty="0" smtClean="0"/>
              <a:t>Göğüs kafesi</a:t>
            </a:r>
          </a:p>
          <a:p>
            <a:pPr lvl="1"/>
            <a:r>
              <a:rPr lang="tr-TR" dirty="0" smtClean="0"/>
              <a:t>Ses telleri</a:t>
            </a:r>
          </a:p>
          <a:p>
            <a:pPr lvl="1"/>
            <a:r>
              <a:rPr lang="tr-TR" dirty="0" smtClean="0"/>
              <a:t>Arka damak</a:t>
            </a:r>
          </a:p>
          <a:p>
            <a:endParaRPr lang="tr-TR" dirty="0"/>
          </a:p>
        </p:txBody>
      </p:sp>
    </p:spTree>
    <p:extLst>
      <p:ext uri="{BB962C8B-B14F-4D97-AF65-F5344CB8AC3E}">
        <p14:creationId xmlns:p14="http://schemas.microsoft.com/office/powerpoint/2010/main" val="4101299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pic>
        <p:nvPicPr>
          <p:cNvPr id="4" name="1 Resim" descr="Complete~Vocal~System_jpg.jpg"/>
          <p:cNvPicPr>
            <a:picLocks noGrp="1"/>
          </p:cNvPicPr>
          <p:nvPr>
            <p:ph idx="1"/>
          </p:nvPr>
        </p:nvPicPr>
        <p:blipFill>
          <a:blip r:embed="rId2" cstate="print"/>
          <a:stretch>
            <a:fillRect/>
          </a:stretch>
        </p:blipFill>
        <p:spPr>
          <a:xfrm>
            <a:off x="251520" y="764704"/>
            <a:ext cx="8784975" cy="5472608"/>
          </a:xfrm>
          <a:prstGeom prst="rect">
            <a:avLst/>
          </a:prstGeom>
          <a:blipFill>
            <a:blip r:embed="rId3" cstate="print"/>
            <a:tile tx="0" ty="0" sx="100000" sy="100000" flip="none" algn="tl"/>
          </a:blipFill>
          <a:ln cmpd="sng">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innerShdw blurRad="114300">
              <a:prstClr val="black"/>
            </a:innerShdw>
          </a:effectLst>
        </p:spPr>
      </p:pic>
    </p:spTree>
    <p:extLst>
      <p:ext uri="{BB962C8B-B14F-4D97-AF65-F5344CB8AC3E}">
        <p14:creationId xmlns:p14="http://schemas.microsoft.com/office/powerpoint/2010/main" val="25308830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sp>
        <p:nvSpPr>
          <p:cNvPr id="3" name="2 İçerik Yer Tutucusu"/>
          <p:cNvSpPr>
            <a:spLocks noGrp="1"/>
          </p:cNvSpPr>
          <p:nvPr>
            <p:ph idx="1"/>
          </p:nvPr>
        </p:nvSpPr>
        <p:spPr/>
        <p:txBody>
          <a:bodyPr>
            <a:normAutofit/>
          </a:bodyPr>
          <a:lstStyle/>
          <a:p>
            <a:r>
              <a:rPr lang="tr-TR" dirty="0" smtClean="0"/>
              <a:t>Konuşma sistemini beynimiz kontrol eder. </a:t>
            </a:r>
          </a:p>
          <a:p>
            <a:r>
              <a:rPr lang="tr-TR" dirty="0" smtClean="0"/>
              <a:t>Ses çıkarabilmek için hava gerekir. </a:t>
            </a:r>
          </a:p>
          <a:p>
            <a:r>
              <a:rPr lang="tr-TR" dirty="0" smtClean="0"/>
              <a:t>Konuşurken ciğerlerimizden gelen havayı kullanırız. Nefes almakta kullanılan temel kas diyaframdır. Akciğerlerden gelen hava gırtlağa gelir ve ses tellerine çarpar. </a:t>
            </a:r>
          </a:p>
          <a:p>
            <a:r>
              <a:rPr lang="tr-TR" dirty="0" smtClean="0"/>
              <a:t>Ses telleri hızla açılıp kapanarak gırtlaktaki havayı titreştirir ve bu titreşimler ses olarak duyulur. Buradan geçen hava burun ya da ağız yoluyla vücudu terk eder. Bu sırada ağzımızdaki dil, diş, dudak gibi organların yardımıyla pek çok konuşma sesi çıkartılır.</a:t>
            </a:r>
          </a:p>
          <a:p>
            <a:endParaRPr lang="tr-TR" dirty="0"/>
          </a:p>
        </p:txBody>
      </p:sp>
    </p:spTree>
    <p:extLst>
      <p:ext uri="{BB962C8B-B14F-4D97-AF65-F5344CB8AC3E}">
        <p14:creationId xmlns:p14="http://schemas.microsoft.com/office/powerpoint/2010/main" val="274564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Sistemi</a:t>
            </a:r>
            <a:endParaRPr lang="tr-TR" dirty="0"/>
          </a:p>
        </p:txBody>
      </p:sp>
      <p:sp>
        <p:nvSpPr>
          <p:cNvPr id="3" name="2 İçerik Yer Tutucusu"/>
          <p:cNvSpPr>
            <a:spLocks noGrp="1"/>
          </p:cNvSpPr>
          <p:nvPr>
            <p:ph idx="1"/>
          </p:nvPr>
        </p:nvSpPr>
        <p:spPr>
          <a:xfrm>
            <a:off x="467544" y="1690689"/>
            <a:ext cx="7372745" cy="4474615"/>
          </a:xfrm>
        </p:spPr>
        <p:txBody>
          <a:bodyPr>
            <a:normAutofit fontScale="92500" lnSpcReduction="10000"/>
          </a:bodyPr>
          <a:lstStyle/>
          <a:p>
            <a:r>
              <a:rPr lang="tr-TR" dirty="0" smtClean="0"/>
              <a:t>Konuşma üretiminde üç genel işlem vardır</a:t>
            </a:r>
          </a:p>
          <a:p>
            <a:pPr marL="385763" indent="-385763">
              <a:buFont typeface="+mj-lt"/>
              <a:buAutoNum type="arabicPeriod"/>
            </a:pPr>
            <a:r>
              <a:rPr lang="tr-TR" dirty="0" smtClean="0"/>
              <a:t>Solunum (</a:t>
            </a:r>
            <a:r>
              <a:rPr lang="tr-TR" dirty="0" err="1" smtClean="0"/>
              <a:t>respirasyon</a:t>
            </a:r>
            <a:r>
              <a:rPr lang="tr-TR" dirty="0" smtClean="0"/>
              <a:t>)</a:t>
            </a:r>
          </a:p>
          <a:p>
            <a:pPr marL="385763" indent="-385763">
              <a:buFont typeface="+mj-lt"/>
              <a:buAutoNum type="arabicPeriod"/>
            </a:pPr>
            <a:r>
              <a:rPr lang="tr-TR" dirty="0" err="1" smtClean="0"/>
              <a:t>Fonasyon</a:t>
            </a:r>
            <a:r>
              <a:rPr lang="tr-TR" dirty="0" smtClean="0"/>
              <a:t> (sesleme)</a:t>
            </a:r>
          </a:p>
          <a:p>
            <a:pPr marL="385763" indent="-385763">
              <a:buFont typeface="+mj-lt"/>
              <a:buAutoNum type="arabicPeriod"/>
            </a:pPr>
            <a:r>
              <a:rPr lang="tr-TR" dirty="0" smtClean="0"/>
              <a:t>Artikülasyon (</a:t>
            </a:r>
            <a:r>
              <a:rPr lang="tr-TR" dirty="0" err="1" smtClean="0"/>
              <a:t>sesletim</a:t>
            </a:r>
            <a:r>
              <a:rPr lang="tr-TR" dirty="0" smtClean="0"/>
              <a:t>)</a:t>
            </a:r>
          </a:p>
          <a:p>
            <a:r>
              <a:rPr lang="tr-TR" dirty="0" smtClean="0"/>
              <a:t>Ses üretimi için öncelikle havaya gereksinim vardır. Konuşma için gerekli hava kaynağını ciğerler sağlamaktadır. Solunumun temel işlevi yaşama savaşını devam ettirmek, ikinci görevi ise </a:t>
            </a:r>
            <a:r>
              <a:rPr lang="tr-TR" dirty="0" err="1" smtClean="0"/>
              <a:t>fonasyonu</a:t>
            </a:r>
            <a:r>
              <a:rPr lang="tr-TR" dirty="0" smtClean="0"/>
              <a:t> sağlamak. İyi </a:t>
            </a:r>
            <a:r>
              <a:rPr lang="tr-TR" dirty="0" err="1" smtClean="0"/>
              <a:t>fonasyon</a:t>
            </a:r>
            <a:r>
              <a:rPr lang="tr-TR" dirty="0" smtClean="0"/>
              <a:t> için düzenli solunum şart.</a:t>
            </a:r>
          </a:p>
          <a:p>
            <a:r>
              <a:rPr lang="tr-TR" dirty="0" err="1" smtClean="0"/>
              <a:t>Fonasyon</a:t>
            </a:r>
            <a:r>
              <a:rPr lang="tr-TR" dirty="0" smtClean="0"/>
              <a:t> sesin meydana gelmesidir ve gırtlakta gerçekleşir. </a:t>
            </a:r>
            <a:r>
              <a:rPr lang="tr-TR" dirty="0" err="1" smtClean="0"/>
              <a:t>Fonasyon</a:t>
            </a:r>
            <a:r>
              <a:rPr lang="tr-TR" dirty="0" smtClean="0"/>
              <a:t> ciğerlerden gelen havanın gırtlaktaki ses tellerini titreşime geçirmesi sonucu olur. Normal solunumda açık duran ses telleri konuşma için bir araya getirilir. Gırtlağın birinci işlevi ise hava yolunu korumaktır.</a:t>
            </a:r>
          </a:p>
          <a:p>
            <a:r>
              <a:rPr lang="tr-TR" dirty="0" smtClean="0"/>
              <a:t>Gırtlağın üstünde yer alan yapılar ses sitemini oluşturur. Bu ses sistemindeki konuşma ile ilgili organların sesleri çıkarmak üzere ses yolunu daraltma, engelleme hareketlerine artikülasyon (</a:t>
            </a:r>
            <a:r>
              <a:rPr lang="tr-TR" dirty="0" err="1" smtClean="0"/>
              <a:t>sesletim</a:t>
            </a:r>
            <a:r>
              <a:rPr lang="tr-TR" dirty="0" smtClean="0"/>
              <a:t>) denir.</a:t>
            </a:r>
          </a:p>
          <a:p>
            <a:endParaRPr lang="tr-TR" dirty="0"/>
          </a:p>
        </p:txBody>
      </p:sp>
    </p:spTree>
    <p:extLst>
      <p:ext uri="{BB962C8B-B14F-4D97-AF65-F5344CB8AC3E}">
        <p14:creationId xmlns:p14="http://schemas.microsoft.com/office/powerpoint/2010/main" val="3705446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Beyindeki konuşma alanları</a:t>
            </a:r>
            <a:endParaRPr lang="tr-TR" dirty="0"/>
          </a:p>
        </p:txBody>
      </p:sp>
      <p:sp>
        <p:nvSpPr>
          <p:cNvPr id="3" name="2 İçerik Yer Tutucusu"/>
          <p:cNvSpPr>
            <a:spLocks noGrp="1"/>
          </p:cNvSpPr>
          <p:nvPr>
            <p:ph idx="1"/>
          </p:nvPr>
        </p:nvSpPr>
        <p:spPr/>
        <p:txBody>
          <a:bodyPr>
            <a:normAutofit/>
          </a:bodyPr>
          <a:lstStyle/>
          <a:p>
            <a:r>
              <a:rPr lang="tr-TR" dirty="0" smtClean="0"/>
              <a:t>Beyin iki yarıküreden (</a:t>
            </a:r>
            <a:r>
              <a:rPr lang="tr-TR" dirty="0" err="1" smtClean="0"/>
              <a:t>hemisfer</a:t>
            </a:r>
            <a:r>
              <a:rPr lang="tr-TR" dirty="0" smtClean="0"/>
              <a:t>) oluşmaktadır. Her yarı kürenin dört lobu vardır.</a:t>
            </a:r>
          </a:p>
          <a:p>
            <a:pPr marL="385763" indent="-385763">
              <a:buFont typeface="+mj-lt"/>
              <a:buAutoNum type="arabicPeriod"/>
            </a:pPr>
            <a:r>
              <a:rPr lang="tr-TR" dirty="0" err="1" smtClean="0"/>
              <a:t>Frontal</a:t>
            </a:r>
            <a:r>
              <a:rPr lang="tr-TR" dirty="0" smtClean="0"/>
              <a:t> lob</a:t>
            </a:r>
          </a:p>
          <a:p>
            <a:pPr marL="385763" indent="-385763">
              <a:buFont typeface="+mj-lt"/>
              <a:buAutoNum type="arabicPeriod"/>
            </a:pPr>
            <a:r>
              <a:rPr lang="tr-TR" dirty="0" err="1" smtClean="0"/>
              <a:t>Parietal</a:t>
            </a:r>
            <a:r>
              <a:rPr lang="tr-TR" dirty="0" smtClean="0"/>
              <a:t> lob</a:t>
            </a:r>
          </a:p>
          <a:p>
            <a:pPr marL="385763" indent="-385763">
              <a:buFont typeface="+mj-lt"/>
              <a:buAutoNum type="arabicPeriod"/>
            </a:pPr>
            <a:r>
              <a:rPr lang="tr-TR" dirty="0" err="1" smtClean="0"/>
              <a:t>Temporal</a:t>
            </a:r>
            <a:r>
              <a:rPr lang="tr-TR" dirty="0" smtClean="0"/>
              <a:t> lob</a:t>
            </a:r>
          </a:p>
          <a:p>
            <a:pPr marL="385763" indent="-385763">
              <a:buFont typeface="+mj-lt"/>
              <a:buAutoNum type="arabicPeriod"/>
            </a:pPr>
            <a:r>
              <a:rPr lang="tr-TR" dirty="0" err="1" smtClean="0"/>
              <a:t>Occipital</a:t>
            </a:r>
            <a:r>
              <a:rPr lang="tr-TR" dirty="0" smtClean="0"/>
              <a:t> lob</a:t>
            </a:r>
          </a:p>
          <a:p>
            <a:endParaRPr lang="tr-TR" dirty="0"/>
          </a:p>
        </p:txBody>
      </p:sp>
    </p:spTree>
    <p:extLst>
      <p:ext uri="{BB962C8B-B14F-4D97-AF65-F5344CB8AC3E}">
        <p14:creationId xmlns:p14="http://schemas.microsoft.com/office/powerpoint/2010/main" val="28490863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Beynin sol hemisferi</a:t>
            </a:r>
            <a:endParaRPr lang="tr-TR" dirty="0"/>
          </a:p>
        </p:txBody>
      </p:sp>
      <p:pic>
        <p:nvPicPr>
          <p:cNvPr id="4" name="2 Resim" descr="r&amp;r0208a.jpg"/>
          <p:cNvPicPr>
            <a:picLocks noGrp="1"/>
          </p:cNvPicPr>
          <p:nvPr>
            <p:ph idx="1"/>
          </p:nvPr>
        </p:nvPicPr>
        <p:blipFill>
          <a:blip r:embed="rId2" cstate="print"/>
          <a:stretch>
            <a:fillRect/>
          </a:stretch>
        </p:blipFill>
        <p:spPr>
          <a:xfrm>
            <a:off x="2696753" y="1768067"/>
            <a:ext cx="3964809" cy="2893239"/>
          </a:xfrm>
          <a:prstGeom prst="rect">
            <a:avLst/>
          </a:prstGeom>
        </p:spPr>
      </p:pic>
      <p:pic>
        <p:nvPicPr>
          <p:cNvPr id="5" name="3 Resim" descr="broca_et_WernickeV2.jpg"/>
          <p:cNvPicPr/>
          <p:nvPr/>
        </p:nvPicPr>
        <p:blipFill>
          <a:blip r:embed="rId3" cstate="print"/>
          <a:stretch>
            <a:fillRect/>
          </a:stretch>
        </p:blipFill>
        <p:spPr>
          <a:xfrm>
            <a:off x="3821902" y="4714884"/>
            <a:ext cx="1875247" cy="1071570"/>
          </a:xfrm>
          <a:prstGeom prst="rect">
            <a:avLst/>
          </a:prstGeom>
        </p:spPr>
      </p:pic>
    </p:spTree>
    <p:extLst>
      <p:ext uri="{BB962C8B-B14F-4D97-AF65-F5344CB8AC3E}">
        <p14:creationId xmlns:p14="http://schemas.microsoft.com/office/powerpoint/2010/main" val="2993964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sp>
        <p:nvSpPr>
          <p:cNvPr id="3" name="2 İçerik Yer Tutucusu"/>
          <p:cNvSpPr>
            <a:spLocks noGrp="1"/>
          </p:cNvSpPr>
          <p:nvPr>
            <p:ph idx="1"/>
          </p:nvPr>
        </p:nvSpPr>
        <p:spPr/>
        <p:txBody>
          <a:bodyPr/>
          <a:lstStyle/>
          <a:p>
            <a:r>
              <a:rPr lang="tr-TR" dirty="0" smtClean="0"/>
              <a:t>Beyinde her </a:t>
            </a:r>
            <a:r>
              <a:rPr lang="tr-TR" dirty="0" err="1" smtClean="0"/>
              <a:t>hemisfer</a:t>
            </a:r>
            <a:r>
              <a:rPr lang="tr-TR" dirty="0" smtClean="0"/>
              <a:t> ve </a:t>
            </a:r>
            <a:r>
              <a:rPr lang="tr-TR" dirty="0" err="1" smtClean="0"/>
              <a:t>hemisfer</a:t>
            </a:r>
            <a:r>
              <a:rPr lang="tr-TR" dirty="0" smtClean="0"/>
              <a:t> içindeki her bölgenin özel bir fonksiyonu olduğu düşünülür. Dil ve konuşma alanları beynin sol yarıküresindedir. Dili anlama ve üretmede sol yarıküredeki iki alan özellikle önemlidir. </a:t>
            </a:r>
            <a:r>
              <a:rPr lang="tr-TR" dirty="0" err="1" smtClean="0"/>
              <a:t>Broca</a:t>
            </a:r>
            <a:r>
              <a:rPr lang="tr-TR" dirty="0" smtClean="0"/>
              <a:t> alanı motor sıralamaların düzenlendiği yerdir, konuşmayı sağlar.</a:t>
            </a:r>
            <a:r>
              <a:rPr lang="tr-TR" dirty="0" err="1" smtClean="0"/>
              <a:t>Wernicke</a:t>
            </a:r>
            <a:r>
              <a:rPr lang="tr-TR" dirty="0" smtClean="0"/>
              <a:t> alanı ise dili anlama ile ilgili alandır.</a:t>
            </a:r>
          </a:p>
          <a:p>
            <a:endParaRPr lang="tr-TR" dirty="0"/>
          </a:p>
        </p:txBody>
      </p:sp>
    </p:spTree>
    <p:extLst>
      <p:ext uri="{BB962C8B-B14F-4D97-AF65-F5344CB8AC3E}">
        <p14:creationId xmlns:p14="http://schemas.microsoft.com/office/powerpoint/2010/main" val="12788097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pic>
        <p:nvPicPr>
          <p:cNvPr id="4" name="3 İçerik Yer Tutucusu" descr="ingilizce-konusma-pratigi-4b.jpg"/>
          <p:cNvPicPr>
            <a:picLocks noGrp="1" noChangeAspect="1"/>
          </p:cNvPicPr>
          <p:nvPr>
            <p:ph idx="1"/>
          </p:nvPr>
        </p:nvPicPr>
        <p:blipFill>
          <a:blip r:embed="rId2" cstate="print"/>
          <a:stretch>
            <a:fillRect/>
          </a:stretch>
        </p:blipFill>
        <p:spPr>
          <a:xfrm>
            <a:off x="2943820" y="2228850"/>
            <a:ext cx="3263504" cy="3263504"/>
          </a:xfrm>
          <a:prstGeom prst="rect">
            <a:avLst/>
          </a:prstGeom>
        </p:spPr>
      </p:pic>
      <p:sp>
        <p:nvSpPr>
          <p:cNvPr id="5" name="4 Metin kutusu"/>
          <p:cNvSpPr txBox="1"/>
          <p:nvPr/>
        </p:nvSpPr>
        <p:spPr>
          <a:xfrm rot="960651">
            <a:off x="2218941" y="3081512"/>
            <a:ext cx="1934954" cy="7155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85800"/>
            <a:r>
              <a:rPr lang="tr-TR" sz="1350" dirty="0" err="1">
                <a:solidFill>
                  <a:prstClr val="black"/>
                </a:solidFill>
                <a:latin typeface="Calibri" panose="020F0502020204030204"/>
              </a:rPr>
              <a:t>Wernicke</a:t>
            </a:r>
            <a:r>
              <a:rPr lang="tr-TR" sz="1350" dirty="0">
                <a:solidFill>
                  <a:prstClr val="black"/>
                </a:solidFill>
                <a:latin typeface="Calibri" panose="020F0502020204030204"/>
              </a:rPr>
              <a:t> Alanı çevreden gelen iletileri </a:t>
            </a:r>
            <a:r>
              <a:rPr lang="tr-TR" sz="1350" u="sng" dirty="0">
                <a:solidFill>
                  <a:prstClr val="black"/>
                </a:solidFill>
                <a:latin typeface="Calibri" panose="020F0502020204030204"/>
              </a:rPr>
              <a:t>anlamlandırır.</a:t>
            </a:r>
          </a:p>
        </p:txBody>
      </p:sp>
      <p:sp>
        <p:nvSpPr>
          <p:cNvPr id="6" name="5 Metin kutusu"/>
          <p:cNvSpPr txBox="1"/>
          <p:nvPr/>
        </p:nvSpPr>
        <p:spPr>
          <a:xfrm rot="21024571">
            <a:off x="5097666" y="3207172"/>
            <a:ext cx="2035983" cy="7155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85800"/>
            <a:r>
              <a:rPr lang="tr-TR" sz="1350" dirty="0" err="1">
                <a:solidFill>
                  <a:prstClr val="black"/>
                </a:solidFill>
                <a:latin typeface="Calibri" panose="020F0502020204030204"/>
              </a:rPr>
              <a:t>Broca</a:t>
            </a:r>
            <a:r>
              <a:rPr lang="tr-TR" sz="1350" dirty="0">
                <a:solidFill>
                  <a:prstClr val="black"/>
                </a:solidFill>
                <a:latin typeface="Calibri" panose="020F0502020204030204"/>
              </a:rPr>
              <a:t> Alanı gönderilmiş mesajları </a:t>
            </a:r>
            <a:r>
              <a:rPr lang="tr-TR" sz="1350" u="sng" dirty="0">
                <a:solidFill>
                  <a:prstClr val="black"/>
                </a:solidFill>
                <a:latin typeface="Calibri" panose="020F0502020204030204"/>
              </a:rPr>
              <a:t>cevaplarken </a:t>
            </a:r>
            <a:r>
              <a:rPr lang="tr-TR" sz="1350" dirty="0">
                <a:solidFill>
                  <a:prstClr val="black"/>
                </a:solidFill>
                <a:latin typeface="Calibri" panose="020F0502020204030204"/>
              </a:rPr>
              <a:t>devreye girer.</a:t>
            </a:r>
            <a:endParaRPr lang="tr-TR" sz="1350" u="sng" dirty="0">
              <a:solidFill>
                <a:prstClr val="black"/>
              </a:solidFill>
              <a:latin typeface="Calibri" panose="020F0502020204030204"/>
            </a:endParaRPr>
          </a:p>
        </p:txBody>
      </p:sp>
      <p:pic>
        <p:nvPicPr>
          <p:cNvPr id="10" name="9 Resim" descr="broca_wernicke_areas.jpg"/>
          <p:cNvPicPr>
            <a:picLocks noChangeAspect="1"/>
          </p:cNvPicPr>
          <p:nvPr/>
        </p:nvPicPr>
        <p:blipFill>
          <a:blip r:embed="rId3" cstate="print"/>
          <a:stretch>
            <a:fillRect/>
          </a:stretch>
        </p:blipFill>
        <p:spPr>
          <a:xfrm>
            <a:off x="5750728" y="4543873"/>
            <a:ext cx="1672109" cy="1334252"/>
          </a:xfrm>
          <a:prstGeom prst="rect">
            <a:avLst/>
          </a:prstGeom>
        </p:spPr>
      </p:pic>
    </p:spTree>
    <p:extLst>
      <p:ext uri="{BB962C8B-B14F-4D97-AF65-F5344CB8AC3E}">
        <p14:creationId xmlns:p14="http://schemas.microsoft.com/office/powerpoint/2010/main" val="2064683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Dil ve Konuşma</a:t>
            </a:r>
            <a:endParaRPr lang="tr-TR" dirty="0"/>
          </a:p>
        </p:txBody>
      </p:sp>
      <p:sp>
        <p:nvSpPr>
          <p:cNvPr id="3" name="2 İçerik Yer Tutucusu"/>
          <p:cNvSpPr>
            <a:spLocks noGrp="1"/>
          </p:cNvSpPr>
          <p:nvPr>
            <p:ph idx="1"/>
          </p:nvPr>
        </p:nvSpPr>
        <p:spPr/>
        <p:txBody>
          <a:bodyPr>
            <a:normAutofit/>
          </a:bodyPr>
          <a:lstStyle/>
          <a:p>
            <a:r>
              <a:rPr lang="tr-TR" b="1" u="sng" dirty="0" smtClean="0"/>
              <a:t>İletişim;</a:t>
            </a:r>
            <a:r>
              <a:rPr lang="tr-TR" dirty="0" smtClean="0"/>
              <a:t> duygu, düşünce, deneyim ve gereksinimlerin paylaşılması olarak tanımlanabilir. Yaşayan tüm canlıların mesajlarını gönderip alma için kendilerine özgü bir iletişim biçimi vardır.</a:t>
            </a:r>
          </a:p>
          <a:p>
            <a:r>
              <a:rPr lang="tr-TR" b="1" u="sng" dirty="0" smtClean="0"/>
              <a:t>Sözel olmayan iletişim; </a:t>
            </a:r>
            <a:r>
              <a:rPr lang="tr-TR" dirty="0" smtClean="0"/>
              <a:t>doğal dil sistemlerinden oluşmayan sinyal ya da işaretlerin alınıp verilmesi sürecidir. Sözel olmayan iletişimde jestler, vücut duruşu, yüz ifadesi, göz kontağı, baş ve vücut hareketi ve fiziksel uzaklık yer alır.</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Wernicke</a:t>
            </a:r>
            <a:r>
              <a:rPr lang="tr-TR" dirty="0" smtClean="0"/>
              <a:t> – </a:t>
            </a:r>
            <a:r>
              <a:rPr lang="tr-TR" dirty="0" err="1" smtClean="0"/>
              <a:t>Broca</a:t>
            </a:r>
            <a:r>
              <a:rPr lang="tr-TR" dirty="0" smtClean="0"/>
              <a:t> Alanları</a:t>
            </a:r>
            <a:endParaRPr lang="tr-TR" dirty="0"/>
          </a:p>
        </p:txBody>
      </p:sp>
      <p:pic>
        <p:nvPicPr>
          <p:cNvPr id="4" name="3 İçerik Yer Tutucusu" descr="d_10_cr_lan_2a.jpg"/>
          <p:cNvPicPr>
            <a:picLocks noGrp="1" noChangeAspect="1"/>
          </p:cNvPicPr>
          <p:nvPr>
            <p:ph idx="1"/>
          </p:nvPr>
        </p:nvPicPr>
        <p:blipFill>
          <a:blip r:embed="rId2" cstate="print"/>
          <a:stretch>
            <a:fillRect/>
          </a:stretch>
        </p:blipFill>
        <p:spPr>
          <a:xfrm>
            <a:off x="1946653" y="1766408"/>
            <a:ext cx="5197115" cy="3987727"/>
          </a:xfrm>
        </p:spPr>
      </p:pic>
    </p:spTree>
    <p:extLst>
      <p:ext uri="{BB962C8B-B14F-4D97-AF65-F5344CB8AC3E}">
        <p14:creationId xmlns:p14="http://schemas.microsoft.com/office/powerpoint/2010/main" val="15706577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İletişimdeki aksamaların nedenleri</a:t>
            </a:r>
            <a:endParaRPr lang="tr-TR" dirty="0"/>
          </a:p>
        </p:txBody>
      </p:sp>
      <p:sp>
        <p:nvSpPr>
          <p:cNvPr id="3" name="2 İçerik Yer Tutucusu"/>
          <p:cNvSpPr>
            <a:spLocks noGrp="1"/>
          </p:cNvSpPr>
          <p:nvPr>
            <p:ph idx="1"/>
          </p:nvPr>
        </p:nvSpPr>
        <p:spPr/>
        <p:txBody>
          <a:bodyPr>
            <a:normAutofit/>
          </a:bodyPr>
          <a:lstStyle/>
          <a:p>
            <a:pPr lvl="0"/>
            <a:r>
              <a:rPr lang="tr-TR" dirty="0" smtClean="0"/>
              <a:t>Yanlış kodlama	</a:t>
            </a:r>
          </a:p>
          <a:p>
            <a:pPr lvl="0"/>
            <a:r>
              <a:rPr lang="tr-TR" dirty="0" smtClean="0"/>
              <a:t>İletim hataları</a:t>
            </a:r>
          </a:p>
          <a:p>
            <a:pPr lvl="0"/>
            <a:r>
              <a:rPr lang="tr-TR" dirty="0" smtClean="0"/>
              <a:t>Şifreyi yanlış çözme</a:t>
            </a:r>
          </a:p>
          <a:p>
            <a:pPr lvl="0"/>
            <a:r>
              <a:rPr lang="tr-TR" dirty="0" smtClean="0"/>
              <a:t>Kodlayanla şifreyi çözenin bilgilerinin uygunsuzluğu</a:t>
            </a:r>
          </a:p>
          <a:p>
            <a:r>
              <a:rPr lang="tr-TR" b="1" dirty="0" smtClean="0"/>
              <a:t>Dil ve konuşma bozuklukları;</a:t>
            </a:r>
            <a:r>
              <a:rPr lang="tr-TR" dirty="0" smtClean="0"/>
              <a:t> sözel iletişimde her hangi bir nedenle engel oluşturan bir durum ve dil ve /veya konuşma boyutunda ortaya çıkan aksaklıklar şeklinde tanımlanabilir. </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u="sng" dirty="0" smtClean="0"/>
              <a:t>İletişim için gerekli olan öğeler</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lvl="0"/>
            <a:r>
              <a:rPr lang="tr-TR" dirty="0" smtClean="0"/>
              <a:t>Mesajı gönderen (kaynak veya gönderici)</a:t>
            </a:r>
          </a:p>
          <a:p>
            <a:pPr lvl="0"/>
            <a:r>
              <a:rPr lang="tr-TR" dirty="0" smtClean="0"/>
              <a:t>Mesajı alan (hedef veya alıcı)</a:t>
            </a:r>
          </a:p>
          <a:p>
            <a:pPr lvl="0"/>
            <a:r>
              <a:rPr lang="tr-TR" dirty="0" smtClean="0"/>
              <a:t>Mesaj</a:t>
            </a:r>
          </a:p>
          <a:p>
            <a:pPr lvl="0"/>
            <a:r>
              <a:rPr lang="tr-TR" dirty="0" smtClean="0"/>
              <a:t>Mesajın gidebileceği bir yol</a:t>
            </a:r>
          </a:p>
          <a:p>
            <a:pPr lvl="0"/>
            <a:r>
              <a:rPr lang="tr-TR" dirty="0" smtClean="0"/>
              <a:t>İletişim gerçekleşebileceği bir ortam</a:t>
            </a:r>
          </a:p>
          <a:p>
            <a:pPr lvl="0"/>
            <a:r>
              <a:rPr lang="tr-TR" dirty="0" smtClean="0"/>
              <a:t>İletişim için ortak bir araç (mesajı taşıyabilecek bir araç)</a:t>
            </a:r>
          </a:p>
          <a:p>
            <a:pPr lvl="0"/>
            <a:r>
              <a:rPr lang="tr-TR" dirty="0" smtClean="0"/>
              <a:t>Geri bildirim (dönüt)</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5000" contrast="-9000"/>
          </a:blip>
          <a:srcRect/>
          <a:tile tx="0" ty="0" sx="100000" sy="100000" flip="none" algn="tl"/>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1143000"/>
          </a:xfrm>
        </p:spPr>
        <p:txBody>
          <a:bodyPr/>
          <a:lstStyle/>
          <a:p>
            <a:r>
              <a:rPr lang="tr-TR" dirty="0" smtClean="0"/>
              <a:t>İletişim şeması</a:t>
            </a:r>
            <a:endParaRPr lang="tr-TR" dirty="0"/>
          </a:p>
        </p:txBody>
      </p:sp>
      <p:pic>
        <p:nvPicPr>
          <p:cNvPr id="6" name="5 İçerik Yer Tutucusu" descr="iletişim.jpg"/>
          <p:cNvPicPr>
            <a:picLocks noGrp="1" noChangeAspect="1"/>
          </p:cNvPicPr>
          <p:nvPr>
            <p:ph idx="1"/>
          </p:nvPr>
        </p:nvPicPr>
        <p:blipFill>
          <a:blip r:embed="rId3" cstate="print"/>
          <a:stretch>
            <a:fillRect/>
          </a:stretch>
        </p:blipFill>
        <p:spPr>
          <a:xfrm>
            <a:off x="55820" y="1785926"/>
            <a:ext cx="9088180" cy="3643338"/>
          </a:xfrm>
          <a:prstGeom prst="rect">
            <a:avLst/>
          </a:prstGeom>
          <a:solidFill>
            <a:schemeClr val="bg1">
              <a:alpha val="99000"/>
            </a:schemeClr>
          </a:solid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Dil ve Konuşma</a:t>
            </a:r>
            <a:endParaRPr lang="tr-TR" dirty="0"/>
          </a:p>
        </p:txBody>
      </p:sp>
      <p:sp>
        <p:nvSpPr>
          <p:cNvPr id="3" name="2 İçerik Yer Tutucusu"/>
          <p:cNvSpPr>
            <a:spLocks noGrp="1"/>
          </p:cNvSpPr>
          <p:nvPr>
            <p:ph idx="1"/>
          </p:nvPr>
        </p:nvSpPr>
        <p:spPr/>
        <p:txBody>
          <a:bodyPr>
            <a:normAutofit/>
          </a:bodyPr>
          <a:lstStyle/>
          <a:p>
            <a:r>
              <a:rPr lang="tr-TR" b="1" u="sng" dirty="0" smtClean="0"/>
              <a:t>İletişim;</a:t>
            </a:r>
            <a:r>
              <a:rPr lang="tr-TR" dirty="0" smtClean="0"/>
              <a:t> kodlama, iletme, çözümleme ve geri bildirim sürecidir. Bir bilginin, duygunun, düşüncenin dil kullanılarak (sözel iletişim) ya da dil kullanılmaksızın (sözel olmayan iletişim) ifade edilmesi yöntemidir.</a:t>
            </a:r>
          </a:p>
          <a:p>
            <a:r>
              <a:rPr lang="tr-TR" b="1" u="sng" dirty="0" smtClean="0"/>
              <a:t>Dil;</a:t>
            </a:r>
            <a:r>
              <a:rPr lang="tr-TR" dirty="0" smtClean="0"/>
              <a:t> mesajımızı diğerlerine aktarmak amacıyla kullandığımız ortak semboller ve bu sembollerin kullanım kurallarını içeren bir sistemdir.</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u="sng" dirty="0" smtClean="0"/>
              <a:t>İletişim aracı olarak dilin özellikleri</a:t>
            </a:r>
            <a:endParaRPr lang="tr-TR" dirty="0"/>
          </a:p>
        </p:txBody>
      </p:sp>
      <p:sp>
        <p:nvSpPr>
          <p:cNvPr id="3" name="2 İçerik Yer Tutucusu"/>
          <p:cNvSpPr>
            <a:spLocks noGrp="1"/>
          </p:cNvSpPr>
          <p:nvPr>
            <p:ph idx="1"/>
          </p:nvPr>
        </p:nvSpPr>
        <p:spPr/>
        <p:txBody>
          <a:bodyPr>
            <a:normAutofit lnSpcReduction="10000"/>
          </a:bodyPr>
          <a:lstStyle/>
          <a:p>
            <a:pPr lvl="0"/>
            <a:r>
              <a:rPr lang="tr-TR" dirty="0" smtClean="0"/>
              <a:t>Dil bir koddur.</a:t>
            </a:r>
          </a:p>
          <a:p>
            <a:pPr>
              <a:buNone/>
            </a:pPr>
            <a:r>
              <a:rPr lang="tr-TR" dirty="0" smtClean="0"/>
              <a:t>Kod herhangi bir şeyin başka bir şeyle temsil edilmesidir. Dil keyfi sembollerden oluşur.</a:t>
            </a:r>
          </a:p>
          <a:p>
            <a:pPr lvl="0"/>
            <a:r>
              <a:rPr lang="tr-TR" dirty="0" smtClean="0"/>
              <a:t>Dil sosyal olarak paylaşılır, bir uzlaşmadır.</a:t>
            </a:r>
          </a:p>
          <a:p>
            <a:pPr>
              <a:buNone/>
            </a:pPr>
            <a:r>
              <a:rPr lang="tr-TR" dirty="0" smtClean="0"/>
              <a:t>Aynı dili kullananlar semboller ve kullanım kuralları konusunda hemfikirdir.</a:t>
            </a:r>
          </a:p>
          <a:p>
            <a:pPr lvl="0"/>
            <a:r>
              <a:rPr lang="tr-TR" dirty="0" smtClean="0"/>
              <a:t>Dil evren hakkındaki düşünceleri temsil eder.</a:t>
            </a:r>
          </a:p>
          <a:p>
            <a:pPr>
              <a:buNone/>
            </a:pPr>
            <a:r>
              <a:rPr lang="tr-TR" dirty="0" smtClean="0"/>
              <a:t>Bireyin nesneler, olaylar ve ilişkiler hakkındaki bilgisi dille kodlanır.</a:t>
            </a:r>
          </a:p>
          <a:p>
            <a:pPr lvl="0"/>
            <a:r>
              <a:rPr lang="tr-TR" dirty="0" smtClean="0"/>
              <a:t>Dil bir kurallar sistemidir.</a:t>
            </a:r>
          </a:p>
          <a:p>
            <a:pPr>
              <a:buNone/>
            </a:pPr>
            <a:r>
              <a:rPr lang="tr-TR" dirty="0" smtClean="0"/>
              <a:t>Kurallar kodlamanın nasıl yapılacağını belirler. Seslerden sözcükleri sözcüklerden cümleler kurallarla oluşturulur.</a:t>
            </a:r>
          </a:p>
          <a:p>
            <a:pPr lvl="0"/>
            <a:r>
              <a:rPr lang="tr-TR" dirty="0" smtClean="0"/>
              <a:t>Dil, iletişim için kullanılır.</a:t>
            </a:r>
          </a:p>
          <a:p>
            <a:pPr>
              <a:buNone/>
            </a:pPr>
            <a:r>
              <a:rPr lang="tr-TR" dirty="0" smtClean="0"/>
              <a:t> </a:t>
            </a:r>
            <a:r>
              <a:rPr lang="tr-TR" dirty="0"/>
              <a:t>D</a:t>
            </a:r>
            <a:r>
              <a:rPr lang="tr-TR" dirty="0" smtClean="0"/>
              <a:t>il kullanımını genellikle insanlarla etkileşimi içerir.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Dil ve Konuşma</a:t>
            </a:r>
            <a:endParaRPr lang="tr-TR" dirty="0"/>
          </a:p>
        </p:txBody>
      </p:sp>
      <p:sp>
        <p:nvSpPr>
          <p:cNvPr id="3" name="2 İçerik Yer Tutucusu"/>
          <p:cNvSpPr>
            <a:spLocks noGrp="1"/>
          </p:cNvSpPr>
          <p:nvPr>
            <p:ph idx="1"/>
          </p:nvPr>
        </p:nvSpPr>
        <p:spPr>
          <a:xfrm>
            <a:off x="457200" y="1600200"/>
            <a:ext cx="8229600" cy="4686320"/>
          </a:xfrm>
        </p:spPr>
        <p:txBody>
          <a:bodyPr>
            <a:normAutofit/>
          </a:bodyPr>
          <a:lstStyle/>
          <a:p>
            <a:r>
              <a:rPr lang="tr-TR" dirty="0" err="1" smtClean="0"/>
              <a:t>Bloom</a:t>
            </a:r>
            <a:r>
              <a:rPr lang="tr-TR" dirty="0" smtClean="0"/>
              <a:t> ve Lahey’e göre dil; iletişim amacıyla evrene ilişkin düşüncelerin bir toplumca paylaşılan ve kullanımları kurallara bağlı olan keyfi bir semboller sistemi ile kodlanmasıdır.</a:t>
            </a:r>
          </a:p>
          <a:p>
            <a:r>
              <a:rPr lang="tr-TR" dirty="0" smtClean="0"/>
              <a:t>Nelson’a göre ise dil; evren hakkında düşünceleri göstermek için keyfi sembollerden oluşan uzlaşmaya dayalı bir sistemin kullanıldığı sosyal olarak paylaşılan bir koddur.</a:t>
            </a:r>
          </a:p>
          <a:p>
            <a:pPr>
              <a:buNone/>
            </a:pP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Dil ve Konuşma</a:t>
            </a:r>
            <a:endParaRPr lang="tr-TR" dirty="0"/>
          </a:p>
        </p:txBody>
      </p:sp>
      <p:sp>
        <p:nvSpPr>
          <p:cNvPr id="3" name="2 İçerik Yer Tutucusu"/>
          <p:cNvSpPr>
            <a:spLocks noGrp="1"/>
          </p:cNvSpPr>
          <p:nvPr>
            <p:ph idx="1"/>
          </p:nvPr>
        </p:nvSpPr>
        <p:spPr/>
        <p:txBody>
          <a:bodyPr numCol="2"/>
          <a:lstStyle/>
          <a:p>
            <a:pPr>
              <a:buNone/>
            </a:pPr>
            <a:r>
              <a:rPr lang="tr-TR" dirty="0" smtClean="0"/>
              <a:t>	</a:t>
            </a:r>
            <a:r>
              <a:rPr lang="tr-TR" b="1" dirty="0" smtClean="0"/>
              <a:t>Konuşma</a:t>
            </a:r>
            <a:r>
              <a:rPr lang="tr-TR" dirty="0" smtClean="0"/>
              <a:t>; Dilin sembolik birimlerinin yerine geçen  sesleri çıkarmak için kullanılan bir seri motor süreçtir.</a:t>
            </a:r>
          </a:p>
          <a:p>
            <a:r>
              <a:rPr lang="tr-TR" b="1" u="sng" dirty="0"/>
              <a:t>Konuşma;</a:t>
            </a:r>
            <a:r>
              <a:rPr lang="tr-TR" dirty="0"/>
              <a:t> dilin kullanımıdır. </a:t>
            </a:r>
          </a:p>
          <a:p>
            <a:r>
              <a:rPr lang="tr-TR" dirty="0"/>
              <a:t>Dilin davranış şekli olarak ortaya çıkmış bir şekli konuşmadır.</a:t>
            </a:r>
          </a:p>
          <a:p>
            <a:endParaRPr lang="tr-TR" dirty="0"/>
          </a:p>
        </p:txBody>
      </p:sp>
      <p:pic>
        <p:nvPicPr>
          <p:cNvPr id="5" name="4 Resim" descr="yabancidilkonusmak1.jpg"/>
          <p:cNvPicPr>
            <a:picLocks noChangeAspect="1"/>
          </p:cNvPicPr>
          <p:nvPr/>
        </p:nvPicPr>
        <p:blipFill>
          <a:blip r:embed="rId2" cstate="print"/>
          <a:stretch>
            <a:fillRect/>
          </a:stretch>
        </p:blipFill>
        <p:spPr>
          <a:xfrm>
            <a:off x="4643439" y="1785926"/>
            <a:ext cx="3929090" cy="346799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Konuşma sistemi</a:t>
            </a:r>
            <a:endParaRPr lang="tr-TR" dirty="0"/>
          </a:p>
        </p:txBody>
      </p:sp>
      <p:sp>
        <p:nvSpPr>
          <p:cNvPr id="3" name="2 İçerik Yer Tutucusu"/>
          <p:cNvSpPr>
            <a:spLocks noGrp="1"/>
          </p:cNvSpPr>
          <p:nvPr>
            <p:ph idx="1"/>
          </p:nvPr>
        </p:nvSpPr>
        <p:spPr/>
        <p:txBody>
          <a:bodyPr/>
          <a:lstStyle/>
          <a:p>
            <a:r>
              <a:rPr lang="tr-TR" dirty="0" smtClean="0"/>
              <a:t>İnsan vücudunda konuşma organı yoktur. Yaşamsal görevi olan bazı organlar konuşma işlevini üstlenmiştir. Dil ve konuşmada kullanılan organlar baş, boyun ve gövdede yer alır. </a:t>
            </a:r>
          </a:p>
          <a:p>
            <a:endParaRPr lang="tr-TR" dirty="0"/>
          </a:p>
        </p:txBody>
      </p:sp>
    </p:spTree>
    <p:extLst>
      <p:ext uri="{BB962C8B-B14F-4D97-AF65-F5344CB8AC3E}">
        <p14:creationId xmlns:p14="http://schemas.microsoft.com/office/powerpoint/2010/main" val="1215887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TM02900688[[fn=Model]]</Template>
  <TotalTime>349</TotalTime>
  <Words>791</Words>
  <Application>Microsoft Office PowerPoint</Application>
  <PresentationFormat>Ekran Gösterisi (4:3)</PresentationFormat>
  <Paragraphs>89</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21</vt:i4>
      </vt:variant>
    </vt:vector>
  </HeadingPairs>
  <TitlesOfParts>
    <vt:vector size="27" baseType="lpstr">
      <vt:lpstr>Arial</vt:lpstr>
      <vt:lpstr>Calibri</vt:lpstr>
      <vt:lpstr>Calibri Light</vt:lpstr>
      <vt:lpstr>Wingdings 2</vt:lpstr>
      <vt:lpstr>HDOfficeLightV0</vt:lpstr>
      <vt:lpstr>Office Teması</vt:lpstr>
      <vt:lpstr>İşitme Yetersizliğinde İletişim Becerilerinin Desteklenmesi</vt:lpstr>
      <vt:lpstr>İletişim, Dil ve Konuşma</vt:lpstr>
      <vt:lpstr>İletişim için gerekli olan öğeler </vt:lpstr>
      <vt:lpstr>İletişim şeması</vt:lpstr>
      <vt:lpstr>İletişim, Dil ve Konuşma</vt:lpstr>
      <vt:lpstr>İletişim aracı olarak dilin özellikleri</vt:lpstr>
      <vt:lpstr>İletişim, Dil ve Konuşma</vt:lpstr>
      <vt:lpstr>İletişim, Dil ve Konuşma</vt:lpstr>
      <vt:lpstr>Konuşma sistemi</vt:lpstr>
      <vt:lpstr>PowerPoint Sunusu</vt:lpstr>
      <vt:lpstr>Konuşmanın Genel Özellikleri</vt:lpstr>
      <vt:lpstr>Konuşmanın Fiziki Unsurları</vt:lpstr>
      <vt:lpstr>Konuşma Sistemi</vt:lpstr>
      <vt:lpstr>Konuşma Sistemi</vt:lpstr>
      <vt:lpstr>Konuşma Sistemi</vt:lpstr>
      <vt:lpstr>Beyindeki konuşma alanları</vt:lpstr>
      <vt:lpstr>Beynin sol hemisferi</vt:lpstr>
      <vt:lpstr>Wernicke – Broca Alanları</vt:lpstr>
      <vt:lpstr>Wernicke – Broca Alanları</vt:lpstr>
      <vt:lpstr>Wernicke – Broca Alanları</vt:lpstr>
      <vt:lpstr>İletişimdeki aksamaların nedenleri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Zihin Engellilere İletişim Becerilerinin Kazandırılması</dc:title>
  <dc:creator>servi</dc:creator>
  <cp:lastModifiedBy>resat alatli</cp:lastModifiedBy>
  <cp:revision>27</cp:revision>
  <dcterms:created xsi:type="dcterms:W3CDTF">2012-02-05T23:33:54Z</dcterms:created>
  <dcterms:modified xsi:type="dcterms:W3CDTF">2018-10-02T13:34:41Z</dcterms:modified>
</cp:coreProperties>
</file>