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7" r:id="rId3"/>
    <p:sldId id="269" r:id="rId4"/>
    <p:sldId id="268" r:id="rId5"/>
    <p:sldId id="272" r:id="rId6"/>
    <p:sldId id="273" r:id="rId7"/>
    <p:sldId id="271" r:id="rId8"/>
    <p:sldId id="270" r:id="rId9"/>
    <p:sldId id="274" r:id="rId10"/>
    <p:sldId id="275" r:id="rId11"/>
    <p:sldId id="276" r:id="rId12"/>
    <p:sldId id="277" r:id="rId13"/>
    <p:sldId id="278" r:id="rId14"/>
    <p:sldId id="266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06" autoAdjust="0"/>
    <p:restoredTop sz="94660"/>
  </p:normalViewPr>
  <p:slideViewPr>
    <p:cSldViewPr snapToGrid="0">
      <p:cViewPr varScale="1">
        <p:scale>
          <a:sx n="72" d="100"/>
          <a:sy n="72" d="100"/>
        </p:scale>
        <p:origin x="6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809CE-F913-4E8B-991D-34F50DACC2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Фонетика </a:t>
            </a:r>
            <a:r>
              <a:rPr lang="tr-TR" dirty="0"/>
              <a:t>II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0F2AB2-7B92-4BD1-94D6-4FCDE5E3BB7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Урок 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1790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C8E762-CE2E-46BC-B0C9-ADA2F992CD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742122"/>
            <a:ext cx="9601200" cy="5125278"/>
          </a:xfrm>
        </p:spPr>
        <p:txBody>
          <a:bodyPr/>
          <a:lstStyle/>
          <a:p>
            <a:r>
              <a:rPr lang="ru-RU" dirty="0"/>
              <a:t>В глаголах на </a:t>
            </a:r>
            <a:r>
              <a:rPr lang="ru-RU" i="1" dirty="0"/>
              <a:t>-</a:t>
            </a:r>
            <a:r>
              <a:rPr lang="ru-RU" b="1" i="1" dirty="0" err="1"/>
              <a:t>и</a:t>
            </a:r>
            <a:r>
              <a:rPr lang="ru-RU" i="1" dirty="0" err="1"/>
              <a:t>ровать</a:t>
            </a:r>
            <a:r>
              <a:rPr lang="ru-RU" dirty="0"/>
              <a:t> более продуктивным считается вариант с ударением на </a:t>
            </a:r>
            <a:r>
              <a:rPr lang="ru-RU" b="1" i="1" dirty="0"/>
              <a:t>и</a:t>
            </a:r>
            <a:r>
              <a:rPr lang="ru-RU" dirty="0"/>
              <a:t> (суффикс </a:t>
            </a:r>
            <a:r>
              <a:rPr lang="ru-RU" i="1" dirty="0"/>
              <a:t>-</a:t>
            </a:r>
            <a:r>
              <a:rPr lang="ru-RU" i="1" dirty="0" err="1"/>
              <a:t>ир</a:t>
            </a:r>
            <a:r>
              <a:rPr lang="ru-RU" i="1" dirty="0"/>
              <a:t>-</a:t>
            </a:r>
            <a:r>
              <a:rPr lang="ru-RU" dirty="0"/>
              <a:t> восходит к немецкому </a:t>
            </a:r>
            <a:r>
              <a:rPr lang="ru-RU" i="1" dirty="0"/>
              <a:t>–</a:t>
            </a:r>
            <a:r>
              <a:rPr lang="ru-RU" i="1" dirty="0" err="1"/>
              <a:t>ieren</a:t>
            </a:r>
            <a:r>
              <a:rPr lang="ru-RU" dirty="0"/>
              <a:t>). В словах же, вошедших в русский язык только в прошлом веке, ударение часто падает на последний слог. </a:t>
            </a:r>
          </a:p>
          <a:p>
            <a:pPr marL="0" indent="0">
              <a:buNone/>
            </a:pPr>
            <a:r>
              <a:rPr lang="ru-RU" dirty="0"/>
              <a:t>Пример: </a:t>
            </a:r>
          </a:p>
          <a:p>
            <a:pPr marL="0" indent="0">
              <a:buNone/>
            </a:pPr>
            <a:r>
              <a:rPr lang="ru-RU" i="1" dirty="0"/>
              <a:t>	блок</a:t>
            </a:r>
            <a:r>
              <a:rPr lang="ru-RU" b="1" i="1" dirty="0"/>
              <a:t>и</a:t>
            </a:r>
            <a:r>
              <a:rPr lang="ru-RU" i="1" dirty="0"/>
              <a:t>ровать – маркиров</a:t>
            </a:r>
            <a:r>
              <a:rPr lang="ru-RU" b="1" i="1" dirty="0"/>
              <a:t>а</a:t>
            </a:r>
            <a:r>
              <a:rPr lang="ru-RU" i="1" dirty="0"/>
              <a:t>ть;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национализ</a:t>
            </a:r>
            <a:r>
              <a:rPr lang="ru-RU" b="1" i="1" dirty="0"/>
              <a:t>и</a:t>
            </a:r>
            <a:r>
              <a:rPr lang="ru-RU" i="1" dirty="0"/>
              <a:t>ровать – премиров</a:t>
            </a:r>
            <a:r>
              <a:rPr lang="ru-RU" b="1" i="1" dirty="0"/>
              <a:t>а</a:t>
            </a:r>
            <a:r>
              <a:rPr lang="ru-RU" i="1" dirty="0"/>
              <a:t>ть;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приватиз</a:t>
            </a:r>
            <a:r>
              <a:rPr lang="ru-RU" b="1" i="1" dirty="0"/>
              <a:t>и</a:t>
            </a:r>
            <a:r>
              <a:rPr lang="ru-RU" i="1" dirty="0"/>
              <a:t>ровать – нормиров</a:t>
            </a:r>
            <a:r>
              <a:rPr lang="ru-RU" b="1" i="1" dirty="0"/>
              <a:t>а</a:t>
            </a:r>
            <a:r>
              <a:rPr lang="ru-RU" i="1" dirty="0"/>
              <a:t>ть;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экспорт</a:t>
            </a:r>
            <a:r>
              <a:rPr lang="ru-RU" b="1" i="1" dirty="0"/>
              <a:t>и</a:t>
            </a:r>
            <a:r>
              <a:rPr lang="ru-RU" i="1" dirty="0"/>
              <a:t>ровать – бомбардиров</a:t>
            </a:r>
            <a:r>
              <a:rPr lang="ru-RU" b="1" i="1" dirty="0"/>
              <a:t>а</a:t>
            </a:r>
            <a:r>
              <a:rPr lang="ru-RU" i="1" dirty="0"/>
              <a:t>ть.</a:t>
            </a:r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47583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066E05-F471-4F2C-B825-4AE2D9E7A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543339"/>
            <a:ext cx="9601200" cy="5324061"/>
          </a:xfrm>
        </p:spPr>
        <p:txBody>
          <a:bodyPr/>
          <a:lstStyle/>
          <a:p>
            <a:pPr algn="just"/>
            <a:r>
              <a:rPr lang="ru-RU" dirty="0"/>
              <a:t>Ударение в кратких формах прилагательных и страдательных причастий прошедшего времени всегда стоит на основе. И только в форме единственного числа женского рода оно переносится на окончание:</a:t>
            </a:r>
          </a:p>
          <a:p>
            <a:pPr marL="0" indent="0" algn="just">
              <a:buNone/>
            </a:pPr>
            <a:r>
              <a:rPr lang="ru-RU" dirty="0"/>
              <a:t>	с</a:t>
            </a:r>
            <a:r>
              <a:rPr lang="ru-RU" b="1" i="1" dirty="0"/>
              <a:t>о</a:t>
            </a:r>
            <a:r>
              <a:rPr lang="ru-RU" dirty="0"/>
              <a:t>здан – создан</a:t>
            </a:r>
            <a:r>
              <a:rPr lang="ru-RU" b="1" i="1" dirty="0"/>
              <a:t>а</a:t>
            </a:r>
            <a:r>
              <a:rPr lang="ru-RU" dirty="0"/>
              <a:t> – с</a:t>
            </a:r>
            <a:r>
              <a:rPr lang="ru-RU" b="1" i="1" dirty="0"/>
              <a:t>о</a:t>
            </a:r>
            <a:r>
              <a:rPr lang="ru-RU" dirty="0"/>
              <a:t>зданы;</a:t>
            </a:r>
          </a:p>
          <a:p>
            <a:pPr marL="0" indent="0" algn="just">
              <a:buNone/>
            </a:pPr>
            <a:r>
              <a:rPr lang="ru-RU" dirty="0"/>
              <a:t>	вз</a:t>
            </a:r>
            <a:r>
              <a:rPr lang="ru-RU" b="1" i="1" dirty="0"/>
              <a:t>я</a:t>
            </a:r>
            <a:r>
              <a:rPr lang="ru-RU" dirty="0"/>
              <a:t>т – взят</a:t>
            </a:r>
            <a:r>
              <a:rPr lang="ru-RU" b="1" i="1" dirty="0"/>
              <a:t>а</a:t>
            </a:r>
            <a:r>
              <a:rPr lang="ru-RU" dirty="0"/>
              <a:t> – вз</a:t>
            </a:r>
            <a:r>
              <a:rPr lang="ru-RU" b="1" i="1" dirty="0"/>
              <a:t>я</a:t>
            </a:r>
            <a:r>
              <a:rPr lang="ru-RU" dirty="0"/>
              <a:t>ты;</a:t>
            </a:r>
          </a:p>
          <a:p>
            <a:pPr marL="0" indent="0" algn="just">
              <a:buNone/>
            </a:pPr>
            <a:r>
              <a:rPr lang="ru-RU" dirty="0"/>
              <a:t>	з</a:t>
            </a:r>
            <a:r>
              <a:rPr lang="ru-RU" b="1" i="1" dirty="0"/>
              <a:t>а</a:t>
            </a:r>
            <a:r>
              <a:rPr lang="ru-RU" dirty="0"/>
              <a:t>нят – занят</a:t>
            </a:r>
            <a:r>
              <a:rPr lang="ru-RU" b="1" i="1" dirty="0"/>
              <a:t>а</a:t>
            </a:r>
            <a:r>
              <a:rPr lang="ru-RU" dirty="0"/>
              <a:t> – з</a:t>
            </a:r>
            <a:r>
              <a:rPr lang="ru-RU" b="1" i="1" dirty="0"/>
              <a:t>а</a:t>
            </a:r>
            <a:r>
              <a:rPr lang="ru-RU" dirty="0"/>
              <a:t>няты;</a:t>
            </a:r>
          </a:p>
          <a:p>
            <a:pPr marL="0" indent="0" algn="just">
              <a:buNone/>
            </a:pPr>
            <a:r>
              <a:rPr lang="ru-RU" dirty="0"/>
              <a:t>	н</a:t>
            </a:r>
            <a:r>
              <a:rPr lang="ru-RU" b="1" i="1" dirty="0"/>
              <a:t>а</a:t>
            </a:r>
            <a:r>
              <a:rPr lang="ru-RU" dirty="0"/>
              <a:t>чат – начат</a:t>
            </a:r>
            <a:r>
              <a:rPr lang="ru-RU" b="1" i="1" dirty="0"/>
              <a:t>а</a:t>
            </a:r>
            <a:r>
              <a:rPr lang="ru-RU" dirty="0"/>
              <a:t> – н</a:t>
            </a:r>
            <a:r>
              <a:rPr lang="ru-RU" b="1" i="1" dirty="0"/>
              <a:t>а</a:t>
            </a:r>
            <a:r>
              <a:rPr lang="ru-RU" dirty="0"/>
              <a:t>чаты.</a:t>
            </a:r>
          </a:p>
          <a:p>
            <a:r>
              <a:rPr lang="ru-RU" dirty="0"/>
              <a:t>Во многих глаголах в прошедшем времени только в форме женского рода ударение стоит на окончании:</a:t>
            </a:r>
          </a:p>
          <a:p>
            <a:pPr marL="0" indent="0">
              <a:buNone/>
            </a:pPr>
            <a:r>
              <a:rPr lang="ru-RU" dirty="0"/>
              <a:t>	отн</a:t>
            </a:r>
            <a:r>
              <a:rPr lang="ru-RU" b="1" i="1" dirty="0"/>
              <a:t>я</a:t>
            </a:r>
            <a:r>
              <a:rPr lang="ru-RU" dirty="0"/>
              <a:t>ть – </a:t>
            </a:r>
            <a:r>
              <a:rPr lang="ru-RU" b="1" i="1" dirty="0"/>
              <a:t>о</a:t>
            </a:r>
            <a:r>
              <a:rPr lang="ru-RU" dirty="0"/>
              <a:t>тнял – отнял</a:t>
            </a:r>
            <a:r>
              <a:rPr lang="ru-RU" b="1" i="1" dirty="0"/>
              <a:t>а</a:t>
            </a:r>
            <a:r>
              <a:rPr lang="ru-RU" dirty="0"/>
              <a:t> – </a:t>
            </a:r>
            <a:r>
              <a:rPr lang="ru-RU" b="1" i="1" dirty="0"/>
              <a:t>о</a:t>
            </a:r>
            <a:r>
              <a:rPr lang="ru-RU" dirty="0"/>
              <a:t>тняли;</a:t>
            </a:r>
          </a:p>
          <a:p>
            <a:pPr marL="0" indent="0">
              <a:buNone/>
            </a:pPr>
            <a:r>
              <a:rPr lang="ru-RU" dirty="0"/>
              <a:t>	пон</a:t>
            </a:r>
            <a:r>
              <a:rPr lang="ru-RU" b="1" i="1" dirty="0"/>
              <a:t>я</a:t>
            </a:r>
            <a:r>
              <a:rPr lang="ru-RU" dirty="0"/>
              <a:t>ть – п</a:t>
            </a:r>
            <a:r>
              <a:rPr lang="ru-RU" b="1" i="1" dirty="0"/>
              <a:t>о</a:t>
            </a:r>
            <a:r>
              <a:rPr lang="ru-RU" dirty="0"/>
              <a:t>нял – понял</a:t>
            </a:r>
            <a:r>
              <a:rPr lang="ru-RU" b="1" i="1" dirty="0"/>
              <a:t>а</a:t>
            </a:r>
            <a:r>
              <a:rPr lang="ru-RU" dirty="0"/>
              <a:t> – п</a:t>
            </a:r>
            <a:r>
              <a:rPr lang="ru-RU" b="1" i="1" dirty="0"/>
              <a:t>о</a:t>
            </a:r>
            <a:r>
              <a:rPr lang="ru-RU" dirty="0"/>
              <a:t>няли;</a:t>
            </a:r>
          </a:p>
          <a:p>
            <a:pPr marL="0" indent="0">
              <a:buNone/>
            </a:pPr>
            <a:r>
              <a:rPr lang="ru-RU" dirty="0"/>
              <a:t>	нач</a:t>
            </a:r>
            <a:r>
              <a:rPr lang="ru-RU" b="1" i="1" dirty="0"/>
              <a:t>а</a:t>
            </a:r>
            <a:r>
              <a:rPr lang="ru-RU" dirty="0"/>
              <a:t>ть – н</a:t>
            </a:r>
            <a:r>
              <a:rPr lang="ru-RU" b="1" i="1" dirty="0"/>
              <a:t>а</a:t>
            </a:r>
            <a:r>
              <a:rPr lang="ru-RU" dirty="0"/>
              <a:t>чал – начал</a:t>
            </a:r>
            <a:r>
              <a:rPr lang="ru-RU" b="1" i="1" dirty="0"/>
              <a:t>а</a:t>
            </a:r>
            <a:r>
              <a:rPr lang="ru-RU" dirty="0"/>
              <a:t> – н</a:t>
            </a:r>
            <a:r>
              <a:rPr lang="ru-RU" b="1" i="1" dirty="0"/>
              <a:t>а</a:t>
            </a:r>
            <a:r>
              <a:rPr lang="ru-RU" dirty="0"/>
              <a:t>чали;</a:t>
            </a:r>
          </a:p>
          <a:p>
            <a:pPr marL="0" indent="0">
              <a:buNone/>
            </a:pPr>
            <a:r>
              <a:rPr lang="ru-RU" dirty="0"/>
              <a:t>	но: класть – клал – кл</a:t>
            </a:r>
            <a:r>
              <a:rPr lang="ru-RU" b="1" i="1" dirty="0"/>
              <a:t>а</a:t>
            </a:r>
            <a:r>
              <a:rPr lang="ru-RU" dirty="0"/>
              <a:t>ла – кл</a:t>
            </a:r>
            <a:r>
              <a:rPr lang="ru-RU" b="1" i="1" dirty="0"/>
              <a:t>а</a:t>
            </a:r>
            <a:r>
              <a:rPr lang="ru-RU" dirty="0"/>
              <a:t>ли.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822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8C505-9D12-417F-A19D-A7F78E266C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622852"/>
            <a:ext cx="9601200" cy="5244548"/>
          </a:xfrm>
        </p:spPr>
        <p:txBody>
          <a:bodyPr/>
          <a:lstStyle/>
          <a:p>
            <a:r>
              <a:rPr lang="ru-RU" dirty="0"/>
              <a:t> Глаголы, образованные от прилагательных, обычно имеют ударение на окончании:</a:t>
            </a:r>
          </a:p>
          <a:p>
            <a:pPr marL="0" indent="0">
              <a:buNone/>
            </a:pPr>
            <a:r>
              <a:rPr lang="ru-RU" dirty="0"/>
              <a:t>	глубокий – углуб</a:t>
            </a:r>
            <a:r>
              <a:rPr lang="ru-RU" b="1" i="1" dirty="0"/>
              <a:t>и</a:t>
            </a:r>
            <a:r>
              <a:rPr lang="ru-RU" dirty="0"/>
              <a:t>ть;</a:t>
            </a:r>
          </a:p>
          <a:p>
            <a:pPr marL="0" indent="0">
              <a:buNone/>
            </a:pPr>
            <a:r>
              <a:rPr lang="ru-RU" dirty="0"/>
              <a:t>	легкий – облегч</a:t>
            </a:r>
            <a:r>
              <a:rPr lang="ru-RU" b="1" i="1" dirty="0"/>
              <a:t>и</a:t>
            </a:r>
            <a:r>
              <a:rPr lang="ru-RU" dirty="0"/>
              <a:t>ть;</a:t>
            </a:r>
          </a:p>
          <a:p>
            <a:pPr marL="0" indent="0">
              <a:buNone/>
            </a:pPr>
            <a:r>
              <a:rPr lang="ru-RU" dirty="0"/>
              <a:t>	бодрый – ободр</a:t>
            </a:r>
            <a:r>
              <a:rPr lang="ru-RU" b="1" i="1" dirty="0"/>
              <a:t>и</a:t>
            </a:r>
            <a:r>
              <a:rPr lang="ru-RU" dirty="0"/>
              <a:t>ть, подбодр</a:t>
            </a:r>
            <a:r>
              <a:rPr lang="ru-RU" b="1" i="1" dirty="0"/>
              <a:t>и</a:t>
            </a:r>
            <a:r>
              <a:rPr lang="ru-RU" dirty="0"/>
              <a:t>ть.</a:t>
            </a:r>
          </a:p>
          <a:p>
            <a:r>
              <a:rPr lang="ru-RU" dirty="0"/>
              <a:t> Место ударения в отглагольных существительных обычно совпадает с местом ударения в исходном глаголе: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err="1"/>
              <a:t>обесп</a:t>
            </a:r>
            <a:r>
              <a:rPr lang="ru-RU" b="1" dirty="0" err="1"/>
              <a:t>é</a:t>
            </a:r>
            <a:r>
              <a:rPr lang="ru-RU" dirty="0" err="1"/>
              <a:t>чивать</a:t>
            </a:r>
            <a:r>
              <a:rPr lang="ru-RU" dirty="0"/>
              <a:t> – обесп</a:t>
            </a:r>
            <a:r>
              <a:rPr lang="ru-RU" b="1" i="1" dirty="0"/>
              <a:t>е</a:t>
            </a:r>
            <a:r>
              <a:rPr lang="ru-RU" dirty="0"/>
              <a:t>чение;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err="1"/>
              <a:t>сосредот</a:t>
            </a:r>
            <a:r>
              <a:rPr lang="ru-RU" b="1" dirty="0" err="1"/>
              <a:t>ó</a:t>
            </a:r>
            <a:r>
              <a:rPr lang="ru-RU" dirty="0" err="1"/>
              <a:t>чивать</a:t>
            </a:r>
            <a:r>
              <a:rPr lang="ru-RU" dirty="0"/>
              <a:t> – сосредот</a:t>
            </a:r>
            <a:r>
              <a:rPr lang="ru-RU" b="1" i="1" dirty="0"/>
              <a:t>о</a:t>
            </a:r>
            <a:r>
              <a:rPr lang="ru-RU" dirty="0"/>
              <a:t>чение;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err="1"/>
              <a:t>упр</a:t>
            </a:r>
            <a:r>
              <a:rPr lang="ru-RU" b="1" dirty="0" err="1"/>
              <a:t>ó</a:t>
            </a:r>
            <a:r>
              <a:rPr lang="ru-RU" dirty="0" err="1"/>
              <a:t>чить</a:t>
            </a:r>
            <a:r>
              <a:rPr lang="ru-RU" dirty="0"/>
              <a:t> – упр</a:t>
            </a:r>
            <a:r>
              <a:rPr lang="ru-RU" b="1" i="1" dirty="0"/>
              <a:t>о</a:t>
            </a:r>
            <a:r>
              <a:rPr lang="ru-RU" dirty="0"/>
              <a:t>чение;</a:t>
            </a:r>
          </a:p>
          <a:p>
            <a:pPr marL="0" indent="0">
              <a:buNone/>
            </a:pPr>
            <a:r>
              <a:rPr lang="ru-RU" dirty="0"/>
              <a:t>	упор</a:t>
            </a:r>
            <a:r>
              <a:rPr lang="ru-RU" b="1" dirty="0"/>
              <a:t>я</a:t>
            </a:r>
            <a:r>
              <a:rPr lang="ru-RU" dirty="0"/>
              <a:t>дочить – упор</a:t>
            </a:r>
            <a:r>
              <a:rPr lang="ru-RU" b="1" i="1" dirty="0"/>
              <a:t>я</a:t>
            </a:r>
            <a:r>
              <a:rPr lang="ru-RU" dirty="0"/>
              <a:t>дочение.</a:t>
            </a:r>
          </a:p>
          <a:p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1075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3BFA8-E62E-4618-9F76-D6B905EC72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834886"/>
            <a:ext cx="9601200" cy="5032513"/>
          </a:xfrm>
        </p:spPr>
        <p:txBody>
          <a:bodyPr/>
          <a:lstStyle/>
          <a:p>
            <a:r>
              <a:rPr lang="ru-RU" dirty="0"/>
              <a:t>Место ударения в форме родительного падежа множественного числа может быть различным – на окончании либо на основе:</a:t>
            </a:r>
          </a:p>
          <a:p>
            <a:pPr marL="0" indent="0">
              <a:buNone/>
            </a:pPr>
            <a:r>
              <a:rPr lang="ru-RU" dirty="0"/>
              <a:t>	область – област</a:t>
            </a:r>
            <a:r>
              <a:rPr lang="ru-RU" b="1" i="1" dirty="0"/>
              <a:t>е</a:t>
            </a:r>
            <a:r>
              <a:rPr lang="ru-RU" dirty="0"/>
              <a:t>й; ведомость – ведомост</a:t>
            </a:r>
            <a:r>
              <a:rPr lang="ru-RU" b="1" i="1" dirty="0"/>
              <a:t>е</a:t>
            </a:r>
            <a:r>
              <a:rPr lang="ru-RU" dirty="0"/>
              <a:t>й; ступень – ступен</a:t>
            </a:r>
            <a:r>
              <a:rPr lang="ru-RU" b="1" i="1" dirty="0"/>
              <a:t>е</a:t>
            </a:r>
            <a:r>
              <a:rPr lang="ru-RU" dirty="0"/>
              <a:t>й (в 	развитии чего-либо); но: ступ</a:t>
            </a:r>
            <a:r>
              <a:rPr lang="ru-RU" b="1" i="1" dirty="0"/>
              <a:t>е</a:t>
            </a:r>
            <a:r>
              <a:rPr lang="ru-RU" dirty="0"/>
              <a:t>ней (в лестнице);</a:t>
            </a:r>
          </a:p>
          <a:p>
            <a:pPr marL="0" indent="0">
              <a:buNone/>
            </a:pPr>
            <a:r>
              <a:rPr lang="ru-RU" dirty="0"/>
              <a:t>	доска – дос</a:t>
            </a:r>
            <a:r>
              <a:rPr lang="ru-RU" b="1" i="1" dirty="0"/>
              <a:t>о</a:t>
            </a:r>
            <a:r>
              <a:rPr lang="ru-RU" dirty="0"/>
              <a:t>к; сирота – сир</a:t>
            </a:r>
            <a:r>
              <a:rPr lang="ru-RU" b="1" i="1" dirty="0"/>
              <a:t>о</a:t>
            </a:r>
            <a:r>
              <a:rPr lang="ru-RU" dirty="0"/>
              <a:t>т; отрасль – </a:t>
            </a:r>
            <a:r>
              <a:rPr lang="ru-RU" b="1" i="1" dirty="0"/>
              <a:t>о</a:t>
            </a:r>
            <a:r>
              <a:rPr lang="ru-RU" dirty="0"/>
              <a:t>траслей; мощность – 	м</a:t>
            </a:r>
            <a:r>
              <a:rPr lang="ru-RU" b="1" i="1" dirty="0"/>
              <a:t>о</a:t>
            </a:r>
            <a:r>
              <a:rPr lang="ru-RU" dirty="0"/>
              <a:t>щностей; прибыль – пр</a:t>
            </a:r>
            <a:r>
              <a:rPr lang="ru-RU" b="1" i="1" dirty="0"/>
              <a:t>и</a:t>
            </a:r>
            <a:r>
              <a:rPr lang="ru-RU" dirty="0"/>
              <a:t>былей; дно – д</a:t>
            </a:r>
            <a:r>
              <a:rPr lang="ru-RU" b="1" i="1" dirty="0"/>
              <a:t>о</a:t>
            </a:r>
            <a:r>
              <a:rPr lang="ru-RU" dirty="0"/>
              <a:t>ньев; торт – т</a:t>
            </a:r>
            <a:r>
              <a:rPr lang="ru-RU" b="1" i="1" dirty="0"/>
              <a:t>о</a:t>
            </a:r>
            <a:r>
              <a:rPr lang="ru-RU" dirty="0"/>
              <a:t>ртов; порт – п</a:t>
            </a:r>
            <a:r>
              <a:rPr lang="ru-RU" b="1" i="1" dirty="0"/>
              <a:t>о</a:t>
            </a:r>
            <a:r>
              <a:rPr lang="ru-RU" dirty="0"/>
              <a:t>ртов.</a:t>
            </a:r>
          </a:p>
          <a:p>
            <a:pPr marL="0" indent="0">
              <a:buNone/>
            </a:pPr>
            <a:r>
              <a:rPr lang="ru-RU" b="1" i="1" dirty="0"/>
              <a:t>Запомните!</a:t>
            </a:r>
            <a:r>
              <a:rPr lang="ru-RU" dirty="0"/>
              <a:t> Сред</a:t>
            </a:r>
            <a:r>
              <a:rPr lang="ru-RU" b="1" i="1" dirty="0"/>
              <a:t>а</a:t>
            </a:r>
            <a:r>
              <a:rPr lang="ru-RU" dirty="0"/>
              <a:t> – ср</a:t>
            </a:r>
            <a:r>
              <a:rPr lang="ru-RU" b="1" i="1" dirty="0"/>
              <a:t>е</a:t>
            </a:r>
            <a:r>
              <a:rPr lang="ru-RU" dirty="0"/>
              <a:t>ды – по сред</a:t>
            </a:r>
            <a:r>
              <a:rPr lang="ru-RU" b="1" i="1" dirty="0"/>
              <a:t>а</a:t>
            </a:r>
            <a:r>
              <a:rPr lang="ru-RU" dirty="0"/>
              <a:t>м.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5247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693ED-AFFB-458A-B2B0-BE48A7E16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39417"/>
          </a:xfrm>
        </p:spPr>
        <p:txBody>
          <a:bodyPr>
            <a:normAutofit fontScale="90000"/>
          </a:bodyPr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78008-4123-4E96-A61F-91C978558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205948"/>
            <a:ext cx="9601200" cy="4661452"/>
          </a:xfrm>
        </p:spPr>
        <p:txBody>
          <a:bodyPr>
            <a:normAutofit/>
          </a:bodyPr>
          <a:lstStyle/>
          <a:p>
            <a:r>
              <a:rPr lang="ru-RU"/>
              <a:t>Брызгунова</a:t>
            </a:r>
            <a:r>
              <a:rPr lang="ru-RU" dirty="0"/>
              <a:t>, Е.А., Звуки и интонация русской речи. Москва: Русский язык, 1977.</a:t>
            </a:r>
            <a:endParaRPr lang="tr-TR" dirty="0"/>
          </a:p>
          <a:p>
            <a:r>
              <a:rPr lang="ru-RU" dirty="0"/>
              <a:t>Науменко Ю. М. Корректировочный курс русской фонетики и интонации для иностранных студентов I курса бакалавриата , Москва: Флинта: Наука, 2012.</a:t>
            </a:r>
          </a:p>
          <a:p>
            <a:r>
              <a:rPr lang="ru-RU" dirty="0"/>
              <a:t>Одинцова И.В. Звуки. Ритмика. Интонация. Москва: Флинта: Наука, 2014.</a:t>
            </a:r>
          </a:p>
          <a:p>
            <a:r>
              <a:rPr lang="ru-RU" dirty="0" err="1"/>
              <a:t>Бархударова</a:t>
            </a:r>
            <a:r>
              <a:rPr lang="ru-RU" dirty="0"/>
              <a:t> Л. Л., Панков Ф. И. По-русски – с хорошим произношением: практический курс звучащей речи. Москва: Русский язык. Курсы, 2008.</a:t>
            </a:r>
          </a:p>
          <a:p>
            <a:r>
              <a:rPr lang="ru-RU" dirty="0"/>
              <a:t>Буланин Л. Л. Фонетика современного русского языка. Москва: Высшая школа, 1970. </a:t>
            </a:r>
          </a:p>
          <a:p>
            <a:r>
              <a:rPr lang="ru-RU" dirty="0"/>
              <a:t>Кедрова Г. Е., Потапов В. В., Егоров А. М., Омельянова Е. Б. Фонетика русского языка. </a:t>
            </a:r>
            <a:r>
              <a:rPr lang="tr-TR" dirty="0"/>
              <a:t>Web</a:t>
            </a:r>
            <a:r>
              <a:rPr lang="ru-RU" dirty="0"/>
              <a:t>:. http://www.philol.msu.ru/~fonetica/index1.htm .</a:t>
            </a:r>
          </a:p>
        </p:txBody>
      </p:sp>
    </p:spTree>
    <p:extLst>
      <p:ext uri="{BB962C8B-B14F-4D97-AF65-F5344CB8AC3E}">
        <p14:creationId xmlns:p14="http://schemas.microsoft.com/office/powerpoint/2010/main" val="3622294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2A24C-5D0F-434D-A203-84A8C1558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04461"/>
          </a:xfrm>
        </p:spPr>
        <p:txBody>
          <a:bodyPr>
            <a:normAutofit/>
          </a:bodyPr>
          <a:lstStyle/>
          <a:p>
            <a:r>
              <a:rPr lang="ru-RU" sz="3200" dirty="0"/>
              <a:t>Ударение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C07F9F-7ABA-4F78-90CE-2F3AA4E9B1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44487"/>
            <a:ext cx="9601200" cy="4422913"/>
          </a:xfrm>
        </p:spPr>
        <p:txBody>
          <a:bodyPr>
            <a:normAutofit/>
          </a:bodyPr>
          <a:lstStyle/>
          <a:p>
            <a:pPr algn="just"/>
            <a:r>
              <a:rPr lang="ru-RU" b="1" dirty="0"/>
              <a:t>Ударение</a:t>
            </a:r>
            <a:r>
              <a:rPr lang="ru-RU" dirty="0"/>
              <a:t> – это выделение слога в слове. В русском языке ударный гласный в слоге выделяется длительностью, интенсивностью и движением тона.</a:t>
            </a:r>
          </a:p>
          <a:p>
            <a:pPr algn="just"/>
            <a:r>
              <a:rPr lang="ru-RU" dirty="0"/>
              <a:t>В некоторых языках ударение фиксированное (например, на последнем слоге – во французском языке). Русское ударение нефиксированное (разноместное) и подвижное (перемещается в разных грамматических формах одного и того же слова: доск</a:t>
            </a:r>
            <a:r>
              <a:rPr lang="ru-RU" b="1" dirty="0"/>
              <a:t>а</a:t>
            </a:r>
            <a:r>
              <a:rPr lang="ru-RU" dirty="0"/>
              <a:t> – д</a:t>
            </a:r>
            <a:r>
              <a:rPr lang="ru-RU" b="1" dirty="0"/>
              <a:t>о</a:t>
            </a:r>
            <a:r>
              <a:rPr lang="ru-RU" dirty="0"/>
              <a:t>ски). </a:t>
            </a:r>
          </a:p>
          <a:p>
            <a:pPr algn="just"/>
            <a:r>
              <a:rPr lang="ru-RU" dirty="0"/>
              <a:t>В русском языке в однокоренных словах только одно ударение.</a:t>
            </a:r>
          </a:p>
          <a:p>
            <a:pPr algn="just"/>
            <a:r>
              <a:rPr lang="ru-RU" dirty="0" err="1"/>
              <a:t>Разноместность</a:t>
            </a:r>
            <a:r>
              <a:rPr lang="ru-RU" dirty="0"/>
              <a:t> русского ударения используется для различения разных слов, совпадающих по звуковому составу, или для дифференциации разных словоформ одного и того же слова: муку (вин. п. ед. ч. слова мука) и муку (вин. п. ед. ч. слова мука) , муки (род. п. ед. ч. и им. п. мн. ч. слова мука) и муки (род. п. ед. ч. слова мука) , руки (им. и вин. п. мн. ч. слова рука) и руки (род. п. ед. ч. слова рука) , пущу (вин. п. ед. ч. слова пуща) и пущу (1 л. ед. ч. слова пустить) </a:t>
            </a:r>
          </a:p>
        </p:txBody>
      </p:sp>
    </p:spTree>
    <p:extLst>
      <p:ext uri="{BB962C8B-B14F-4D97-AF65-F5344CB8AC3E}">
        <p14:creationId xmlns:p14="http://schemas.microsoft.com/office/powerpoint/2010/main" val="2365696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DB41F5-0397-4581-8E76-5446C4866A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033670"/>
            <a:ext cx="9601200" cy="4833730"/>
          </a:xfrm>
        </p:spPr>
        <p:txBody>
          <a:bodyPr>
            <a:normAutofit/>
          </a:bodyPr>
          <a:lstStyle/>
          <a:p>
            <a:r>
              <a:rPr lang="ru-RU" dirty="0"/>
              <a:t>Обратите внимания на разные значения</a:t>
            </a:r>
          </a:p>
          <a:p>
            <a:pPr marL="0" indent="0">
              <a:buNone/>
            </a:pPr>
            <a:r>
              <a:rPr lang="ru-RU" dirty="0"/>
              <a:t> Пример: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err="1"/>
              <a:t>знАком</a:t>
            </a:r>
            <a:r>
              <a:rPr lang="ru-RU" dirty="0"/>
              <a:t> – </a:t>
            </a:r>
            <a:r>
              <a:rPr lang="ru-RU" dirty="0" err="1"/>
              <a:t>знакОм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err="1"/>
              <a:t>зарослИ</a:t>
            </a:r>
            <a:r>
              <a:rPr lang="ru-RU" dirty="0"/>
              <a:t> – </a:t>
            </a:r>
            <a:r>
              <a:rPr lang="ru-RU" dirty="0" err="1"/>
              <a:t>зАросли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err="1"/>
              <a:t>заплАчу</a:t>
            </a:r>
            <a:r>
              <a:rPr lang="ru-RU" dirty="0"/>
              <a:t> - </a:t>
            </a:r>
            <a:r>
              <a:rPr lang="ru-RU" dirty="0" err="1"/>
              <a:t>заплачУ</a:t>
            </a:r>
            <a:r>
              <a:rPr lang="ru-RU" dirty="0"/>
              <a:t> 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err="1"/>
              <a:t>ПолкИ</a:t>
            </a:r>
            <a:r>
              <a:rPr lang="ru-RU" dirty="0"/>
              <a:t> – </a:t>
            </a:r>
            <a:r>
              <a:rPr lang="ru-RU" dirty="0" err="1"/>
              <a:t>пОлки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err="1"/>
              <a:t>выходИть</a:t>
            </a:r>
            <a:r>
              <a:rPr lang="ru-RU" dirty="0"/>
              <a:t> – </a:t>
            </a:r>
            <a:r>
              <a:rPr lang="ru-RU" dirty="0" err="1"/>
              <a:t>вЫходить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err="1"/>
              <a:t>стоИт</a:t>
            </a:r>
            <a:r>
              <a:rPr lang="ru-RU" dirty="0"/>
              <a:t> –</a:t>
            </a:r>
            <a:r>
              <a:rPr lang="ru-RU" dirty="0" err="1"/>
              <a:t>стОит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err="1"/>
              <a:t>ДорОга</a:t>
            </a:r>
            <a:r>
              <a:rPr lang="ru-RU" dirty="0"/>
              <a:t> -</a:t>
            </a:r>
            <a:r>
              <a:rPr lang="ru-RU" dirty="0" err="1"/>
              <a:t>дорогА</a:t>
            </a:r>
            <a:r>
              <a:rPr lang="ru-RU" dirty="0"/>
              <a:t> 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err="1"/>
              <a:t>мЕли</a:t>
            </a:r>
            <a:r>
              <a:rPr lang="ru-RU" dirty="0"/>
              <a:t> - </a:t>
            </a:r>
            <a:r>
              <a:rPr lang="ru-RU" dirty="0" err="1"/>
              <a:t>мелИ</a:t>
            </a:r>
            <a:r>
              <a:rPr lang="ru-RU" dirty="0"/>
              <a:t> 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err="1"/>
              <a:t>раздЕли</a:t>
            </a:r>
            <a:r>
              <a:rPr lang="ru-RU" dirty="0"/>
              <a:t> - </a:t>
            </a:r>
            <a:r>
              <a:rPr lang="ru-RU" dirty="0" err="1"/>
              <a:t>разделИ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507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DB41F5-0397-4581-8E76-5446C4866A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033670"/>
            <a:ext cx="9601200" cy="4833730"/>
          </a:xfrm>
        </p:spPr>
        <p:txBody>
          <a:bodyPr>
            <a:normAutofit/>
          </a:bodyPr>
          <a:lstStyle/>
          <a:p>
            <a:r>
              <a:rPr lang="ru-RU" dirty="0"/>
              <a:t>Обратите внимания на разные значения</a:t>
            </a:r>
          </a:p>
          <a:p>
            <a:pPr marL="0" indent="0">
              <a:buNone/>
            </a:pPr>
            <a:r>
              <a:rPr lang="ru-RU" dirty="0"/>
              <a:t> Пример: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err="1"/>
              <a:t>пОмни</a:t>
            </a:r>
            <a:r>
              <a:rPr lang="ru-RU" dirty="0"/>
              <a:t>- </a:t>
            </a:r>
            <a:r>
              <a:rPr lang="ru-RU" dirty="0" err="1"/>
              <a:t>помнИ</a:t>
            </a:r>
            <a:r>
              <a:rPr lang="ru-RU" dirty="0"/>
              <a:t> 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err="1"/>
              <a:t>пИли</a:t>
            </a:r>
            <a:r>
              <a:rPr lang="ru-RU" dirty="0"/>
              <a:t> – </a:t>
            </a:r>
            <a:r>
              <a:rPr lang="ru-RU" dirty="0" err="1"/>
              <a:t>пилИ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 Ирис – </a:t>
            </a:r>
            <a:r>
              <a:rPr lang="ru-RU" dirty="0" err="1"/>
              <a:t>ирИс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 Атлас – </a:t>
            </a:r>
            <a:r>
              <a:rPr lang="ru-RU" dirty="0" err="1"/>
              <a:t>атлАс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 </a:t>
            </a:r>
            <a:r>
              <a:rPr lang="ru-RU" dirty="0" err="1"/>
              <a:t>кОзлы</a:t>
            </a:r>
            <a:r>
              <a:rPr lang="ru-RU" dirty="0"/>
              <a:t> – </a:t>
            </a:r>
            <a:r>
              <a:rPr lang="ru-RU" dirty="0" err="1"/>
              <a:t>козлЫ</a:t>
            </a:r>
            <a:r>
              <a:rPr lang="ru-RU" dirty="0"/>
              <a:t> 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err="1"/>
              <a:t>ПирогИ</a:t>
            </a:r>
            <a:r>
              <a:rPr lang="ru-RU" dirty="0"/>
              <a:t> -</a:t>
            </a:r>
            <a:r>
              <a:rPr lang="ru-RU" dirty="0" err="1"/>
              <a:t>пирОги</a:t>
            </a:r>
            <a:r>
              <a:rPr lang="ru-RU" dirty="0"/>
              <a:t> 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err="1"/>
              <a:t>ужЕ</a:t>
            </a:r>
            <a:r>
              <a:rPr lang="ru-RU" dirty="0"/>
              <a:t> — Уже 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err="1"/>
              <a:t>мУка</a:t>
            </a:r>
            <a:r>
              <a:rPr lang="ru-RU" dirty="0"/>
              <a:t> — </a:t>
            </a:r>
            <a:r>
              <a:rPr lang="ru-RU" dirty="0" err="1"/>
              <a:t>мукА</a:t>
            </a:r>
            <a:r>
              <a:rPr lang="ru-RU" dirty="0"/>
              <a:t> 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err="1"/>
              <a:t>прОпасть</a:t>
            </a:r>
            <a:r>
              <a:rPr lang="ru-RU" dirty="0"/>
              <a:t> — </a:t>
            </a:r>
            <a:r>
              <a:rPr lang="ru-RU" dirty="0" err="1"/>
              <a:t>пропАсть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583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DB41F5-0397-4581-8E76-5446C4866A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033670"/>
            <a:ext cx="9601200" cy="4833730"/>
          </a:xfrm>
        </p:spPr>
        <p:txBody>
          <a:bodyPr>
            <a:normAutofit/>
          </a:bodyPr>
          <a:lstStyle/>
          <a:p>
            <a:r>
              <a:rPr lang="ru-RU" dirty="0"/>
              <a:t>Обратите внимания на разные значения</a:t>
            </a:r>
          </a:p>
          <a:p>
            <a:pPr marL="0" indent="0">
              <a:buNone/>
            </a:pPr>
            <a:r>
              <a:rPr lang="ru-RU" dirty="0"/>
              <a:t> Пример: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err="1"/>
              <a:t>мЕлки</a:t>
            </a:r>
            <a:r>
              <a:rPr lang="ru-RU" dirty="0"/>
              <a:t> – </a:t>
            </a:r>
            <a:r>
              <a:rPr lang="ru-RU" dirty="0" err="1"/>
              <a:t>мелкИ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err="1"/>
              <a:t>потОм</a:t>
            </a:r>
            <a:r>
              <a:rPr lang="ru-RU" dirty="0"/>
              <a:t> – </a:t>
            </a:r>
            <a:r>
              <a:rPr lang="ru-RU" dirty="0" err="1"/>
              <a:t>пОтом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err="1"/>
              <a:t>сУшу</a:t>
            </a:r>
            <a:r>
              <a:rPr lang="ru-RU" dirty="0"/>
              <a:t> – </a:t>
            </a:r>
            <a:r>
              <a:rPr lang="ru-RU" dirty="0" err="1"/>
              <a:t>сушУ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err="1"/>
              <a:t>парЫ</a:t>
            </a:r>
            <a:r>
              <a:rPr lang="ru-RU" dirty="0"/>
              <a:t> – </a:t>
            </a:r>
            <a:r>
              <a:rPr lang="ru-RU" dirty="0" err="1"/>
              <a:t>пАры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err="1"/>
              <a:t>трУсить</a:t>
            </a:r>
            <a:r>
              <a:rPr lang="ru-RU" dirty="0"/>
              <a:t> – </a:t>
            </a:r>
            <a:r>
              <a:rPr lang="ru-RU" dirty="0" err="1"/>
              <a:t>трусИть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err="1"/>
              <a:t>крОю</a:t>
            </a:r>
            <a:r>
              <a:rPr lang="ru-RU" dirty="0"/>
              <a:t> – </a:t>
            </a:r>
            <a:r>
              <a:rPr lang="ru-RU" dirty="0" err="1"/>
              <a:t>кроЮ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err="1"/>
              <a:t>плАчу</a:t>
            </a:r>
            <a:r>
              <a:rPr lang="ru-RU" dirty="0"/>
              <a:t> – </a:t>
            </a:r>
            <a:r>
              <a:rPr lang="ru-RU" dirty="0" err="1"/>
              <a:t>плачУ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err="1"/>
              <a:t>мОю</a:t>
            </a:r>
            <a:r>
              <a:rPr lang="ru-RU" dirty="0"/>
              <a:t> – </a:t>
            </a:r>
            <a:r>
              <a:rPr lang="ru-RU" dirty="0" err="1"/>
              <a:t>моЮ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err="1"/>
              <a:t>сОлью</a:t>
            </a:r>
            <a:r>
              <a:rPr lang="ru-RU" dirty="0"/>
              <a:t> – </a:t>
            </a:r>
            <a:r>
              <a:rPr lang="ru-RU" dirty="0" err="1"/>
              <a:t>сольЮ</a:t>
            </a:r>
            <a:r>
              <a:rPr lang="ru-RU" dirty="0"/>
              <a:t>  косит, белка, окуни, треска, село, ворона, капель.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622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DB41F5-0397-4581-8E76-5446C4866A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033670"/>
            <a:ext cx="9601200" cy="4833730"/>
          </a:xfrm>
        </p:spPr>
        <p:txBody>
          <a:bodyPr>
            <a:normAutofit/>
          </a:bodyPr>
          <a:lstStyle/>
          <a:p>
            <a:r>
              <a:rPr lang="ru-RU" dirty="0"/>
              <a:t>Обратите внимания на разные значения</a:t>
            </a:r>
          </a:p>
          <a:p>
            <a:pPr marL="0" indent="0">
              <a:buNone/>
            </a:pPr>
            <a:r>
              <a:rPr lang="ru-RU" dirty="0"/>
              <a:t> Пример: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err="1"/>
              <a:t>кОсит</a:t>
            </a:r>
            <a:r>
              <a:rPr lang="ru-RU" dirty="0"/>
              <a:t> – </a:t>
            </a:r>
            <a:r>
              <a:rPr lang="ru-RU" dirty="0" err="1"/>
              <a:t>косИт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err="1"/>
              <a:t>бЕлка</a:t>
            </a:r>
            <a:r>
              <a:rPr lang="ru-RU" dirty="0"/>
              <a:t> – </a:t>
            </a:r>
            <a:r>
              <a:rPr lang="ru-RU" dirty="0" err="1"/>
              <a:t>белкА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Окуни –</a:t>
            </a:r>
            <a:r>
              <a:rPr lang="ru-RU" dirty="0" err="1"/>
              <a:t>окунИ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err="1"/>
              <a:t>трЕска</a:t>
            </a:r>
            <a:r>
              <a:rPr lang="ru-RU" dirty="0"/>
              <a:t> – </a:t>
            </a:r>
            <a:r>
              <a:rPr lang="ru-RU" dirty="0" err="1"/>
              <a:t>трескА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err="1"/>
              <a:t>сЕло</a:t>
            </a:r>
            <a:r>
              <a:rPr lang="ru-RU" dirty="0"/>
              <a:t> – </a:t>
            </a:r>
            <a:r>
              <a:rPr lang="ru-RU" dirty="0" err="1"/>
              <a:t>селО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err="1"/>
              <a:t>ворОна</a:t>
            </a:r>
            <a:r>
              <a:rPr lang="ru-RU" dirty="0"/>
              <a:t> – </a:t>
            </a:r>
            <a:r>
              <a:rPr lang="ru-RU" dirty="0" err="1"/>
              <a:t>вОрона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err="1"/>
              <a:t>кАпель</a:t>
            </a:r>
            <a:r>
              <a:rPr lang="ru-RU" dirty="0"/>
              <a:t> – </a:t>
            </a:r>
            <a:r>
              <a:rPr lang="ru-RU" dirty="0" err="1"/>
              <a:t>капЕль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err="1"/>
              <a:t>мУка</a:t>
            </a:r>
            <a:r>
              <a:rPr lang="ru-RU" dirty="0"/>
              <a:t> – </a:t>
            </a:r>
            <a:r>
              <a:rPr lang="ru-RU" dirty="0" err="1"/>
              <a:t>макА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err="1"/>
              <a:t>кружкИ</a:t>
            </a:r>
            <a:r>
              <a:rPr lang="ru-RU" dirty="0"/>
              <a:t> - </a:t>
            </a:r>
            <a:r>
              <a:rPr lang="ru-RU" dirty="0" err="1"/>
              <a:t>крУжки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054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3EC2AC-84C4-4677-8897-0167B1B73F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742122"/>
            <a:ext cx="9601200" cy="5125278"/>
          </a:xfrm>
        </p:spPr>
        <p:txBody>
          <a:bodyPr/>
          <a:lstStyle/>
          <a:p>
            <a:r>
              <a:rPr lang="ru-RU" dirty="0"/>
              <a:t>В русском языке существуют слова с так называемым двойным ударением, это </a:t>
            </a:r>
            <a:r>
              <a:rPr lang="ru-RU" b="1" dirty="0"/>
              <a:t>акцентологические варианты</a:t>
            </a:r>
            <a:r>
              <a:rPr lang="ru-RU" dirty="0"/>
              <a:t>. Иногда они </a:t>
            </a:r>
            <a:r>
              <a:rPr lang="ru-RU" b="1" dirty="0"/>
              <a:t>равноправны</a:t>
            </a:r>
            <a:r>
              <a:rPr lang="ru-RU" dirty="0"/>
              <a:t>, например: </a:t>
            </a:r>
            <a:r>
              <a:rPr lang="ru-RU" i="1" dirty="0"/>
              <a:t>пицц</a:t>
            </a:r>
            <a:r>
              <a:rPr lang="ru-RU" b="1" i="1" dirty="0"/>
              <a:t>е</a:t>
            </a:r>
            <a:r>
              <a:rPr lang="ru-RU" i="1" dirty="0"/>
              <a:t>рия</a:t>
            </a:r>
            <a:r>
              <a:rPr lang="ru-RU" dirty="0"/>
              <a:t> и </a:t>
            </a:r>
            <a:r>
              <a:rPr lang="ru-RU" i="1" dirty="0"/>
              <a:t>пиццер</a:t>
            </a:r>
            <a:r>
              <a:rPr lang="ru-RU" b="1" i="1" dirty="0"/>
              <a:t>и</a:t>
            </a:r>
            <a:r>
              <a:rPr lang="ru-RU" i="1" dirty="0"/>
              <a:t>я.</a:t>
            </a:r>
            <a:r>
              <a:rPr lang="ru-RU" dirty="0"/>
              <a:t> Но чаще один вариант становится предпочтительнее другого. </a:t>
            </a:r>
          </a:p>
          <a:p>
            <a:pPr marL="0" indent="0">
              <a:buNone/>
            </a:pPr>
            <a:r>
              <a:rPr lang="ru-RU" dirty="0"/>
              <a:t>Пример: </a:t>
            </a:r>
          </a:p>
          <a:p>
            <a:pPr marL="0" indent="0">
              <a:buNone/>
            </a:pPr>
            <a:r>
              <a:rPr lang="ru-RU" dirty="0"/>
              <a:t>	твор</a:t>
            </a:r>
            <a:r>
              <a:rPr lang="ru-RU" b="1" i="1" dirty="0"/>
              <a:t>о</a:t>
            </a:r>
            <a:r>
              <a:rPr lang="ru-RU" dirty="0"/>
              <a:t>г – основной (предпочтительный) вариант, тв</a:t>
            </a:r>
            <a:r>
              <a:rPr lang="ru-RU" b="1" i="1" dirty="0"/>
              <a:t>о</a:t>
            </a:r>
            <a:r>
              <a:rPr lang="ru-RU" dirty="0"/>
              <a:t>рог – дополнительный;</a:t>
            </a:r>
          </a:p>
          <a:p>
            <a:pPr marL="0" indent="0">
              <a:buNone/>
            </a:pPr>
            <a:r>
              <a:rPr lang="ru-RU" dirty="0"/>
              <a:t>	т</a:t>
            </a:r>
            <a:r>
              <a:rPr lang="ru-RU" b="1" i="1" dirty="0"/>
              <a:t>е</a:t>
            </a:r>
            <a:r>
              <a:rPr lang="ru-RU" dirty="0"/>
              <a:t>фтели – тефт</a:t>
            </a:r>
            <a:r>
              <a:rPr lang="ru-RU" b="1" i="1" dirty="0"/>
              <a:t>е</a:t>
            </a:r>
            <a:r>
              <a:rPr lang="ru-RU" dirty="0"/>
              <a:t>ли (доп.);	</a:t>
            </a:r>
          </a:p>
          <a:p>
            <a:pPr marL="0" indent="0">
              <a:buNone/>
            </a:pPr>
            <a:r>
              <a:rPr lang="ru-RU" b="1" i="1" dirty="0"/>
              <a:t>	и</a:t>
            </a:r>
            <a:r>
              <a:rPr lang="ru-RU" dirty="0"/>
              <a:t>скристый – искр</a:t>
            </a:r>
            <a:r>
              <a:rPr lang="ru-RU" b="1" i="1" dirty="0"/>
              <a:t>и</a:t>
            </a:r>
            <a:r>
              <a:rPr lang="ru-RU" dirty="0"/>
              <a:t>стый (доп.);</a:t>
            </a:r>
          </a:p>
          <a:p>
            <a:pPr marL="0" indent="0">
              <a:buNone/>
            </a:pPr>
            <a:r>
              <a:rPr lang="ru-RU" dirty="0"/>
              <a:t>	рж</a:t>
            </a:r>
            <a:r>
              <a:rPr lang="ru-RU" b="1" i="1" dirty="0"/>
              <a:t>а</a:t>
            </a:r>
            <a:r>
              <a:rPr lang="ru-RU" dirty="0"/>
              <a:t>веть – ржав</a:t>
            </a:r>
            <a:r>
              <a:rPr lang="ru-RU" b="1" i="1" dirty="0"/>
              <a:t>е</a:t>
            </a:r>
            <a:r>
              <a:rPr lang="ru-RU" dirty="0"/>
              <a:t>ть (доп.);</a:t>
            </a:r>
          </a:p>
          <a:p>
            <a:pPr marL="0" indent="0">
              <a:buNone/>
            </a:pPr>
            <a:r>
              <a:rPr lang="ru-RU" dirty="0"/>
              <a:t>	к</a:t>
            </a:r>
            <a:r>
              <a:rPr lang="ru-RU" b="1" i="1" dirty="0"/>
              <a:t>и</a:t>
            </a:r>
            <a:r>
              <a:rPr lang="ru-RU" dirty="0"/>
              <a:t>рза – кирз</a:t>
            </a:r>
            <a:r>
              <a:rPr lang="ru-RU" b="1" i="1" dirty="0"/>
              <a:t>а</a:t>
            </a:r>
            <a:r>
              <a:rPr lang="ru-RU" dirty="0"/>
              <a:t> (доп.);</a:t>
            </a:r>
          </a:p>
          <a:p>
            <a:pPr marL="0" indent="0">
              <a:buNone/>
            </a:pPr>
            <a:r>
              <a:rPr lang="ru-RU" dirty="0"/>
              <a:t>	б</a:t>
            </a:r>
            <a:r>
              <a:rPr lang="ru-RU" b="1" i="1" dirty="0"/>
              <a:t>а</a:t>
            </a:r>
            <a:r>
              <a:rPr lang="ru-RU" dirty="0"/>
              <a:t>ржа – барж</a:t>
            </a:r>
            <a:r>
              <a:rPr lang="ru-RU" b="1" i="1" dirty="0"/>
              <a:t>а</a:t>
            </a:r>
            <a:r>
              <a:rPr lang="ru-RU" dirty="0"/>
              <a:t> (доп.);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490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EB0B25-33D1-404B-921C-66DA21FF5D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675861"/>
            <a:ext cx="9601200" cy="5191539"/>
          </a:xfrm>
        </p:spPr>
        <p:txBody>
          <a:bodyPr/>
          <a:lstStyle/>
          <a:p>
            <a:pPr algn="just"/>
            <a:r>
              <a:rPr lang="ru-RU" dirty="0"/>
              <a:t>Во многих словах сегодня наблюдаются </a:t>
            </a:r>
            <a:r>
              <a:rPr lang="ru-RU" b="1" dirty="0"/>
              <a:t>колебания в постановке ударения:</a:t>
            </a:r>
          </a:p>
          <a:p>
            <a:pPr marL="0" indent="0" algn="just">
              <a:buNone/>
            </a:pPr>
            <a:r>
              <a:rPr lang="ru-RU" b="1" i="1" dirty="0"/>
              <a:t>Пример: </a:t>
            </a:r>
          </a:p>
          <a:p>
            <a:pPr marL="0" indent="0" algn="just">
              <a:buNone/>
            </a:pPr>
            <a:r>
              <a:rPr lang="ru-RU" i="1" dirty="0"/>
              <a:t> дж</a:t>
            </a:r>
            <a:r>
              <a:rPr lang="ru-RU" b="1" i="1" dirty="0"/>
              <a:t>и</a:t>
            </a:r>
            <a:r>
              <a:rPr lang="ru-RU" i="1" dirty="0"/>
              <a:t>нсовый – джинс</a:t>
            </a:r>
            <a:r>
              <a:rPr lang="ru-RU" b="1" i="1" dirty="0"/>
              <a:t>о</a:t>
            </a:r>
            <a:r>
              <a:rPr lang="ru-RU" i="1" dirty="0"/>
              <a:t>вый, металлург</a:t>
            </a:r>
            <a:r>
              <a:rPr lang="ru-RU" b="1" i="1" dirty="0"/>
              <a:t>и</a:t>
            </a:r>
            <a:r>
              <a:rPr lang="ru-RU" i="1" dirty="0"/>
              <a:t>я – металл</a:t>
            </a:r>
            <a:r>
              <a:rPr lang="ru-RU" b="1" i="1" dirty="0"/>
              <a:t>у</a:t>
            </a:r>
            <a:r>
              <a:rPr lang="ru-RU" i="1" dirty="0"/>
              <a:t>ргия, по в</a:t>
            </a:r>
            <a:r>
              <a:rPr lang="ru-RU" b="1" i="1" dirty="0"/>
              <a:t>о</a:t>
            </a:r>
            <a:r>
              <a:rPr lang="ru-RU" i="1" dirty="0"/>
              <a:t>лнам – волн</a:t>
            </a:r>
            <a:r>
              <a:rPr lang="ru-RU" b="1" i="1" dirty="0"/>
              <a:t>а</a:t>
            </a:r>
            <a:r>
              <a:rPr lang="ru-RU" i="1" dirty="0"/>
              <a:t>м, п</a:t>
            </a:r>
            <a:r>
              <a:rPr lang="ru-RU" b="1" i="1" dirty="0"/>
              <a:t>е</a:t>
            </a:r>
            <a:r>
              <a:rPr lang="ru-RU" i="1" dirty="0"/>
              <a:t>тля – петл</a:t>
            </a:r>
            <a:r>
              <a:rPr lang="ru-RU" b="1" i="1" dirty="0"/>
              <a:t>я</a:t>
            </a:r>
            <a:r>
              <a:rPr lang="ru-RU" i="1" dirty="0"/>
              <a:t>, с</a:t>
            </a:r>
            <a:r>
              <a:rPr lang="ru-RU" b="1" i="1" dirty="0"/>
              <a:t>а</a:t>
            </a:r>
            <a:r>
              <a:rPr lang="ru-RU" i="1" dirty="0"/>
              <a:t>жень – саж</a:t>
            </a:r>
            <a:r>
              <a:rPr lang="ru-RU" b="1" i="1" dirty="0"/>
              <a:t>е</a:t>
            </a:r>
            <a:r>
              <a:rPr lang="ru-RU" i="1" dirty="0"/>
              <a:t>нь.</a:t>
            </a:r>
            <a:endParaRPr lang="ru-RU" dirty="0"/>
          </a:p>
          <a:p>
            <a:pPr algn="just"/>
            <a:r>
              <a:rPr lang="ru-RU" dirty="0"/>
              <a:t>Однако в подавляющем большинстве случаев в нарицательных существительных только один вариант произношения является нормативным: </a:t>
            </a:r>
            <a:r>
              <a:rPr lang="ru-RU" i="1" dirty="0"/>
              <a:t>агрон</a:t>
            </a:r>
            <a:r>
              <a:rPr lang="ru-RU" b="1" i="1" dirty="0"/>
              <a:t>о</a:t>
            </a:r>
            <a:r>
              <a:rPr lang="ru-RU" i="1" dirty="0"/>
              <a:t>мия, алфав</a:t>
            </a:r>
            <a:r>
              <a:rPr lang="ru-RU" b="1" i="1" dirty="0"/>
              <a:t>и</a:t>
            </a:r>
            <a:r>
              <a:rPr lang="ru-RU" i="1" dirty="0"/>
              <a:t>т, балов</a:t>
            </a:r>
            <a:r>
              <a:rPr lang="ru-RU" b="1" i="1" dirty="0"/>
              <a:t>а</a:t>
            </a:r>
            <a:r>
              <a:rPr lang="ru-RU" i="1" dirty="0"/>
              <a:t>ть, валов</a:t>
            </a:r>
            <a:r>
              <a:rPr lang="ru-RU" b="1" i="1" dirty="0"/>
              <a:t>о</a:t>
            </a:r>
            <a:r>
              <a:rPr lang="ru-RU" i="1" dirty="0"/>
              <a:t>й, вероиспов</a:t>
            </a:r>
            <a:r>
              <a:rPr lang="ru-RU" b="1" i="1" dirty="0"/>
              <a:t>е</a:t>
            </a:r>
            <a:r>
              <a:rPr lang="ru-RU" i="1" dirty="0"/>
              <a:t>дание, гражд</a:t>
            </a:r>
            <a:r>
              <a:rPr lang="ru-RU" b="1" i="1" dirty="0"/>
              <a:t>а</a:t>
            </a:r>
            <a:r>
              <a:rPr lang="ru-RU" i="1" dirty="0"/>
              <a:t>нство, деф</a:t>
            </a:r>
            <a:r>
              <a:rPr lang="ru-RU" b="1" i="1" dirty="0"/>
              <a:t>и</a:t>
            </a:r>
            <a:r>
              <a:rPr lang="ru-RU" i="1" dirty="0"/>
              <a:t>с, диспанс</a:t>
            </a:r>
            <a:r>
              <a:rPr lang="ru-RU" b="1" i="1" dirty="0"/>
              <a:t>е</a:t>
            </a:r>
            <a:r>
              <a:rPr lang="ru-RU" i="1" dirty="0"/>
              <a:t>р, жалюз</a:t>
            </a:r>
            <a:r>
              <a:rPr lang="ru-RU" b="1" i="1" dirty="0"/>
              <a:t>и</a:t>
            </a:r>
            <a:r>
              <a:rPr lang="ru-RU" i="1" dirty="0"/>
              <a:t>, зав</a:t>
            </a:r>
            <a:r>
              <a:rPr lang="ru-RU" b="1" i="1" dirty="0"/>
              <a:t>и</a:t>
            </a:r>
            <a:r>
              <a:rPr lang="ru-RU" i="1" dirty="0"/>
              <a:t>дно, из</a:t>
            </a:r>
            <a:r>
              <a:rPr lang="ru-RU" b="1" i="1" dirty="0"/>
              <a:t>ы</a:t>
            </a:r>
            <a:r>
              <a:rPr lang="ru-RU" i="1" dirty="0"/>
              <a:t>ск, исч</a:t>
            </a:r>
            <a:r>
              <a:rPr lang="ru-RU" b="1" i="1" dirty="0"/>
              <a:t>е</a:t>
            </a:r>
            <a:r>
              <a:rPr lang="ru-RU" i="1" dirty="0"/>
              <a:t>рпать, катал</a:t>
            </a:r>
            <a:r>
              <a:rPr lang="ru-RU" b="1" i="1" dirty="0"/>
              <a:t>о</a:t>
            </a:r>
            <a:r>
              <a:rPr lang="ru-RU" i="1" dirty="0"/>
              <a:t>г, к</a:t>
            </a:r>
            <a:r>
              <a:rPr lang="ru-RU" b="1" i="1" dirty="0"/>
              <a:t>у</a:t>
            </a:r>
            <a:r>
              <a:rPr lang="ru-RU" i="1" dirty="0"/>
              <a:t>хонный, мусоропров</a:t>
            </a:r>
            <a:r>
              <a:rPr lang="ru-RU" b="1" i="1" dirty="0"/>
              <a:t>о</a:t>
            </a:r>
            <a:r>
              <a:rPr lang="ru-RU" i="1" dirty="0"/>
              <a:t>д, нам</a:t>
            </a:r>
            <a:r>
              <a:rPr lang="ru-RU" b="1" i="1" dirty="0"/>
              <a:t>е</a:t>
            </a:r>
            <a:r>
              <a:rPr lang="ru-RU" i="1" dirty="0"/>
              <a:t>рение, обеспеч</a:t>
            </a:r>
            <a:r>
              <a:rPr lang="ru-RU" b="1" i="1" dirty="0"/>
              <a:t>е</a:t>
            </a:r>
            <a:r>
              <a:rPr lang="ru-RU" i="1" dirty="0"/>
              <a:t>ние, облегч</a:t>
            </a:r>
            <a:r>
              <a:rPr lang="ru-RU" b="1" i="1" dirty="0"/>
              <a:t>и</a:t>
            </a:r>
            <a:r>
              <a:rPr lang="ru-RU" i="1" dirty="0"/>
              <a:t>ть, опт</a:t>
            </a:r>
            <a:r>
              <a:rPr lang="ru-RU" b="1" i="1" dirty="0"/>
              <a:t>о</a:t>
            </a:r>
            <a:r>
              <a:rPr lang="ru-RU" i="1" dirty="0"/>
              <a:t>вый, п</a:t>
            </a:r>
            <a:r>
              <a:rPr lang="ru-RU" b="1" i="1" dirty="0"/>
              <a:t>а</a:t>
            </a:r>
            <a:r>
              <a:rPr lang="ru-RU" i="1" dirty="0"/>
              <a:t>мятуя, предвосх</a:t>
            </a:r>
            <a:r>
              <a:rPr lang="ru-RU" b="1" i="1" dirty="0"/>
              <a:t>и</a:t>
            </a:r>
            <a:r>
              <a:rPr lang="ru-RU" i="1" dirty="0"/>
              <a:t>тить, прин</a:t>
            </a:r>
            <a:r>
              <a:rPr lang="ru-RU" b="1" i="1" dirty="0"/>
              <a:t>у</a:t>
            </a:r>
            <a:r>
              <a:rPr lang="ru-RU" i="1" dirty="0"/>
              <a:t>дить, сосредот</a:t>
            </a:r>
            <a:r>
              <a:rPr lang="ru-RU" b="1" i="1" dirty="0"/>
              <a:t>о</a:t>
            </a:r>
            <a:r>
              <a:rPr lang="ru-RU" i="1" dirty="0"/>
              <a:t>чение, ср</a:t>
            </a:r>
            <a:r>
              <a:rPr lang="ru-RU" b="1" i="1" dirty="0"/>
              <a:t>е</a:t>
            </a:r>
            <a:r>
              <a:rPr lang="ru-RU" i="1" dirty="0"/>
              <a:t>дства, стол</a:t>
            </a:r>
            <a:r>
              <a:rPr lang="ru-RU" b="1" i="1" dirty="0"/>
              <a:t>я</a:t>
            </a:r>
            <a:r>
              <a:rPr lang="ru-RU" i="1" dirty="0"/>
              <a:t>р, углуб</a:t>
            </a:r>
            <a:r>
              <a:rPr lang="ru-RU" b="1" i="1" dirty="0"/>
              <a:t>и</a:t>
            </a:r>
            <a:r>
              <a:rPr lang="ru-RU" i="1" dirty="0"/>
              <a:t>ть, укра</a:t>
            </a:r>
            <a:r>
              <a:rPr lang="ru-RU" b="1" i="1" dirty="0"/>
              <a:t>и</a:t>
            </a:r>
            <a:r>
              <a:rPr lang="ru-RU" i="1" dirty="0"/>
              <a:t>нский, упр</a:t>
            </a:r>
            <a:r>
              <a:rPr lang="ru-RU" b="1" i="1" dirty="0"/>
              <a:t>о</a:t>
            </a:r>
            <a:r>
              <a:rPr lang="ru-RU" i="1" dirty="0"/>
              <a:t>чение, фен</a:t>
            </a:r>
            <a:r>
              <a:rPr lang="ru-RU" b="1" i="1" dirty="0"/>
              <a:t>о</a:t>
            </a:r>
            <a:r>
              <a:rPr lang="ru-RU" i="1" dirty="0"/>
              <a:t>мен, ход</a:t>
            </a:r>
            <a:r>
              <a:rPr lang="ru-RU" b="1" i="1" dirty="0"/>
              <a:t>а</a:t>
            </a:r>
            <a:r>
              <a:rPr lang="ru-RU" i="1" dirty="0"/>
              <a:t>тайство, ценов</a:t>
            </a:r>
            <a:r>
              <a:rPr lang="ru-RU" b="1" i="1" dirty="0"/>
              <a:t>а</a:t>
            </a:r>
            <a:r>
              <a:rPr lang="ru-RU" i="1" dirty="0"/>
              <a:t>я, христиан</a:t>
            </a:r>
            <a:r>
              <a:rPr lang="ru-RU" b="1" i="1" dirty="0"/>
              <a:t>и</a:t>
            </a:r>
            <a:r>
              <a:rPr lang="ru-RU" i="1" dirty="0"/>
              <a:t>н, щав</a:t>
            </a:r>
            <a:r>
              <a:rPr lang="ru-RU" b="1" i="1" dirty="0"/>
              <a:t>е</a:t>
            </a:r>
            <a:r>
              <a:rPr lang="ru-RU" i="1" dirty="0"/>
              <a:t>ль, эксп</a:t>
            </a:r>
            <a:r>
              <a:rPr lang="ru-RU" b="1" i="1" dirty="0"/>
              <a:t>е</a:t>
            </a:r>
            <a:r>
              <a:rPr lang="ru-RU" i="1" dirty="0"/>
              <a:t>рт.</a:t>
            </a:r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582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5B838-83D2-4C2B-BDA0-ED19FD6325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662609"/>
            <a:ext cx="9601200" cy="5204791"/>
          </a:xfrm>
        </p:spPr>
        <p:txBody>
          <a:bodyPr/>
          <a:lstStyle/>
          <a:p>
            <a:r>
              <a:rPr lang="ru-RU" b="1" i="1" dirty="0"/>
              <a:t>Запомните!</a:t>
            </a:r>
            <a:r>
              <a:rPr lang="ru-RU" dirty="0"/>
              <a:t> </a:t>
            </a:r>
          </a:p>
          <a:p>
            <a:pPr marL="0" indent="0" algn="just">
              <a:buNone/>
            </a:pPr>
            <a:r>
              <a:rPr lang="ru-RU" dirty="0"/>
              <a:t>	Валов</a:t>
            </a:r>
            <a:r>
              <a:rPr lang="ru-RU" b="1" i="1" dirty="0"/>
              <a:t>о</a:t>
            </a:r>
            <a:r>
              <a:rPr lang="ru-RU" dirty="0"/>
              <a:t>й (доход, продукт);</a:t>
            </a:r>
          </a:p>
          <a:p>
            <a:pPr marL="0" indent="0" algn="just">
              <a:buNone/>
            </a:pPr>
            <a:r>
              <a:rPr lang="ru-RU" dirty="0"/>
              <a:t>	уст</a:t>
            </a:r>
            <a:r>
              <a:rPr lang="ru-RU" b="1" i="1" dirty="0"/>
              <a:t>а</a:t>
            </a:r>
            <a:r>
              <a:rPr lang="ru-RU" dirty="0"/>
              <a:t>вный (фонд, капитал);</a:t>
            </a:r>
          </a:p>
          <a:p>
            <a:pPr marL="0" indent="0" algn="just">
              <a:buNone/>
            </a:pPr>
            <a:r>
              <a:rPr lang="ru-RU" dirty="0"/>
              <a:t>	опт – оптом – опт</a:t>
            </a:r>
            <a:r>
              <a:rPr lang="ru-RU" b="1" i="1" dirty="0"/>
              <a:t>о</a:t>
            </a:r>
            <a:r>
              <a:rPr lang="ru-RU" dirty="0"/>
              <a:t>вый – оптов</a:t>
            </a:r>
            <a:r>
              <a:rPr lang="ru-RU" b="1" i="1" dirty="0"/>
              <a:t>и</a:t>
            </a:r>
            <a:r>
              <a:rPr lang="ru-RU" dirty="0"/>
              <a:t>к;</a:t>
            </a:r>
          </a:p>
          <a:p>
            <a:pPr marL="0" indent="0" algn="just">
              <a:buNone/>
            </a:pPr>
            <a:r>
              <a:rPr lang="ru-RU" dirty="0"/>
              <a:t>	дебит</a:t>
            </a:r>
            <a:r>
              <a:rPr lang="ru-RU" b="1" i="1" dirty="0"/>
              <a:t>о</a:t>
            </a:r>
            <a:r>
              <a:rPr lang="ru-RU" dirty="0"/>
              <a:t>р – должник, дебит</a:t>
            </a:r>
            <a:r>
              <a:rPr lang="ru-RU" b="1" i="1" dirty="0"/>
              <a:t>о</a:t>
            </a:r>
            <a:r>
              <a:rPr lang="ru-RU" dirty="0"/>
              <a:t>рская задолженность (сумма долгов);</a:t>
            </a:r>
          </a:p>
          <a:p>
            <a:pPr marL="0" indent="0" algn="just">
              <a:buNone/>
            </a:pPr>
            <a:r>
              <a:rPr lang="ru-RU" dirty="0"/>
              <a:t>	д</a:t>
            </a:r>
            <a:r>
              <a:rPr lang="ru-RU" b="1" i="1" dirty="0"/>
              <a:t>е</a:t>
            </a:r>
            <a:r>
              <a:rPr lang="ru-RU" dirty="0"/>
              <a:t>бет – левая сторона бухгалтерских счетов.</a:t>
            </a:r>
          </a:p>
          <a:p>
            <a:pPr marL="0" indent="0" algn="just">
              <a:buNone/>
            </a:pPr>
            <a:endParaRPr lang="ru-RU" dirty="0"/>
          </a:p>
          <a:p>
            <a:pPr algn="just"/>
            <a:r>
              <a:rPr lang="ru-RU" dirty="0"/>
              <a:t>Следует помнить о правильном произношении общеизвестных имен собственных, таких, например, как </a:t>
            </a:r>
            <a:r>
              <a:rPr lang="ru-RU" i="1" dirty="0"/>
              <a:t>С</a:t>
            </a:r>
            <a:r>
              <a:rPr lang="ru-RU" b="1" i="1" dirty="0"/>
              <a:t>е</a:t>
            </a:r>
            <a:r>
              <a:rPr lang="ru-RU" i="1" dirty="0"/>
              <a:t>ргий Р</a:t>
            </a:r>
            <a:r>
              <a:rPr lang="ru-RU" b="1" i="1" dirty="0"/>
              <a:t>а</a:t>
            </a:r>
            <a:r>
              <a:rPr lang="ru-RU" i="1" dirty="0"/>
              <a:t>донежский, Сальвад</a:t>
            </a:r>
            <a:r>
              <a:rPr lang="ru-RU" b="1" i="1" dirty="0"/>
              <a:t>о</a:t>
            </a:r>
            <a:r>
              <a:rPr lang="ru-RU" i="1" dirty="0"/>
              <a:t>р Дал</a:t>
            </a:r>
            <a:r>
              <a:rPr lang="ru-RU" b="1" i="1" dirty="0"/>
              <a:t>и</a:t>
            </a:r>
            <a:r>
              <a:rPr lang="ru-RU" i="1" dirty="0"/>
              <a:t>, Пикасс</a:t>
            </a:r>
            <a:r>
              <a:rPr lang="ru-RU" b="1" i="1" dirty="0"/>
              <a:t>о</a:t>
            </a:r>
            <a:r>
              <a:rPr lang="ru-RU" i="1" dirty="0"/>
              <a:t>, Алекс</a:t>
            </a:r>
            <a:r>
              <a:rPr lang="ru-RU" b="1" i="1" dirty="0"/>
              <a:t>и</a:t>
            </a:r>
            <a:r>
              <a:rPr lang="ru-RU" i="1" dirty="0"/>
              <a:t>й, Сокол</a:t>
            </a:r>
            <a:r>
              <a:rPr lang="ru-RU" b="1" i="1" dirty="0"/>
              <a:t>о</a:t>
            </a:r>
            <a:r>
              <a:rPr lang="ru-RU" i="1" dirty="0"/>
              <a:t>в-Микит</a:t>
            </a:r>
            <a:r>
              <a:rPr lang="ru-RU" b="1" i="1" dirty="0"/>
              <a:t>о</a:t>
            </a:r>
            <a:r>
              <a:rPr lang="ru-RU" i="1" dirty="0"/>
              <a:t>в, Балаш</a:t>
            </a:r>
            <a:r>
              <a:rPr lang="ru-RU" b="1" i="1" dirty="0"/>
              <a:t>и</a:t>
            </a:r>
            <a:r>
              <a:rPr lang="ru-RU" i="1" dirty="0"/>
              <a:t>ха, Вел</a:t>
            </a:r>
            <a:r>
              <a:rPr lang="ru-RU" b="1" i="1" dirty="0"/>
              <a:t>и</a:t>
            </a:r>
            <a:r>
              <a:rPr lang="ru-RU" i="1" dirty="0"/>
              <a:t>кий </a:t>
            </a:r>
            <a:r>
              <a:rPr lang="ru-RU" b="1" i="1" dirty="0"/>
              <a:t>У</a:t>
            </a:r>
            <a:r>
              <a:rPr lang="ru-RU" i="1" dirty="0"/>
              <a:t>стюг, К</a:t>
            </a:r>
            <a:r>
              <a:rPr lang="ru-RU" b="1" i="1" dirty="0"/>
              <a:t>и</a:t>
            </a:r>
            <a:r>
              <a:rPr lang="ru-RU" i="1" dirty="0"/>
              <a:t>жи, Ставроп</a:t>
            </a:r>
            <a:r>
              <a:rPr lang="ru-RU" b="1" i="1" dirty="0"/>
              <a:t>о</a:t>
            </a:r>
            <a:r>
              <a:rPr lang="ru-RU" i="1" dirty="0"/>
              <a:t>льский край, Никар</a:t>
            </a:r>
            <a:r>
              <a:rPr lang="ru-RU" b="1" i="1" dirty="0"/>
              <a:t>а</a:t>
            </a:r>
            <a:r>
              <a:rPr lang="ru-RU" i="1" dirty="0"/>
              <a:t>гуа, Пер</a:t>
            </a:r>
            <a:r>
              <a:rPr lang="ru-RU" b="1" i="1" dirty="0"/>
              <a:t>у</a:t>
            </a:r>
            <a:r>
              <a:rPr lang="ru-RU" i="1" dirty="0"/>
              <a:t>, Квеб</a:t>
            </a:r>
            <a:r>
              <a:rPr lang="ru-RU" b="1" i="1" dirty="0"/>
              <a:t>е</a:t>
            </a:r>
            <a:r>
              <a:rPr lang="ru-RU" i="1" dirty="0"/>
              <a:t>к, С</a:t>
            </a:r>
            <a:r>
              <a:rPr lang="ru-RU" b="1" i="1" dirty="0"/>
              <a:t>и</a:t>
            </a:r>
            <a:r>
              <a:rPr lang="ru-RU" i="1" dirty="0"/>
              <a:t>дней, Шри-Ланк</a:t>
            </a:r>
            <a:r>
              <a:rPr lang="ru-RU" b="1" i="1" dirty="0"/>
              <a:t>а</a:t>
            </a:r>
            <a:r>
              <a:rPr lang="ru-RU" i="1" dirty="0"/>
              <a:t> </a:t>
            </a:r>
            <a:r>
              <a:rPr lang="ru-RU" dirty="0"/>
              <a:t>и т.д.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297994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1041</TotalTime>
  <Words>1192</Words>
  <Application>Microsoft Office PowerPoint</Application>
  <PresentationFormat>Widescreen</PresentationFormat>
  <Paragraphs>107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Franklin Gothic Book</vt:lpstr>
      <vt:lpstr>Crop</vt:lpstr>
      <vt:lpstr>Фонетика II</vt:lpstr>
      <vt:lpstr>Ударение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Фонетика II</dc:title>
  <dc:creator>asus</dc:creator>
  <cp:lastModifiedBy>asus</cp:lastModifiedBy>
  <cp:revision>220</cp:revision>
  <dcterms:created xsi:type="dcterms:W3CDTF">2020-03-24T12:01:02Z</dcterms:created>
  <dcterms:modified xsi:type="dcterms:W3CDTF">2020-05-04T17:29:04Z</dcterms:modified>
</cp:coreProperties>
</file>