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96182-D8DF-4B06-B3D1-61DB20606D84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B1ED9-DEE0-4EC6-998E-0876C9DE55F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96182-D8DF-4B06-B3D1-61DB20606D84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B1ED9-DEE0-4EC6-998E-0876C9DE55F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96182-D8DF-4B06-B3D1-61DB20606D84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B1ED9-DEE0-4EC6-998E-0876C9DE55F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96182-D8DF-4B06-B3D1-61DB20606D84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B1ED9-DEE0-4EC6-998E-0876C9DE55F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96182-D8DF-4B06-B3D1-61DB20606D84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B1ED9-DEE0-4EC6-998E-0876C9DE55F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96182-D8DF-4B06-B3D1-61DB20606D84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B1ED9-DEE0-4EC6-998E-0876C9DE55F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96182-D8DF-4B06-B3D1-61DB20606D84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B1ED9-DEE0-4EC6-998E-0876C9DE55F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96182-D8DF-4B06-B3D1-61DB20606D84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B1ED9-DEE0-4EC6-998E-0876C9DE55F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96182-D8DF-4B06-B3D1-61DB20606D84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B1ED9-DEE0-4EC6-998E-0876C9DE55F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96182-D8DF-4B06-B3D1-61DB20606D84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B1ED9-DEE0-4EC6-998E-0876C9DE55F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96182-D8DF-4B06-B3D1-61DB20606D84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B1ED9-DEE0-4EC6-998E-0876C9DE55F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96182-D8DF-4B06-B3D1-61DB20606D84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B1ED9-DEE0-4EC6-998E-0876C9DE55F5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KAMU MALİYESİ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6. HAFTA</a:t>
            </a:r>
          </a:p>
          <a:p>
            <a:r>
              <a:rPr lang="tr-TR" dirty="0" smtClean="0"/>
              <a:t>Vergilerin sınıflandırılması</a:t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Verginin Tanımı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Kamu </a:t>
            </a:r>
            <a:r>
              <a:rPr lang="tr-TR" dirty="0"/>
              <a:t>Maliyesi literatüründe verginin çeşitli tanımları yapılmıştır. Bu </a:t>
            </a:r>
            <a:r>
              <a:rPr lang="tr-TR" dirty="0" smtClean="0"/>
              <a:t>tanımların çoğunda</a:t>
            </a:r>
            <a:r>
              <a:rPr lang="tr-TR" dirty="0"/>
              <a:t>, verginin hukuki özellikleri belirtilmeye çalışılmıştır.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özelliklerin en </a:t>
            </a:r>
            <a:r>
              <a:rPr lang="tr-TR" dirty="0" smtClean="0"/>
              <a:t>önemlileriverginin </a:t>
            </a:r>
            <a:r>
              <a:rPr lang="tr-TR" dirty="0"/>
              <a:t>“zorunlu-cebri” oluşu ve “karşılıksız” bulunuşudur (Nadaroğlu, 1998: s. 215).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b="1" dirty="0" smtClean="0"/>
              <a:t>Verginin Tanımından Ortaya Çıkan Özellikleri</a:t>
            </a:r>
            <a:endParaRPr lang="sv-SE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Vergi </a:t>
            </a:r>
            <a:r>
              <a:rPr lang="tr-TR" dirty="0"/>
              <a:t>kamu harcamalarını finanse etmek için alınır. Bu verginin </a:t>
            </a:r>
            <a:r>
              <a:rPr lang="tr-TR" dirty="0" smtClean="0"/>
              <a:t>mali fonksiyonu </a:t>
            </a:r>
            <a:r>
              <a:rPr lang="tr-TR" dirty="0"/>
              <a:t>olarak ifade edilir</a:t>
            </a:r>
            <a:r>
              <a:rPr lang="tr-TR" dirty="0" smtClean="0"/>
              <a:t>.</a:t>
            </a:r>
          </a:p>
          <a:p>
            <a:r>
              <a:rPr lang="nb-NO" dirty="0"/>
              <a:t>Vergi Alacaklısı; devlet veya kendisine vergilendirme yetkisi verilen </a:t>
            </a:r>
            <a:r>
              <a:rPr lang="nb-NO" dirty="0" smtClean="0"/>
              <a:t>diğer</a:t>
            </a:r>
            <a:r>
              <a:rPr lang="tr-TR" dirty="0" smtClean="0"/>
              <a:t> kamu </a:t>
            </a:r>
            <a:r>
              <a:rPr lang="tr-TR" dirty="0"/>
              <a:t>tüzel </a:t>
            </a:r>
            <a:r>
              <a:rPr lang="tr-TR" dirty="0" smtClean="0"/>
              <a:t>kişileridir</a:t>
            </a:r>
          </a:p>
          <a:p>
            <a:r>
              <a:rPr lang="tr-TR" dirty="0"/>
              <a:t>Vergi egemenlik gücüne dayanılarak </a:t>
            </a:r>
            <a:r>
              <a:rPr lang="tr-TR" dirty="0" smtClean="0"/>
              <a:t>alınır.</a:t>
            </a:r>
          </a:p>
          <a:p>
            <a:r>
              <a:rPr lang="tr-TR" dirty="0"/>
              <a:t>Vergide kanunilik ilkesi geçerlidir ve vergi hukuki cebir altında </a:t>
            </a:r>
            <a:r>
              <a:rPr lang="tr-TR" dirty="0" smtClean="0"/>
              <a:t>alınır.</a:t>
            </a:r>
          </a:p>
          <a:p>
            <a:r>
              <a:rPr lang="tr-TR" dirty="0"/>
              <a:t>Vergi </a:t>
            </a:r>
            <a:r>
              <a:rPr lang="tr-TR" dirty="0" smtClean="0"/>
              <a:t>karşılıksızdır.</a:t>
            </a:r>
          </a:p>
          <a:p>
            <a:r>
              <a:rPr lang="tr-TR" dirty="0"/>
              <a:t>Vergi para ile ödenir.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VERGİNİN SINIFLANDIRILMASI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vergi alacaklısı göz önünde tutularak vergiler sınıflandırılabilir. </a:t>
            </a:r>
            <a:endParaRPr lang="tr-TR" dirty="0" smtClean="0"/>
          </a:p>
          <a:p>
            <a:r>
              <a:rPr lang="tr-TR" dirty="0" smtClean="0"/>
              <a:t>Ödeme araçları </a:t>
            </a:r>
            <a:r>
              <a:rPr lang="tr-TR" dirty="0"/>
              <a:t>esas alınarak sınıflandırma yapılabilir. </a:t>
            </a:r>
            <a:endParaRPr lang="tr-TR" dirty="0" smtClean="0"/>
          </a:p>
          <a:p>
            <a:r>
              <a:rPr lang="tr-TR" dirty="0" smtClean="0"/>
              <a:t>Verginin </a:t>
            </a:r>
            <a:r>
              <a:rPr lang="tr-TR" dirty="0"/>
              <a:t>süresi, tahsil şekilleri vb. </a:t>
            </a:r>
            <a:r>
              <a:rPr lang="tr-TR" dirty="0" smtClean="0"/>
              <a:t>kriterler vergilerin </a:t>
            </a:r>
            <a:r>
              <a:rPr lang="tr-TR" dirty="0"/>
              <a:t>sınıflandırılması için kullanılmaktadır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Vergi sınıflandırılmasının faydaları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tr-TR" dirty="0" smtClean="0"/>
              <a:t>Vergilerin </a:t>
            </a:r>
            <a:r>
              <a:rPr lang="tr-TR" dirty="0"/>
              <a:t>sınıflandırılması sayesinde vergi gruplarının mali, ekonomik </a:t>
            </a:r>
            <a:r>
              <a:rPr lang="tr-TR" dirty="0" smtClean="0"/>
              <a:t>ve sosyal </a:t>
            </a:r>
            <a:r>
              <a:rPr lang="tr-TR" dirty="0"/>
              <a:t>etkileri konusunda genellemeler yapılabilir.</a:t>
            </a:r>
          </a:p>
          <a:p>
            <a:pPr algn="just">
              <a:buNone/>
            </a:pPr>
            <a:endParaRPr lang="tr-TR" dirty="0" smtClean="0"/>
          </a:p>
          <a:p>
            <a:pPr algn="just">
              <a:buNone/>
            </a:pPr>
            <a:r>
              <a:rPr lang="tr-TR" dirty="0" smtClean="0"/>
              <a:t> </a:t>
            </a:r>
            <a:r>
              <a:rPr lang="tr-TR" dirty="0"/>
              <a:t>Verginin ekonominin işleyişi üzerindeki etkilerini belirlemek kolaylaşır.</a:t>
            </a:r>
          </a:p>
          <a:p>
            <a:pPr algn="just"/>
            <a:r>
              <a:rPr lang="tr-TR" dirty="0" smtClean="0"/>
              <a:t>Politika </a:t>
            </a:r>
            <a:r>
              <a:rPr lang="tr-TR" dirty="0"/>
              <a:t>yapıcılarının vergileri izlemesi kolaylaşır.</a:t>
            </a:r>
          </a:p>
          <a:p>
            <a:pPr algn="just"/>
            <a:r>
              <a:rPr lang="tr-TR" dirty="0" smtClean="0"/>
              <a:t>Uluslararası </a:t>
            </a:r>
            <a:r>
              <a:rPr lang="tr-TR" dirty="0"/>
              <a:t>vergi karşılaştırmalarında kolaylık sağlar.</a:t>
            </a:r>
          </a:p>
          <a:p>
            <a:pPr algn="just"/>
            <a:r>
              <a:rPr lang="tr-TR" dirty="0"/>
              <a:t>Görülüyor ki; vergileri çeşitli bakış açılarından tasif etmek ve bunların </a:t>
            </a:r>
            <a:r>
              <a:rPr lang="tr-TR" dirty="0" smtClean="0"/>
              <a:t>etkilerini ölçmek </a:t>
            </a:r>
            <a:r>
              <a:rPr lang="tr-TR" dirty="0"/>
              <a:t>mümkündür. </a:t>
            </a:r>
            <a:endParaRPr lang="tr-TR" dirty="0" smtClean="0"/>
          </a:p>
          <a:p>
            <a:pPr algn="just"/>
            <a:r>
              <a:rPr lang="tr-TR" dirty="0" smtClean="0"/>
              <a:t>Vergilemeye </a:t>
            </a:r>
            <a:r>
              <a:rPr lang="tr-TR" dirty="0"/>
              <a:t>bağlanan fonksiyonlardaki gelişmelere ve değişmelere</a:t>
            </a:r>
          </a:p>
          <a:p>
            <a:pPr algn="just"/>
            <a:r>
              <a:rPr lang="tr-TR" dirty="0"/>
              <a:t>paralel olarak daima yeni kriterler ortaya çıkmıştır ve </a:t>
            </a:r>
            <a:r>
              <a:rPr lang="tr-TR" dirty="0" smtClean="0"/>
              <a:t>çıkacaktır(SUSAM).</a:t>
            </a:r>
          </a:p>
          <a:p>
            <a:pPr algn="just">
              <a:buNone/>
            </a:pP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Konularına Göre Vergilerin Sınıflandırılma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Vergilerin </a:t>
            </a:r>
            <a:r>
              <a:rPr lang="tr-TR" dirty="0"/>
              <a:t>günümüzde en çok kullanılan ayrımlarından bir tanesi, gelir, servet </a:t>
            </a:r>
            <a:r>
              <a:rPr lang="tr-TR" dirty="0" smtClean="0"/>
              <a:t>ve harcamalar </a:t>
            </a:r>
            <a:r>
              <a:rPr lang="tr-TR" dirty="0"/>
              <a:t>üzerinden alınan vergiler ayrımıdır. </a:t>
            </a:r>
            <a:endParaRPr lang="tr-TR" dirty="0" smtClean="0"/>
          </a:p>
          <a:p>
            <a:pPr algn="just"/>
            <a:r>
              <a:rPr lang="tr-TR" dirty="0" smtClean="0"/>
              <a:t>Vergilerin</a:t>
            </a:r>
            <a:r>
              <a:rPr lang="tr-TR" dirty="0"/>
              <a:t>, gelir, gider ve servet şeklinde</a:t>
            </a:r>
          </a:p>
          <a:p>
            <a:pPr algn="just">
              <a:buNone/>
            </a:pPr>
            <a:r>
              <a:rPr lang="tr-TR" dirty="0"/>
              <a:t>ayrılmasındaki temel kriter, seçilen vergi konusunun niteliğinin esas </a:t>
            </a:r>
            <a:r>
              <a:rPr lang="tr-TR" dirty="0" smtClean="0"/>
              <a:t>alınmasıdır.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Dolaylı ve Dolaysız Vergilerin Sınıflandırılması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Vergilerin </a:t>
            </a:r>
            <a:r>
              <a:rPr lang="tr-TR" dirty="0"/>
              <a:t>dolaylı - dolaysız vergi sınıflaması günümüzde kullanılan </a:t>
            </a:r>
            <a:r>
              <a:rPr lang="tr-TR" dirty="0" smtClean="0"/>
              <a:t>sınıflamalar arasında </a:t>
            </a:r>
            <a:r>
              <a:rPr lang="tr-TR" dirty="0"/>
              <a:t>tarih itibariyle en eskisidir.</a:t>
            </a:r>
          </a:p>
          <a:p>
            <a:r>
              <a:rPr lang="tr-TR" dirty="0"/>
              <a:t>Bir işlem sırasında mal ve hizmetlerin fiyatına eklenerek tahsil edilen vergiler, </a:t>
            </a:r>
            <a:r>
              <a:rPr lang="tr-TR" dirty="0" smtClean="0"/>
              <a:t>dolaylı vergilerdir.</a:t>
            </a:r>
          </a:p>
          <a:p>
            <a:r>
              <a:rPr lang="tr-TR" dirty="0" smtClean="0"/>
              <a:t> </a:t>
            </a:r>
            <a:r>
              <a:rPr lang="tr-TR" dirty="0"/>
              <a:t>Örneğin, Katma Değer Vergisi ilgili mal ve hizmetin bedeli üzerinden </a:t>
            </a:r>
            <a:r>
              <a:rPr lang="tr-TR" dirty="0" smtClean="0"/>
              <a:t>hesaplanır; mal </a:t>
            </a:r>
            <a:r>
              <a:rPr lang="tr-TR" dirty="0"/>
              <a:t>ve hizmetin fiyatına eklenir; tüketici mal ve hizmetin fiyatı içinde söz konusu vergiyi </a:t>
            </a:r>
            <a:r>
              <a:rPr lang="tr-TR" dirty="0" smtClean="0"/>
              <a:t>de öder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Bir </a:t>
            </a:r>
            <a:r>
              <a:rPr lang="tr-TR" dirty="0"/>
              <a:t>mal ve hizmetin fiyatına eklenmeden tahsil edilen vergiler, dolaysız vergilerdir.</a:t>
            </a:r>
          </a:p>
          <a:p>
            <a:r>
              <a:rPr lang="tr-TR" dirty="0"/>
              <a:t>Gelir Vergisi, Emlak Vergisi, dolaysız vergilerdir.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Ayni ve Nakdi vergiler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Ayni ve Nakdi vergiler: Mal ve hizmetle ödenen vergiler ayni vergilerdir, Osmanlı</a:t>
            </a:r>
          </a:p>
          <a:p>
            <a:r>
              <a:rPr lang="tr-TR" dirty="0"/>
              <a:t>döneminde uygulanmış olan aşar vergisi buna örnek olarak gösterilebilir. </a:t>
            </a:r>
            <a:endParaRPr lang="tr-TR" dirty="0" smtClean="0"/>
          </a:p>
          <a:p>
            <a:r>
              <a:rPr lang="tr-TR" dirty="0" smtClean="0"/>
              <a:t>Para </a:t>
            </a:r>
            <a:r>
              <a:rPr lang="tr-TR" dirty="0"/>
              <a:t>ile </a:t>
            </a:r>
            <a:r>
              <a:rPr lang="tr-TR" dirty="0" smtClean="0"/>
              <a:t>ödenen vergiler </a:t>
            </a:r>
            <a:r>
              <a:rPr lang="tr-TR" dirty="0"/>
              <a:t>ise nakdi vergilerdir. Günümüzde uygulanan tüm vergiler nakdi </a:t>
            </a:r>
            <a:r>
              <a:rPr lang="tr-TR" dirty="0" smtClean="0"/>
              <a:t>vergilerdir(SUSAM).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Objektif ve Subjektif vergiler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: </a:t>
            </a:r>
            <a:r>
              <a:rPr lang="tr-TR" b="1" dirty="0"/>
              <a:t>Kişisel ve ailevi özellikleri dikkate almayan </a:t>
            </a:r>
            <a:r>
              <a:rPr lang="tr-TR" b="1" dirty="0" smtClean="0"/>
              <a:t>vergiler </a:t>
            </a:r>
            <a:r>
              <a:rPr lang="tr-TR" dirty="0" smtClean="0"/>
              <a:t>objektif </a:t>
            </a:r>
            <a:r>
              <a:rPr lang="tr-TR" dirty="0"/>
              <a:t>vergilerdir. Örneğin KDV hiçbir kişisel özellik dikkate almaz. </a:t>
            </a:r>
            <a:endParaRPr lang="tr-TR" dirty="0" smtClean="0"/>
          </a:p>
          <a:p>
            <a:r>
              <a:rPr lang="tr-TR" dirty="0" smtClean="0"/>
              <a:t>Kişisel </a:t>
            </a:r>
            <a:r>
              <a:rPr lang="tr-TR" dirty="0"/>
              <a:t>ve </a:t>
            </a:r>
            <a:r>
              <a:rPr lang="tr-TR" dirty="0" smtClean="0"/>
              <a:t>ailevi özellikleri </a:t>
            </a:r>
            <a:r>
              <a:rPr lang="tr-TR" dirty="0"/>
              <a:t>dikkate alan vergiler subjektif vergi kabul edilir. Örneğin gelir vergisi iktisadi </a:t>
            </a:r>
            <a:r>
              <a:rPr lang="tr-TR" dirty="0" smtClean="0"/>
              <a:t>güce göre </a:t>
            </a:r>
            <a:r>
              <a:rPr lang="tr-TR" dirty="0"/>
              <a:t>alındığı için subjektif bir vergidir.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429</Words>
  <Application>Microsoft Office PowerPoint</Application>
  <PresentationFormat>On-screen Show (4:3)</PresentationFormat>
  <Paragraphs>44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KAMU MALİYESİ</vt:lpstr>
      <vt:lpstr>Verginin Tanımı </vt:lpstr>
      <vt:lpstr>Verginin Tanımından Ortaya Çıkan Özellikleri</vt:lpstr>
      <vt:lpstr>VERGİNİN SINIFLANDIRILMASI</vt:lpstr>
      <vt:lpstr>Vergi sınıflandırılmasının faydaları </vt:lpstr>
      <vt:lpstr>Konularına Göre Vergilerin Sınıflandırılma </vt:lpstr>
      <vt:lpstr>Dolaylı ve Dolaysız Vergilerin Sınıflandırılması </vt:lpstr>
      <vt:lpstr>Ayni ve Nakdi vergiler</vt:lpstr>
      <vt:lpstr>Objektif ve Subjektif vergiler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KAMU MALİYESİ</dc:title>
  <dc:creator>Tuğba&amp;Cihan</dc:creator>
  <cp:lastModifiedBy>Tuğba&amp;Cihan</cp:lastModifiedBy>
  <cp:revision>1</cp:revision>
  <dcterms:created xsi:type="dcterms:W3CDTF">2020-05-06T13:07:22Z</dcterms:created>
  <dcterms:modified xsi:type="dcterms:W3CDTF">2020-05-06T13:16:56Z</dcterms:modified>
</cp:coreProperties>
</file>