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450" r:id="rId2"/>
    <p:sldId id="438" r:id="rId3"/>
    <p:sldId id="451" r:id="rId4"/>
    <p:sldId id="452" r:id="rId5"/>
    <p:sldId id="468" r:id="rId6"/>
    <p:sldId id="439" r:id="rId7"/>
    <p:sldId id="469" r:id="rId8"/>
    <p:sldId id="470" r:id="rId9"/>
    <p:sldId id="471" r:id="rId10"/>
    <p:sldId id="454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>
      <p:cViewPr varScale="1">
        <p:scale>
          <a:sx n="83" d="100"/>
          <a:sy n="83" d="100"/>
        </p:scale>
        <p:origin x="1608" y="12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4F2C25-9F31-4DE7-92C6-2E46CDB39899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AD6E1-4F3E-408A-861C-892B694F9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80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9645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6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6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334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78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48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1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071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89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76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7669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AAALpyg2r4&amp;t=651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week.com/article/1590466/museum-public-relations-opens-harold-burson-exhibit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agan.com/5-marketing-and-pr-campaigns-that-wowed-us-in-2019/" TargetMode="External"/><Relationship Id="rId2" Type="http://schemas.openxmlformats.org/officeDocument/2006/relationships/hyperlink" Target="https://www.prweek.com/article/1668281/best-pr-campaigns-decade-winner-revealed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7772400" cy="1470025"/>
          </a:xfrm>
        </p:spPr>
        <p:txBody>
          <a:bodyPr/>
          <a:lstStyle/>
          <a:p>
            <a:r>
              <a:rPr lang="tr-TR" b="1" dirty="0" err="1" smtClean="0">
                <a:solidFill>
                  <a:srgbClr val="FF0000"/>
                </a:solidFill>
              </a:rPr>
              <a:t>Public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Relations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25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345768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200" dirty="0" err="1" smtClean="0">
                <a:solidFill>
                  <a:srgbClr val="FF0000"/>
                </a:solidFill>
              </a:rPr>
              <a:t>Listening</a:t>
            </a:r>
            <a:r>
              <a:rPr lang="tr-TR" sz="3200" dirty="0" smtClean="0">
                <a:solidFill>
                  <a:srgbClr val="FF0000"/>
                </a:solidFill>
              </a:rPr>
              <a:t>: </a:t>
            </a:r>
            <a:r>
              <a:rPr lang="tr-TR" sz="3200" dirty="0" err="1" smtClean="0">
                <a:solidFill>
                  <a:srgbClr val="FF0000"/>
                </a:solidFill>
              </a:rPr>
              <a:t>Public</a:t>
            </a:r>
            <a:r>
              <a:rPr lang="tr-TR" sz="3200" dirty="0" smtClean="0">
                <a:solidFill>
                  <a:srgbClr val="FF0000"/>
                </a:solidFill>
              </a:rPr>
              <a:t> </a:t>
            </a:r>
            <a:r>
              <a:rPr lang="tr-TR" sz="3200" dirty="0" err="1" smtClean="0">
                <a:solidFill>
                  <a:srgbClr val="FF0000"/>
                </a:solidFill>
              </a:rPr>
              <a:t>Relations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548666" y="1815793"/>
            <a:ext cx="7772400" cy="375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Source: 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tr-TR" dirty="0"/>
              <a:t>A </a:t>
            </a:r>
            <a:r>
              <a:rPr lang="tr-TR" dirty="0" err="1"/>
              <a:t>Recipe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PR </a:t>
            </a:r>
            <a:r>
              <a:rPr lang="tr-TR" dirty="0" err="1" smtClean="0"/>
              <a:t>Success</a:t>
            </a:r>
            <a:r>
              <a:rPr lang="tr-TR" dirty="0" smtClean="0"/>
              <a:t>”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620663" y="2456922"/>
            <a:ext cx="57139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2"/>
              </a:rPr>
              <a:t>https://www.youtube.com/watch?v=KAAALpyg2r4&amp;t=651s</a:t>
            </a:r>
            <a:endParaRPr lang="tr-TR" dirty="0"/>
          </a:p>
        </p:txBody>
      </p:sp>
      <p:sp>
        <p:nvSpPr>
          <p:cNvPr id="12" name="Dikdörtgen 11"/>
          <p:cNvSpPr/>
          <p:nvPr/>
        </p:nvSpPr>
        <p:spPr>
          <a:xfrm>
            <a:off x="460375" y="3185812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Discussion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listening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460375" y="3807577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main </a:t>
            </a:r>
            <a:r>
              <a:rPr lang="tr-TR" dirty="0" err="1" smtClean="0"/>
              <a:t>point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speech</a:t>
            </a:r>
            <a:r>
              <a:rPr lang="tr-TR" dirty="0" smtClean="0"/>
              <a:t>?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460375" y="4351801"/>
            <a:ext cx="8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Do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agree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disagree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speaker</a:t>
            </a:r>
            <a:r>
              <a:rPr lang="tr-TR" dirty="0" smtClean="0"/>
              <a:t>? </a:t>
            </a:r>
            <a:r>
              <a:rPr lang="tr-TR" dirty="0" err="1" smtClean="0"/>
              <a:t>Why</a:t>
            </a:r>
            <a:r>
              <a:rPr lang="tr-TR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80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173105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200" dirty="0" smtClean="0">
                <a:solidFill>
                  <a:srgbClr val="FF0000"/>
                </a:solidFill>
              </a:rPr>
              <a:t>Reading: </a:t>
            </a:r>
            <a:r>
              <a:rPr lang="tr-TR" sz="3200" dirty="0" err="1" smtClean="0">
                <a:solidFill>
                  <a:srgbClr val="FF0000"/>
                </a:solidFill>
              </a:rPr>
              <a:t>Public</a:t>
            </a:r>
            <a:r>
              <a:rPr lang="tr-TR" sz="3200" dirty="0" smtClean="0">
                <a:solidFill>
                  <a:srgbClr val="FF0000"/>
                </a:solidFill>
              </a:rPr>
              <a:t> </a:t>
            </a:r>
            <a:r>
              <a:rPr lang="tr-TR" sz="3200" dirty="0" err="1" smtClean="0">
                <a:solidFill>
                  <a:srgbClr val="FF0000"/>
                </a:solidFill>
              </a:rPr>
              <a:t>Relations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612775" y="2157531"/>
            <a:ext cx="7772400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Source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r>
              <a:rPr lang="tr-TR" dirty="0">
                <a:hlinkClick r:id="rId2"/>
              </a:rPr>
              <a:t>https://www.prweek.com/article/1590466/museum-public-relations-opens-harold-burson-exhibit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612775" y="3182986"/>
            <a:ext cx="25910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Pre-reading</a:t>
            </a:r>
            <a:r>
              <a:rPr lang="tr-TR" dirty="0" smtClean="0"/>
              <a:t> </a:t>
            </a:r>
            <a:r>
              <a:rPr lang="tr-TR" dirty="0" err="1" smtClean="0"/>
              <a:t>Discussion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747771" y="3708048"/>
            <a:ext cx="33843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public</a:t>
            </a:r>
            <a:r>
              <a:rPr lang="tr-TR" dirty="0" smtClean="0"/>
              <a:t> </a:t>
            </a:r>
            <a:r>
              <a:rPr lang="tr-TR" dirty="0" err="1" smtClean="0"/>
              <a:t>relations</a:t>
            </a:r>
            <a:r>
              <a:rPr lang="tr-TR" dirty="0" smtClean="0"/>
              <a:t>?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460375" y="1511896"/>
            <a:ext cx="5709192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Museum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Public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Relations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opens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Harold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Burson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Exhibit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793774" y="4233110"/>
            <a:ext cx="70185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Think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a </a:t>
            </a:r>
            <a:r>
              <a:rPr lang="tr-TR" dirty="0" err="1" smtClean="0"/>
              <a:t>successful</a:t>
            </a:r>
            <a:r>
              <a:rPr lang="tr-TR" dirty="0" smtClean="0"/>
              <a:t> </a:t>
            </a:r>
            <a:r>
              <a:rPr lang="tr-TR" dirty="0" err="1" smtClean="0"/>
              <a:t>public</a:t>
            </a:r>
            <a:r>
              <a:rPr lang="tr-TR" dirty="0" smtClean="0"/>
              <a:t> </a:t>
            </a:r>
            <a:r>
              <a:rPr lang="tr-TR" dirty="0" err="1" smtClean="0"/>
              <a:t>relations</a:t>
            </a:r>
            <a:r>
              <a:rPr lang="tr-TR" dirty="0" smtClean="0"/>
              <a:t> </a:t>
            </a:r>
            <a:r>
              <a:rPr lang="tr-TR" dirty="0" err="1" smtClean="0"/>
              <a:t>campaign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describe</a:t>
            </a:r>
            <a:r>
              <a:rPr lang="tr-TR" dirty="0" smtClean="0"/>
              <a:t> 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680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Dikdörtgen 8"/>
          <p:cNvSpPr/>
          <p:nvPr/>
        </p:nvSpPr>
        <p:spPr>
          <a:xfrm>
            <a:off x="781592" y="1306705"/>
            <a:ext cx="1041182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Display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765175" y="3035254"/>
            <a:ext cx="1297150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Honoring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781592" y="2207304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Groundbreaking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7" name="Metin kutusu 6"/>
          <p:cNvSpPr txBox="1"/>
          <p:nvPr/>
        </p:nvSpPr>
        <p:spPr>
          <a:xfrm>
            <a:off x="723114" y="565790"/>
            <a:ext cx="543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for</a:t>
            </a:r>
            <a:r>
              <a:rPr lang="tr-TR" sz="3200" b="1" dirty="0" smtClean="0">
                <a:solidFill>
                  <a:srgbClr val="FF0000"/>
                </a:solidFill>
              </a:rPr>
              <a:t> Reading: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081801" y="1723075"/>
            <a:ext cx="69665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put or spread before the </a:t>
            </a:r>
            <a:r>
              <a:rPr lang="en-US" dirty="0" smtClean="0"/>
              <a:t>view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6" name="Dikdörtgen 5"/>
          <p:cNvSpPr/>
          <p:nvPr/>
        </p:nvSpPr>
        <p:spPr>
          <a:xfrm>
            <a:off x="1081801" y="2594890"/>
            <a:ext cx="77386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I</a:t>
            </a:r>
            <a:r>
              <a:rPr lang="en-US" dirty="0" err="1" smtClean="0"/>
              <a:t>ntroducing</a:t>
            </a:r>
            <a:r>
              <a:rPr lang="en-US" dirty="0" smtClean="0"/>
              <a:t> </a:t>
            </a:r>
            <a:r>
              <a:rPr lang="en-US" dirty="0"/>
              <a:t>new ideas or </a:t>
            </a:r>
            <a:r>
              <a:rPr lang="en-US" dirty="0" smtClean="0"/>
              <a:t>methods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1042271" y="3436335"/>
            <a:ext cx="75881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person of </a:t>
            </a:r>
            <a:r>
              <a:rPr lang="en-US" dirty="0" smtClean="0"/>
              <a:t>superior</a:t>
            </a:r>
            <a:r>
              <a:rPr lang="tr-TR" dirty="0" smtClean="0"/>
              <a:t> </a:t>
            </a:r>
            <a:r>
              <a:rPr lang="tr-TR" dirty="0" err="1" smtClean="0"/>
              <a:t>standing</a:t>
            </a:r>
            <a:r>
              <a:rPr lang="en-US" dirty="0"/>
              <a:t>  —now used especially as a title for a holder of high </a:t>
            </a:r>
            <a:r>
              <a:rPr lang="en-US" dirty="0" smtClean="0"/>
              <a:t>Office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781592" y="4179227"/>
            <a:ext cx="1061509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Exhibit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1081801" y="4580327"/>
            <a:ext cx="71749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 </a:t>
            </a:r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show publicly especially for purposes of competition or </a:t>
            </a:r>
            <a:r>
              <a:rPr lang="en-US" dirty="0" smtClean="0"/>
              <a:t>demonstration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34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Dikdörtgen 8"/>
          <p:cNvSpPr/>
          <p:nvPr/>
        </p:nvSpPr>
        <p:spPr>
          <a:xfrm>
            <a:off x="825423" y="1412996"/>
            <a:ext cx="1037463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Alumni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843960" y="3470974"/>
            <a:ext cx="1225015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Enhance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804155" y="2534552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smtClean="0"/>
              <a:t>Predecessor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7" name="Metin kutusu 6"/>
          <p:cNvSpPr txBox="1"/>
          <p:nvPr/>
        </p:nvSpPr>
        <p:spPr>
          <a:xfrm>
            <a:off x="723114" y="565790"/>
            <a:ext cx="543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for</a:t>
            </a:r>
            <a:r>
              <a:rPr lang="tr-TR" sz="3200" b="1" dirty="0" smtClean="0">
                <a:solidFill>
                  <a:srgbClr val="FF0000"/>
                </a:solidFill>
              </a:rPr>
              <a:t> Reading: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115616" y="1851734"/>
            <a:ext cx="7272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person who has attended or has graduated from a particular school, college, or </a:t>
            </a:r>
            <a:r>
              <a:rPr lang="en-US" dirty="0" smtClean="0"/>
              <a:t>university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6" name="Dikdörtgen 5"/>
          <p:cNvSpPr/>
          <p:nvPr/>
        </p:nvSpPr>
        <p:spPr>
          <a:xfrm>
            <a:off x="1120593" y="2849369"/>
            <a:ext cx="79083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person who has previously occupied a position or office to which another has </a:t>
            </a:r>
            <a:r>
              <a:rPr lang="en-US" dirty="0" smtClean="0"/>
              <a:t>succeeded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1096074" y="3846526"/>
            <a:ext cx="75881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increase or improve in value, quality, desirability, or </a:t>
            </a:r>
            <a:r>
              <a:rPr lang="en-US" dirty="0" smtClean="0"/>
              <a:t>attractiveness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5" name="Dikdörtgen 14"/>
          <p:cNvSpPr/>
          <p:nvPr/>
        </p:nvSpPr>
        <p:spPr>
          <a:xfrm>
            <a:off x="859480" y="4281467"/>
            <a:ext cx="1595309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Ammunition: 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1088263" y="4701184"/>
            <a:ext cx="74541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M</a:t>
            </a:r>
            <a:r>
              <a:rPr lang="en-US" dirty="0" err="1" smtClean="0"/>
              <a:t>aterial</a:t>
            </a:r>
            <a:r>
              <a:rPr lang="en-US" dirty="0" smtClean="0"/>
              <a:t> </a:t>
            </a:r>
            <a:r>
              <a:rPr lang="en-US" dirty="0"/>
              <a:t>for use in attacking or defending a </a:t>
            </a:r>
            <a:r>
              <a:rPr lang="en-US" dirty="0" smtClean="0"/>
              <a:t>position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78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0375" y="173105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tr-TR" sz="3200" dirty="0" smtClean="0">
                <a:solidFill>
                  <a:srgbClr val="FF0000"/>
                </a:solidFill>
              </a:rPr>
              <a:t>Reading: </a:t>
            </a:r>
            <a:r>
              <a:rPr lang="tr-TR" sz="3200" dirty="0" err="1" smtClean="0">
                <a:solidFill>
                  <a:srgbClr val="FF0000"/>
                </a:solidFill>
              </a:rPr>
              <a:t>Public</a:t>
            </a:r>
            <a:r>
              <a:rPr lang="tr-TR" sz="3200" dirty="0" smtClean="0">
                <a:solidFill>
                  <a:srgbClr val="FF0000"/>
                </a:solidFill>
              </a:rPr>
              <a:t> </a:t>
            </a:r>
            <a:r>
              <a:rPr lang="tr-TR" sz="3200" dirty="0" err="1" smtClean="0">
                <a:solidFill>
                  <a:srgbClr val="FF0000"/>
                </a:solidFill>
              </a:rPr>
              <a:t>Relations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612775" y="2157531"/>
            <a:ext cx="7772400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Source</a:t>
            </a:r>
            <a:r>
              <a:rPr lang="tr-TR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r>
              <a:rPr lang="tr-TR" dirty="0">
                <a:hlinkClick r:id="rId2"/>
              </a:rPr>
              <a:t>https://www.prweek.com/article/1668281/best-pr-campaigns-decade-winner-revealed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612775" y="3182986"/>
            <a:ext cx="65515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«</a:t>
            </a:r>
            <a:r>
              <a:rPr lang="en-US" dirty="0"/>
              <a:t>5 marketing and PR campaigns that wowed us in </a:t>
            </a:r>
            <a:r>
              <a:rPr lang="en-US" dirty="0" smtClean="0"/>
              <a:t>2019</a:t>
            </a:r>
            <a:r>
              <a:rPr lang="tr-TR" dirty="0" smtClean="0"/>
              <a:t>»</a:t>
            </a:r>
            <a:endParaRPr lang="en-US" dirty="0"/>
          </a:p>
          <a:p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765175" y="3794980"/>
            <a:ext cx="7467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Source: </a:t>
            </a:r>
            <a:r>
              <a:rPr lang="tr-TR" dirty="0">
                <a:hlinkClick r:id="rId3"/>
              </a:rPr>
              <a:t>https://www.ragan.com/5-marketing-and-pr-campaigns-that-wowed-us-in-2019/</a:t>
            </a:r>
            <a:r>
              <a:rPr lang="tr-TR" dirty="0" smtClean="0"/>
              <a:t> 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460375" y="1508910"/>
            <a:ext cx="6213240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Best PR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Campaigns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Decade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Your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Winner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Revealed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»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616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743401" y="1454334"/>
            <a:ext cx="952505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/>
              <a:t>A</a:t>
            </a:r>
            <a:r>
              <a:rPr lang="tr-TR" dirty="0" smtClean="0"/>
              <a:t>gility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663250" y="2307100"/>
            <a:ext cx="1112805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/>
              <a:t>A</a:t>
            </a:r>
            <a:r>
              <a:rPr lang="tr-TR" dirty="0" err="1" smtClean="0"/>
              <a:t>bound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685028" y="3146067"/>
            <a:ext cx="852156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Wow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927938" y="1858407"/>
            <a:ext cx="70455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quality or state of </a:t>
            </a:r>
            <a:r>
              <a:rPr lang="en-US" dirty="0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agile</a:t>
            </a:r>
            <a:r>
              <a:rPr lang="tr-TR" dirty="0" smtClean="0"/>
              <a:t>.</a:t>
            </a:r>
            <a:r>
              <a:rPr lang="en-US" dirty="0"/>
              <a:t> 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927938" y="2719101"/>
            <a:ext cx="6768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be present in large numbers or in great </a:t>
            </a:r>
            <a:r>
              <a:rPr lang="en-US" dirty="0" smtClean="0"/>
              <a:t>quantity</a:t>
            </a:r>
            <a:r>
              <a:rPr lang="tr-TR" dirty="0" smtClean="0"/>
              <a:t>..</a:t>
            </a:r>
            <a:r>
              <a:rPr lang="en-US" dirty="0"/>
              <a:t> </a:t>
            </a:r>
            <a:endParaRPr lang="en-US" dirty="0"/>
          </a:p>
        </p:txBody>
      </p:sp>
      <p:sp>
        <p:nvSpPr>
          <p:cNvPr id="17" name="Dikdörtgen 16"/>
          <p:cNvSpPr/>
          <p:nvPr/>
        </p:nvSpPr>
        <p:spPr>
          <a:xfrm>
            <a:off x="921375" y="3577237"/>
            <a:ext cx="67546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U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/>
              <a:t>to express strong feeling (such as pleasure or surprise</a:t>
            </a:r>
            <a:r>
              <a:rPr lang="en-US" dirty="0" smtClean="0"/>
              <a:t>)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893677" y="4413545"/>
            <a:ext cx="68372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n </a:t>
            </a:r>
            <a:r>
              <a:rPr lang="en-US" dirty="0"/>
              <a:t>elaborate and usually abundant meal often accompanied by a ceremony or </a:t>
            </a:r>
            <a:r>
              <a:rPr lang="en-US" dirty="0" smtClean="0"/>
              <a:t>entertainment</a:t>
            </a:r>
            <a:r>
              <a:rPr lang="tr-TR" dirty="0" smtClean="0"/>
              <a:t>.</a:t>
            </a:r>
            <a:r>
              <a:rPr lang="en-US" dirty="0"/>
              <a:t> 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743401" y="3992281"/>
            <a:ext cx="863185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/>
              <a:t>F</a:t>
            </a:r>
            <a:r>
              <a:rPr lang="tr-TR" dirty="0" err="1" smtClean="0"/>
              <a:t>east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723114" y="565790"/>
            <a:ext cx="543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for</a:t>
            </a:r>
            <a:r>
              <a:rPr lang="tr-TR" sz="3200" b="1" dirty="0" smtClean="0">
                <a:solidFill>
                  <a:srgbClr val="FF0000"/>
                </a:solidFill>
              </a:rPr>
              <a:t> Reading: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17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612775" y="1390350"/>
            <a:ext cx="1225208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/>
              <a:t>F</a:t>
            </a:r>
            <a:r>
              <a:rPr lang="tr-TR" dirty="0" err="1" smtClean="0"/>
              <a:t>renzied</a:t>
            </a:r>
            <a:r>
              <a:rPr lang="tr-TR" dirty="0"/>
              <a:t> 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600481" y="2351590"/>
            <a:ext cx="1196161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/>
              <a:t>S</a:t>
            </a:r>
            <a:r>
              <a:rPr lang="tr-TR" dirty="0" smtClean="0"/>
              <a:t>uccinct</a:t>
            </a:r>
            <a:r>
              <a:rPr lang="tr-TR" dirty="0"/>
              <a:t> 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600380" y="3212284"/>
            <a:ext cx="1566647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/>
              <a:t>L</a:t>
            </a:r>
            <a:r>
              <a:rPr lang="tr-TR" dirty="0" smtClean="0"/>
              <a:t>ighthearted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927938" y="1858407"/>
            <a:ext cx="73164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F</a:t>
            </a:r>
            <a:r>
              <a:rPr lang="en-US" dirty="0" err="1" smtClean="0"/>
              <a:t>eeling</a:t>
            </a:r>
            <a:r>
              <a:rPr lang="en-US" dirty="0" smtClean="0"/>
              <a:t> </a:t>
            </a:r>
            <a:r>
              <a:rPr lang="en-US" dirty="0"/>
              <a:t>or showing great or abnormal excitement or emotional </a:t>
            </a:r>
            <a:r>
              <a:rPr lang="en-US" dirty="0" smtClean="0"/>
              <a:t>disturbance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927938" y="2719101"/>
            <a:ext cx="6768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M</a:t>
            </a:r>
            <a:r>
              <a:rPr lang="en-US" dirty="0" err="1" smtClean="0"/>
              <a:t>arked</a:t>
            </a:r>
            <a:r>
              <a:rPr lang="en-US" dirty="0" smtClean="0"/>
              <a:t> </a:t>
            </a:r>
            <a:r>
              <a:rPr lang="en-US" dirty="0"/>
              <a:t>by compact precise expression without wasted </a:t>
            </a:r>
            <a:r>
              <a:rPr lang="en-US" dirty="0" smtClean="0"/>
              <a:t>words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7" name="Dikdörtgen 16"/>
          <p:cNvSpPr/>
          <p:nvPr/>
        </p:nvSpPr>
        <p:spPr>
          <a:xfrm>
            <a:off x="949363" y="3600980"/>
            <a:ext cx="67546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F</a:t>
            </a:r>
            <a:r>
              <a:rPr lang="en-US" dirty="0" err="1" smtClean="0"/>
              <a:t>ree</a:t>
            </a:r>
            <a:r>
              <a:rPr lang="en-US" dirty="0" smtClean="0"/>
              <a:t> </a:t>
            </a:r>
            <a:r>
              <a:rPr lang="en-US" dirty="0"/>
              <a:t>from care, anxiety, or </a:t>
            </a:r>
            <a:r>
              <a:rPr lang="en-US" dirty="0" smtClean="0"/>
              <a:t>seriousness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949363" y="4458430"/>
            <a:ext cx="683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/>
              <a:t>T</a:t>
            </a:r>
            <a:r>
              <a:rPr lang="tr-TR" dirty="0" err="1" smtClean="0"/>
              <a:t>o</a:t>
            </a:r>
            <a:r>
              <a:rPr lang="tr-TR" dirty="0" smtClean="0"/>
              <a:t> </a:t>
            </a:r>
            <a:r>
              <a:rPr lang="tr-TR" dirty="0" err="1"/>
              <a:t>make</a:t>
            </a:r>
            <a:r>
              <a:rPr lang="tr-TR" dirty="0"/>
              <a:t> </a:t>
            </a:r>
            <a:r>
              <a:rPr lang="tr-TR" dirty="0" err="1" smtClean="0"/>
              <a:t>legally</a:t>
            </a:r>
            <a:r>
              <a:rPr lang="tr-TR" dirty="0" smtClean="0"/>
              <a:t> </a:t>
            </a:r>
            <a:r>
              <a:rPr lang="tr-TR" dirty="0" err="1" smtClean="0"/>
              <a:t>valid</a:t>
            </a:r>
            <a:r>
              <a:rPr lang="tr-TR" dirty="0" smtClean="0"/>
              <a:t>.</a:t>
            </a:r>
            <a:r>
              <a:rPr lang="tr-TR" dirty="0"/>
              <a:t> 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659262" y="4072978"/>
            <a:ext cx="1178721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/>
              <a:t>V</a:t>
            </a:r>
            <a:r>
              <a:rPr lang="tr-TR" dirty="0" err="1" smtClean="0"/>
              <a:t>alidate</a:t>
            </a:r>
            <a:r>
              <a:rPr lang="tr-TR" dirty="0"/>
              <a:t> 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723114" y="565790"/>
            <a:ext cx="543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for</a:t>
            </a:r>
            <a:r>
              <a:rPr lang="tr-TR" sz="3200" b="1" dirty="0" smtClean="0">
                <a:solidFill>
                  <a:srgbClr val="FF0000"/>
                </a:solidFill>
              </a:rPr>
              <a:t> Reading: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90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614378" y="1380796"/>
            <a:ext cx="1638782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/>
              <a:t>P</a:t>
            </a:r>
            <a:r>
              <a:rPr lang="tr-TR" dirty="0" smtClean="0"/>
              <a:t>reoccupied</a:t>
            </a:r>
            <a:r>
              <a:rPr lang="tr-TR" dirty="0"/>
              <a:t>  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712309" y="2477334"/>
            <a:ext cx="966611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/>
              <a:t>V</a:t>
            </a:r>
            <a:r>
              <a:rPr lang="tr-TR" dirty="0" err="1" smtClean="0"/>
              <a:t>ulgar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714859" y="3275053"/>
            <a:ext cx="817596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/>
              <a:t>U</a:t>
            </a:r>
            <a:r>
              <a:rPr lang="tr-TR" dirty="0" err="1" smtClean="0"/>
              <a:t>rge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932413" y="1792909"/>
            <a:ext cx="75324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P</a:t>
            </a:r>
            <a:r>
              <a:rPr lang="en-US" dirty="0" err="1" smtClean="0"/>
              <a:t>reviously</a:t>
            </a:r>
            <a:r>
              <a:rPr lang="en-US" dirty="0" smtClean="0"/>
              <a:t> </a:t>
            </a:r>
            <a:r>
              <a:rPr lang="en-US" dirty="0"/>
              <a:t>applied to another group and unavailable for use in a new sense —used of a biological generic or specific </a:t>
            </a:r>
            <a:r>
              <a:rPr lang="en-US" dirty="0" smtClean="0"/>
              <a:t>name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962220" y="2870356"/>
            <a:ext cx="6768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L</a:t>
            </a:r>
            <a:r>
              <a:rPr lang="en-US" dirty="0" err="1" smtClean="0"/>
              <a:t>acking</a:t>
            </a:r>
            <a:r>
              <a:rPr lang="en-US" dirty="0" smtClean="0"/>
              <a:t> </a:t>
            </a:r>
            <a:r>
              <a:rPr lang="en-US" dirty="0"/>
              <a:t>in cultivation, perception, or </a:t>
            </a:r>
            <a:r>
              <a:rPr lang="en-US" dirty="0" smtClean="0"/>
              <a:t>taste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7" name="Dikdörtgen 16"/>
          <p:cNvSpPr/>
          <p:nvPr/>
        </p:nvSpPr>
        <p:spPr>
          <a:xfrm>
            <a:off x="949363" y="3657928"/>
            <a:ext cx="67546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present, advocate, or demand earnestly or </a:t>
            </a:r>
            <a:r>
              <a:rPr lang="en-US" dirty="0" smtClean="0"/>
              <a:t>pressingly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949363" y="4458430"/>
            <a:ext cx="683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O</a:t>
            </a:r>
            <a:r>
              <a:rPr lang="en-US" dirty="0" err="1" smtClean="0"/>
              <a:t>dd</a:t>
            </a:r>
            <a:r>
              <a:rPr lang="en-US" dirty="0"/>
              <a:t>, extravagant,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eccentric</a:t>
            </a:r>
            <a:r>
              <a:rPr lang="tr-TR" dirty="0"/>
              <a:t> </a:t>
            </a:r>
            <a:r>
              <a:rPr lang="en-US" dirty="0" smtClean="0"/>
              <a:t>in </a:t>
            </a:r>
            <a:r>
              <a:rPr lang="en-US" dirty="0"/>
              <a:t>style or </a:t>
            </a:r>
            <a:r>
              <a:rPr lang="en-US" dirty="0" smtClean="0"/>
              <a:t>mode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721510" y="4068849"/>
            <a:ext cx="1072281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/>
              <a:t>B</a:t>
            </a:r>
            <a:r>
              <a:rPr lang="tr-TR" dirty="0" err="1" smtClean="0"/>
              <a:t>izarre</a:t>
            </a:r>
            <a:r>
              <a:rPr lang="tr-TR" dirty="0"/>
              <a:t> 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723114" y="565790"/>
            <a:ext cx="543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for</a:t>
            </a:r>
            <a:r>
              <a:rPr lang="tr-TR" sz="3200" b="1" dirty="0" smtClean="0">
                <a:solidFill>
                  <a:srgbClr val="FF0000"/>
                </a:solidFill>
              </a:rPr>
              <a:t> Reading: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613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715947" y="1315912"/>
            <a:ext cx="1693092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/>
              <a:t>B</a:t>
            </a:r>
            <a:r>
              <a:rPr lang="tr-TR" dirty="0" smtClean="0"/>
              <a:t>arnstorming</a:t>
            </a:r>
            <a:r>
              <a:rPr lang="tr-TR" dirty="0"/>
              <a:t> 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765175" y="2432380"/>
            <a:ext cx="958916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/>
              <a:t>D</a:t>
            </a:r>
            <a:r>
              <a:rPr lang="tr-TR" dirty="0" err="1" smtClean="0"/>
              <a:t>onor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460375" y="3183810"/>
            <a:ext cx="1502569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 smtClean="0"/>
              <a:t>G</a:t>
            </a:r>
            <a:r>
              <a:rPr lang="tr-TR" dirty="0" err="1" smtClean="0"/>
              <a:t>ong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927938" y="1753545"/>
            <a:ext cx="75324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travel from place to place making brief stops (as in a political campaign or a promotional tour</a:t>
            </a:r>
            <a:r>
              <a:rPr lang="en-US" dirty="0" smtClean="0"/>
              <a:t>)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927938" y="2797234"/>
            <a:ext cx="6768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O</a:t>
            </a:r>
            <a:r>
              <a:rPr lang="en-US" dirty="0" smtClean="0"/>
              <a:t>ne </a:t>
            </a:r>
            <a:r>
              <a:rPr lang="en-US" dirty="0"/>
              <a:t>that gives, donates, or presents </a:t>
            </a:r>
            <a:r>
              <a:rPr lang="en-US" dirty="0" smtClean="0"/>
              <a:t>something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7" name="Dikdörtgen 16"/>
          <p:cNvSpPr/>
          <p:nvPr/>
        </p:nvSpPr>
        <p:spPr>
          <a:xfrm>
            <a:off x="949363" y="3600980"/>
            <a:ext cx="72950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disk-shaped percussion instrument that produces a resounding tone when struck with a usually padded </a:t>
            </a:r>
            <a:r>
              <a:rPr lang="en-US" dirty="0" smtClean="0"/>
              <a:t>hammer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927938" y="4754673"/>
            <a:ext cx="683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err="1" smtClean="0"/>
              <a:t>ny</a:t>
            </a:r>
            <a:r>
              <a:rPr lang="en-US" dirty="0" smtClean="0"/>
              <a:t> </a:t>
            </a:r>
            <a:r>
              <a:rPr lang="en-US" dirty="0"/>
              <a:t>of various implements resembling a stick in shape, origin, or </a:t>
            </a:r>
            <a:r>
              <a:rPr lang="en-US" dirty="0" smtClean="0"/>
              <a:t>use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765175" y="4287134"/>
            <a:ext cx="877164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dirty="0" err="1"/>
              <a:t>S</a:t>
            </a:r>
            <a:r>
              <a:rPr lang="tr-TR" dirty="0" err="1" smtClean="0"/>
              <a:t>tuck</a:t>
            </a:r>
            <a:r>
              <a:rPr lang="tr-T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tr-TR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723114" y="565790"/>
            <a:ext cx="543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3200" b="1" dirty="0" smtClean="0">
                <a:solidFill>
                  <a:srgbClr val="FF0000"/>
                </a:solidFill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</a:rPr>
              <a:t>for</a:t>
            </a:r>
            <a:r>
              <a:rPr lang="tr-TR" sz="3200" b="1" dirty="0" smtClean="0">
                <a:solidFill>
                  <a:srgbClr val="FF0000"/>
                </a:solidFill>
              </a:rPr>
              <a:t> Reading: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636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4855</TotalTime>
  <Words>550</Words>
  <Application>Microsoft Office PowerPoint</Application>
  <PresentationFormat>Ekran Gösterisi (4:3)</PresentationFormat>
  <Paragraphs>72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Ofis Teması</vt:lpstr>
      <vt:lpstr>Public Relations</vt:lpstr>
      <vt:lpstr>Reading: Public Relations</vt:lpstr>
      <vt:lpstr>PowerPoint Sunusu</vt:lpstr>
      <vt:lpstr>PowerPoint Sunusu</vt:lpstr>
      <vt:lpstr>Reading: Public Relations</vt:lpstr>
      <vt:lpstr>PowerPoint Sunusu</vt:lpstr>
      <vt:lpstr>PowerPoint Sunusu</vt:lpstr>
      <vt:lpstr>PowerPoint Sunusu</vt:lpstr>
      <vt:lpstr>PowerPoint Sunusu</vt:lpstr>
      <vt:lpstr>Listening: Public Relations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SINIF</dc:creator>
  <cp:lastModifiedBy>ilaum</cp:lastModifiedBy>
  <cp:revision>227</cp:revision>
  <dcterms:created xsi:type="dcterms:W3CDTF">2020-02-06T11:34:11Z</dcterms:created>
  <dcterms:modified xsi:type="dcterms:W3CDTF">2020-05-10T15:59:15Z</dcterms:modified>
</cp:coreProperties>
</file>