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F0382B5-4D5D-4004-B841-5A7303528A3E}" type="datetimeFigureOut">
              <a:rPr lang="tr-TR" smtClean="0"/>
              <a:t>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4F6130-F3DB-4810-B24E-EB22169C4964}" type="slidenum">
              <a:rPr lang="tr-TR" smtClean="0"/>
              <a:t>‹#›</a:t>
            </a:fld>
            <a:endParaRPr lang="tr-TR"/>
          </a:p>
        </p:txBody>
      </p:sp>
    </p:spTree>
    <p:extLst>
      <p:ext uri="{BB962C8B-B14F-4D97-AF65-F5344CB8AC3E}">
        <p14:creationId xmlns:p14="http://schemas.microsoft.com/office/powerpoint/2010/main" val="4036460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0382B5-4D5D-4004-B841-5A7303528A3E}" type="datetimeFigureOut">
              <a:rPr lang="tr-TR" smtClean="0"/>
              <a:t>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4F6130-F3DB-4810-B24E-EB22169C4964}" type="slidenum">
              <a:rPr lang="tr-TR" smtClean="0"/>
              <a:t>‹#›</a:t>
            </a:fld>
            <a:endParaRPr lang="tr-TR"/>
          </a:p>
        </p:txBody>
      </p:sp>
    </p:spTree>
    <p:extLst>
      <p:ext uri="{BB962C8B-B14F-4D97-AF65-F5344CB8AC3E}">
        <p14:creationId xmlns:p14="http://schemas.microsoft.com/office/powerpoint/2010/main" val="583732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0382B5-4D5D-4004-B841-5A7303528A3E}" type="datetimeFigureOut">
              <a:rPr lang="tr-TR" smtClean="0"/>
              <a:t>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4F6130-F3DB-4810-B24E-EB22169C4964}" type="slidenum">
              <a:rPr lang="tr-TR" smtClean="0"/>
              <a:t>‹#›</a:t>
            </a:fld>
            <a:endParaRPr lang="tr-TR"/>
          </a:p>
        </p:txBody>
      </p:sp>
    </p:spTree>
    <p:extLst>
      <p:ext uri="{BB962C8B-B14F-4D97-AF65-F5344CB8AC3E}">
        <p14:creationId xmlns:p14="http://schemas.microsoft.com/office/powerpoint/2010/main" val="1870326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0382B5-4D5D-4004-B841-5A7303528A3E}" type="datetimeFigureOut">
              <a:rPr lang="tr-TR" smtClean="0"/>
              <a:t>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4F6130-F3DB-4810-B24E-EB22169C4964}" type="slidenum">
              <a:rPr lang="tr-TR" smtClean="0"/>
              <a:t>‹#›</a:t>
            </a:fld>
            <a:endParaRPr lang="tr-TR"/>
          </a:p>
        </p:txBody>
      </p:sp>
    </p:spTree>
    <p:extLst>
      <p:ext uri="{BB962C8B-B14F-4D97-AF65-F5344CB8AC3E}">
        <p14:creationId xmlns:p14="http://schemas.microsoft.com/office/powerpoint/2010/main" val="2430864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F0382B5-4D5D-4004-B841-5A7303528A3E}" type="datetimeFigureOut">
              <a:rPr lang="tr-TR" smtClean="0"/>
              <a:t>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4F6130-F3DB-4810-B24E-EB22169C4964}" type="slidenum">
              <a:rPr lang="tr-TR" smtClean="0"/>
              <a:t>‹#›</a:t>
            </a:fld>
            <a:endParaRPr lang="tr-TR"/>
          </a:p>
        </p:txBody>
      </p:sp>
    </p:spTree>
    <p:extLst>
      <p:ext uri="{BB962C8B-B14F-4D97-AF65-F5344CB8AC3E}">
        <p14:creationId xmlns:p14="http://schemas.microsoft.com/office/powerpoint/2010/main" val="3542755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F0382B5-4D5D-4004-B841-5A7303528A3E}" type="datetimeFigureOut">
              <a:rPr lang="tr-TR" smtClean="0"/>
              <a:t>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4F6130-F3DB-4810-B24E-EB22169C4964}" type="slidenum">
              <a:rPr lang="tr-TR" smtClean="0"/>
              <a:t>‹#›</a:t>
            </a:fld>
            <a:endParaRPr lang="tr-TR"/>
          </a:p>
        </p:txBody>
      </p:sp>
    </p:spTree>
    <p:extLst>
      <p:ext uri="{BB962C8B-B14F-4D97-AF65-F5344CB8AC3E}">
        <p14:creationId xmlns:p14="http://schemas.microsoft.com/office/powerpoint/2010/main" val="3730886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F0382B5-4D5D-4004-B841-5A7303528A3E}" type="datetimeFigureOut">
              <a:rPr lang="tr-TR" smtClean="0"/>
              <a:t>8.05.2019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14F6130-F3DB-4810-B24E-EB22169C4964}" type="slidenum">
              <a:rPr lang="tr-TR" smtClean="0"/>
              <a:t>‹#›</a:t>
            </a:fld>
            <a:endParaRPr lang="tr-TR"/>
          </a:p>
        </p:txBody>
      </p:sp>
    </p:spTree>
    <p:extLst>
      <p:ext uri="{BB962C8B-B14F-4D97-AF65-F5344CB8AC3E}">
        <p14:creationId xmlns:p14="http://schemas.microsoft.com/office/powerpoint/2010/main" val="3481679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F0382B5-4D5D-4004-B841-5A7303528A3E}" type="datetimeFigureOut">
              <a:rPr lang="tr-TR" smtClean="0"/>
              <a:t>8.05.2019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14F6130-F3DB-4810-B24E-EB22169C4964}" type="slidenum">
              <a:rPr lang="tr-TR" smtClean="0"/>
              <a:t>‹#›</a:t>
            </a:fld>
            <a:endParaRPr lang="tr-TR"/>
          </a:p>
        </p:txBody>
      </p:sp>
    </p:spTree>
    <p:extLst>
      <p:ext uri="{BB962C8B-B14F-4D97-AF65-F5344CB8AC3E}">
        <p14:creationId xmlns:p14="http://schemas.microsoft.com/office/powerpoint/2010/main" val="832700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F0382B5-4D5D-4004-B841-5A7303528A3E}" type="datetimeFigureOut">
              <a:rPr lang="tr-TR" smtClean="0"/>
              <a:t>8.05.2019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14F6130-F3DB-4810-B24E-EB22169C4964}" type="slidenum">
              <a:rPr lang="tr-TR" smtClean="0"/>
              <a:t>‹#›</a:t>
            </a:fld>
            <a:endParaRPr lang="tr-TR"/>
          </a:p>
        </p:txBody>
      </p:sp>
    </p:spTree>
    <p:extLst>
      <p:ext uri="{BB962C8B-B14F-4D97-AF65-F5344CB8AC3E}">
        <p14:creationId xmlns:p14="http://schemas.microsoft.com/office/powerpoint/2010/main" val="1382352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F0382B5-4D5D-4004-B841-5A7303528A3E}" type="datetimeFigureOut">
              <a:rPr lang="tr-TR" smtClean="0"/>
              <a:t>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4F6130-F3DB-4810-B24E-EB22169C4964}" type="slidenum">
              <a:rPr lang="tr-TR" smtClean="0"/>
              <a:t>‹#›</a:t>
            </a:fld>
            <a:endParaRPr lang="tr-TR"/>
          </a:p>
        </p:txBody>
      </p:sp>
    </p:spTree>
    <p:extLst>
      <p:ext uri="{BB962C8B-B14F-4D97-AF65-F5344CB8AC3E}">
        <p14:creationId xmlns:p14="http://schemas.microsoft.com/office/powerpoint/2010/main" val="719731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F0382B5-4D5D-4004-B841-5A7303528A3E}" type="datetimeFigureOut">
              <a:rPr lang="tr-TR" smtClean="0"/>
              <a:t>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4F6130-F3DB-4810-B24E-EB22169C4964}" type="slidenum">
              <a:rPr lang="tr-TR" smtClean="0"/>
              <a:t>‹#›</a:t>
            </a:fld>
            <a:endParaRPr lang="tr-TR"/>
          </a:p>
        </p:txBody>
      </p:sp>
    </p:spTree>
    <p:extLst>
      <p:ext uri="{BB962C8B-B14F-4D97-AF65-F5344CB8AC3E}">
        <p14:creationId xmlns:p14="http://schemas.microsoft.com/office/powerpoint/2010/main" val="1487563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0382B5-4D5D-4004-B841-5A7303528A3E}" type="datetimeFigureOut">
              <a:rPr lang="tr-TR" smtClean="0"/>
              <a:t>8.05.2019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4F6130-F3DB-4810-B24E-EB22169C4964}" type="slidenum">
              <a:rPr lang="tr-TR" smtClean="0"/>
              <a:t>‹#›</a:t>
            </a:fld>
            <a:endParaRPr lang="tr-TR"/>
          </a:p>
        </p:txBody>
      </p:sp>
    </p:spTree>
    <p:extLst>
      <p:ext uri="{BB962C8B-B14F-4D97-AF65-F5344CB8AC3E}">
        <p14:creationId xmlns:p14="http://schemas.microsoft.com/office/powerpoint/2010/main" val="1235848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solidFill>
                  <a:srgbClr val="FF0000"/>
                </a:solidFill>
              </a:rPr>
              <a:t>SİYASİ TARİH</a:t>
            </a:r>
            <a:endParaRPr lang="tr-TR" b="1" dirty="0">
              <a:solidFill>
                <a:srgbClr val="FF0000"/>
              </a:solidFill>
            </a:endParaRPr>
          </a:p>
        </p:txBody>
      </p:sp>
    </p:spTree>
    <p:extLst>
      <p:ext uri="{BB962C8B-B14F-4D97-AF65-F5344CB8AC3E}">
        <p14:creationId xmlns:p14="http://schemas.microsoft.com/office/powerpoint/2010/main" val="1114601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53253"/>
            <a:ext cx="10515600" cy="961870"/>
          </a:xfrm>
        </p:spPr>
        <p:txBody>
          <a:bodyPr/>
          <a:lstStyle/>
          <a:p>
            <a:pPr algn="ctr"/>
            <a:r>
              <a:rPr lang="tr-TR" b="1" dirty="0" smtClean="0">
                <a:solidFill>
                  <a:srgbClr val="FF0000"/>
                </a:solidFill>
              </a:rPr>
              <a:t>Tarih Nedir?</a:t>
            </a:r>
            <a:endParaRPr lang="tr-TR" b="1" dirty="0">
              <a:solidFill>
                <a:srgbClr val="FF0000"/>
              </a:solidFill>
            </a:endParaRPr>
          </a:p>
        </p:txBody>
      </p:sp>
      <p:sp>
        <p:nvSpPr>
          <p:cNvPr id="3" name="İçerik Yer Tutucusu 2"/>
          <p:cNvSpPr>
            <a:spLocks noGrp="1"/>
          </p:cNvSpPr>
          <p:nvPr>
            <p:ph idx="1"/>
          </p:nvPr>
        </p:nvSpPr>
        <p:spPr>
          <a:xfrm>
            <a:off x="323385" y="1115123"/>
            <a:ext cx="11030415" cy="5475247"/>
          </a:xfrm>
        </p:spPr>
        <p:txBody>
          <a:bodyPr>
            <a:normAutofit fontScale="77500" lnSpcReduction="20000"/>
          </a:bodyPr>
          <a:lstStyle/>
          <a:p>
            <a:pPr marL="0" indent="0">
              <a:buNone/>
            </a:pPr>
            <a:endParaRPr lang="tr-TR" b="1" dirty="0" smtClean="0"/>
          </a:p>
          <a:p>
            <a:pPr marL="0" indent="0">
              <a:buNone/>
            </a:pPr>
            <a:r>
              <a:rPr lang="tr-TR" sz="3100" b="1" dirty="0" smtClean="0"/>
              <a:t>Tarih</a:t>
            </a:r>
          </a:p>
          <a:p>
            <a:pPr marL="0" indent="0">
              <a:lnSpc>
                <a:spcPct val="134000"/>
              </a:lnSpc>
              <a:spcBef>
                <a:spcPts val="600"/>
              </a:spcBef>
              <a:buNone/>
            </a:pPr>
            <a:r>
              <a:rPr lang="tr-TR" sz="3100" dirty="0"/>
              <a:t>İ</a:t>
            </a:r>
            <a:r>
              <a:rPr lang="tr-TR" sz="3100" dirty="0" smtClean="0"/>
              <a:t>nsan topluluklarının geçmişteki yaşayışlarını, birbirleriyle ve doğayla ilişkilerini, meydana getirdikleri kurumları, olayları yer ve zaman bildirerek, </a:t>
            </a:r>
            <a:r>
              <a:rPr lang="tr-TR" sz="3100" dirty="0" err="1" smtClean="0"/>
              <a:t>nedensel</a:t>
            </a:r>
            <a:r>
              <a:rPr lang="tr-TR" sz="3100" dirty="0" smtClean="0"/>
              <a:t> ve ilişkisel bir şekilde inceleyen, olayları bileşenlerine ayırarak fakat öncesi ve sonrasıyla bütünlük içinde açıklayan bilim dalıdır.</a:t>
            </a:r>
          </a:p>
          <a:p>
            <a:pPr marL="0" indent="0">
              <a:buNone/>
            </a:pPr>
            <a:endParaRPr lang="tr-TR" sz="3100" dirty="0"/>
          </a:p>
          <a:p>
            <a:pPr marL="0" indent="0">
              <a:buNone/>
            </a:pPr>
            <a:r>
              <a:rPr lang="tr-TR" sz="3100" b="1" dirty="0" smtClean="0"/>
              <a:t>Kronoloji </a:t>
            </a:r>
          </a:p>
          <a:p>
            <a:pPr marL="0" indent="0">
              <a:buNone/>
            </a:pPr>
            <a:r>
              <a:rPr lang="tr-TR" sz="3100" dirty="0" smtClean="0"/>
              <a:t>Zaman dizini. </a:t>
            </a:r>
          </a:p>
          <a:p>
            <a:pPr marL="0" indent="0">
              <a:buNone/>
            </a:pPr>
            <a:r>
              <a:rPr lang="tr-TR" sz="3100" dirty="0" smtClean="0"/>
              <a:t>Olayların zamansal sıralaması ile ilgili bilim dalıdır.</a:t>
            </a:r>
          </a:p>
          <a:p>
            <a:pPr marL="0" indent="0">
              <a:buNone/>
            </a:pPr>
            <a:r>
              <a:rPr lang="tr-TR" sz="3100" dirty="0" smtClean="0"/>
              <a:t>Tarihle yakından bağlantılıdır. </a:t>
            </a:r>
          </a:p>
          <a:p>
            <a:pPr marL="0" indent="0">
              <a:buNone/>
            </a:pPr>
            <a:r>
              <a:rPr lang="tr-TR" sz="3100" dirty="0" smtClean="0"/>
              <a:t>Olayları tarihsel olarak sıralamayı mümkün kılar.</a:t>
            </a:r>
          </a:p>
          <a:p>
            <a:pPr marL="0" indent="0">
              <a:buNone/>
            </a:pPr>
            <a:endParaRPr lang="tr-TR" dirty="0"/>
          </a:p>
          <a:p>
            <a:pPr marL="0" indent="0">
              <a:buNone/>
            </a:pPr>
            <a:r>
              <a:rPr lang="tr-TR" dirty="0" smtClean="0"/>
              <a:t>  </a:t>
            </a:r>
            <a:endParaRPr lang="tr-TR" dirty="0"/>
          </a:p>
        </p:txBody>
      </p:sp>
    </p:spTree>
    <p:extLst>
      <p:ext uri="{BB962C8B-B14F-4D97-AF65-F5344CB8AC3E}">
        <p14:creationId xmlns:p14="http://schemas.microsoft.com/office/powerpoint/2010/main" val="1491937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961870"/>
          </a:xfrm>
        </p:spPr>
        <p:txBody>
          <a:bodyPr/>
          <a:lstStyle/>
          <a:p>
            <a:pPr algn="ctr"/>
            <a:r>
              <a:rPr lang="tr-TR" b="1" dirty="0" smtClean="0">
                <a:solidFill>
                  <a:srgbClr val="FF0000"/>
                </a:solidFill>
              </a:rPr>
              <a:t>Tarih Nedir?</a:t>
            </a:r>
            <a:endParaRPr lang="tr-TR" b="1" dirty="0">
              <a:solidFill>
                <a:srgbClr val="FF0000"/>
              </a:solidFill>
            </a:endParaRPr>
          </a:p>
        </p:txBody>
      </p:sp>
      <p:sp>
        <p:nvSpPr>
          <p:cNvPr id="3" name="İçerik Yer Tutucusu 2"/>
          <p:cNvSpPr>
            <a:spLocks noGrp="1"/>
          </p:cNvSpPr>
          <p:nvPr>
            <p:ph idx="1"/>
          </p:nvPr>
        </p:nvSpPr>
        <p:spPr>
          <a:xfrm>
            <a:off x="211873" y="869795"/>
            <a:ext cx="11608420" cy="5720575"/>
          </a:xfrm>
        </p:spPr>
        <p:txBody>
          <a:bodyPr>
            <a:normAutofit/>
          </a:bodyPr>
          <a:lstStyle/>
          <a:p>
            <a:pPr marL="0" indent="0">
              <a:buNone/>
            </a:pPr>
            <a:endParaRPr lang="tr-TR" u="sng" dirty="0" smtClean="0"/>
          </a:p>
          <a:p>
            <a:pPr marL="0" indent="0">
              <a:buNone/>
            </a:pPr>
            <a:endParaRPr lang="tr-TR" u="sng" dirty="0"/>
          </a:p>
          <a:p>
            <a:pPr marL="0" indent="0">
              <a:buNone/>
            </a:pPr>
            <a:r>
              <a:rPr lang="tr-TR" u="sng" dirty="0" smtClean="0"/>
              <a:t>Tarihte </a:t>
            </a:r>
            <a:r>
              <a:rPr lang="tr-TR" b="1" u="sng" dirty="0" smtClean="0"/>
              <a:t>Neden</a:t>
            </a:r>
          </a:p>
          <a:p>
            <a:pPr marL="0" indent="0">
              <a:lnSpc>
                <a:spcPct val="114000"/>
              </a:lnSpc>
              <a:spcBef>
                <a:spcPts val="0"/>
              </a:spcBef>
              <a:buNone/>
            </a:pPr>
            <a:r>
              <a:rPr lang="tr-TR" dirty="0" smtClean="0"/>
              <a:t>Olayların nedenlerinin ortaya konması gerekir.</a:t>
            </a:r>
          </a:p>
          <a:p>
            <a:pPr marL="0" indent="0">
              <a:lnSpc>
                <a:spcPct val="114000"/>
              </a:lnSpc>
              <a:spcBef>
                <a:spcPts val="0"/>
              </a:spcBef>
              <a:buNone/>
            </a:pPr>
            <a:r>
              <a:rPr lang="tr-TR" dirty="0" smtClean="0"/>
              <a:t>Olayların sonuçlarının ve sebep oldukları yeni olayların fark edilmesi önemlidir.</a:t>
            </a:r>
          </a:p>
          <a:p>
            <a:pPr marL="0" indent="0">
              <a:lnSpc>
                <a:spcPct val="114000"/>
              </a:lnSpc>
              <a:spcBef>
                <a:spcPts val="0"/>
              </a:spcBef>
              <a:buNone/>
            </a:pPr>
            <a:r>
              <a:rPr lang="tr-TR" dirty="0" smtClean="0"/>
              <a:t>Bunların sınıflandırılması ve önem sıralamasına tabi tutulması</a:t>
            </a:r>
          </a:p>
          <a:p>
            <a:pPr marL="0" indent="0">
              <a:lnSpc>
                <a:spcPct val="114000"/>
              </a:lnSpc>
              <a:spcBef>
                <a:spcPts val="0"/>
              </a:spcBef>
              <a:buNone/>
            </a:pPr>
            <a:r>
              <a:rPr lang="tr-TR" dirty="0" smtClean="0"/>
              <a:t>Sonuç-neden-olay-sonuç-neden-olay…</a:t>
            </a:r>
          </a:p>
          <a:p>
            <a:pPr marL="0" indent="0">
              <a:lnSpc>
                <a:spcPct val="114000"/>
              </a:lnSpc>
              <a:spcBef>
                <a:spcPts val="0"/>
              </a:spcBef>
              <a:buNone/>
            </a:pPr>
            <a:endParaRPr lang="tr-TR" dirty="0" smtClean="0"/>
          </a:p>
        </p:txBody>
      </p:sp>
    </p:spTree>
    <p:extLst>
      <p:ext uri="{BB962C8B-B14F-4D97-AF65-F5344CB8AC3E}">
        <p14:creationId xmlns:p14="http://schemas.microsoft.com/office/powerpoint/2010/main" val="348910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961870"/>
          </a:xfrm>
        </p:spPr>
        <p:txBody>
          <a:bodyPr/>
          <a:lstStyle/>
          <a:p>
            <a:pPr algn="ctr"/>
            <a:r>
              <a:rPr lang="tr-TR" b="1" dirty="0" smtClean="0">
                <a:solidFill>
                  <a:srgbClr val="FF0000"/>
                </a:solidFill>
              </a:rPr>
              <a:t>Tarih Nedir?</a:t>
            </a:r>
            <a:endParaRPr lang="tr-TR" b="1" dirty="0">
              <a:solidFill>
                <a:srgbClr val="FF0000"/>
              </a:solidFill>
            </a:endParaRPr>
          </a:p>
        </p:txBody>
      </p:sp>
      <p:sp>
        <p:nvSpPr>
          <p:cNvPr id="3" name="İçerik Yer Tutucusu 2"/>
          <p:cNvSpPr>
            <a:spLocks noGrp="1"/>
          </p:cNvSpPr>
          <p:nvPr>
            <p:ph idx="1"/>
          </p:nvPr>
        </p:nvSpPr>
        <p:spPr>
          <a:xfrm>
            <a:off x="211873" y="869795"/>
            <a:ext cx="11608420" cy="5720575"/>
          </a:xfrm>
        </p:spPr>
        <p:txBody>
          <a:bodyPr>
            <a:normAutofit/>
          </a:bodyPr>
          <a:lstStyle/>
          <a:p>
            <a:pPr marL="0" indent="0">
              <a:lnSpc>
                <a:spcPct val="114000"/>
              </a:lnSpc>
              <a:spcBef>
                <a:spcPts val="0"/>
              </a:spcBef>
              <a:buNone/>
            </a:pPr>
            <a:endParaRPr lang="tr-TR" dirty="0" smtClean="0"/>
          </a:p>
          <a:p>
            <a:pPr marL="0" indent="0">
              <a:buNone/>
            </a:pPr>
            <a:r>
              <a:rPr lang="tr-TR" u="sng" dirty="0" smtClean="0"/>
              <a:t>Tarihte </a:t>
            </a:r>
            <a:r>
              <a:rPr lang="tr-TR" b="1" u="sng" dirty="0" smtClean="0"/>
              <a:t>Eğilim</a:t>
            </a:r>
            <a:endParaRPr lang="tr-TR" b="1" u="sng" dirty="0"/>
          </a:p>
          <a:p>
            <a:pPr marL="0" indent="0">
              <a:buNone/>
            </a:pPr>
            <a:r>
              <a:rPr lang="tr-TR" dirty="0" smtClean="0"/>
              <a:t>Bu akış tarihteki belirli benzerlikleri ve farklılıkları anlamamızı sağlar.</a:t>
            </a:r>
          </a:p>
          <a:p>
            <a:pPr marL="0" indent="0">
              <a:buNone/>
            </a:pPr>
            <a:r>
              <a:rPr lang="tr-TR" dirty="0" smtClean="0"/>
              <a:t>Tarihin kendi özgü </a:t>
            </a:r>
            <a:r>
              <a:rPr lang="tr-TR" b="1" dirty="0" smtClean="0"/>
              <a:t>düzenlilikleri</a:t>
            </a:r>
            <a:r>
              <a:rPr lang="tr-TR" dirty="0" smtClean="0"/>
              <a:t>, belirli </a:t>
            </a:r>
            <a:r>
              <a:rPr lang="tr-TR" b="1" dirty="0" smtClean="0"/>
              <a:t>örüntüleri</a:t>
            </a:r>
            <a:r>
              <a:rPr lang="tr-TR" dirty="0" smtClean="0"/>
              <a:t> vardır. Bunlara eğilim denir. </a:t>
            </a:r>
          </a:p>
          <a:p>
            <a:pPr marL="0" indent="0">
              <a:buNone/>
            </a:pPr>
            <a:r>
              <a:rPr lang="tr-TR" dirty="0" smtClean="0"/>
              <a:t>Eğilimler bize tarihe ilişkin açıklama getirme ve geleceğe dönük tahminde bulunma olanağı verir. </a:t>
            </a:r>
          </a:p>
          <a:p>
            <a:pPr marL="0" indent="0">
              <a:buNone/>
            </a:pPr>
            <a:r>
              <a:rPr lang="tr-TR" dirty="0" smtClean="0"/>
              <a:t>Tarihte, doğa bilimlerindeki gibi kesin yasalar bulunmaz ama temel eğilimler tespit edilebilir.</a:t>
            </a:r>
            <a:endParaRPr lang="tr-TR" dirty="0"/>
          </a:p>
        </p:txBody>
      </p:sp>
    </p:spTree>
    <p:extLst>
      <p:ext uri="{BB962C8B-B14F-4D97-AF65-F5344CB8AC3E}">
        <p14:creationId xmlns:p14="http://schemas.microsoft.com/office/powerpoint/2010/main" val="813780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0931" y="75193"/>
            <a:ext cx="10515600" cy="671939"/>
          </a:xfrm>
        </p:spPr>
        <p:txBody>
          <a:bodyPr>
            <a:normAutofit fontScale="90000"/>
          </a:bodyPr>
          <a:lstStyle/>
          <a:p>
            <a:pPr algn="ctr"/>
            <a:r>
              <a:rPr lang="tr-TR" b="1" dirty="0" smtClean="0">
                <a:solidFill>
                  <a:srgbClr val="FF0000"/>
                </a:solidFill>
              </a:rPr>
              <a:t>Tarih Nedir?</a:t>
            </a:r>
            <a:endParaRPr lang="tr-TR" b="1" dirty="0">
              <a:solidFill>
                <a:srgbClr val="FF0000"/>
              </a:solidFill>
            </a:endParaRPr>
          </a:p>
        </p:txBody>
      </p:sp>
      <p:sp>
        <p:nvSpPr>
          <p:cNvPr id="3" name="İçerik Yer Tutucusu 2"/>
          <p:cNvSpPr>
            <a:spLocks noGrp="1"/>
          </p:cNvSpPr>
          <p:nvPr>
            <p:ph idx="1"/>
          </p:nvPr>
        </p:nvSpPr>
        <p:spPr>
          <a:xfrm>
            <a:off x="670931" y="992459"/>
            <a:ext cx="10257264" cy="4817326"/>
          </a:xfrm>
        </p:spPr>
        <p:txBody>
          <a:bodyPr>
            <a:normAutofit fontScale="62500" lnSpcReduction="20000"/>
          </a:bodyPr>
          <a:lstStyle/>
          <a:p>
            <a:pPr marL="0" indent="0">
              <a:lnSpc>
                <a:spcPct val="134000"/>
              </a:lnSpc>
              <a:spcBef>
                <a:spcPts val="0"/>
              </a:spcBef>
              <a:buNone/>
            </a:pPr>
            <a:endParaRPr lang="tr-TR" sz="4500" dirty="0" smtClean="0"/>
          </a:p>
          <a:p>
            <a:pPr marL="0" indent="0">
              <a:lnSpc>
                <a:spcPct val="134000"/>
              </a:lnSpc>
              <a:spcBef>
                <a:spcPts val="0"/>
              </a:spcBef>
              <a:buNone/>
            </a:pPr>
            <a:r>
              <a:rPr lang="tr-TR" sz="4500" dirty="0" smtClean="0"/>
              <a:t>Eğilimler </a:t>
            </a:r>
            <a:r>
              <a:rPr lang="tr-TR" sz="4500" dirty="0" smtClean="0"/>
              <a:t>sayesinde dünle bugün arasındaki benzerlikler ve farklılıklar, süreklilikler ve değişimler tespit edilebilir. </a:t>
            </a:r>
          </a:p>
          <a:p>
            <a:pPr marL="0" indent="0">
              <a:lnSpc>
                <a:spcPct val="134000"/>
              </a:lnSpc>
              <a:spcBef>
                <a:spcPts val="0"/>
              </a:spcBef>
              <a:buNone/>
            </a:pPr>
            <a:endParaRPr lang="tr-TR" sz="4500" dirty="0"/>
          </a:p>
          <a:p>
            <a:pPr marL="0" indent="0">
              <a:lnSpc>
                <a:spcPct val="134000"/>
              </a:lnSpc>
              <a:spcBef>
                <a:spcPts val="0"/>
              </a:spcBef>
              <a:buNone/>
            </a:pPr>
            <a:r>
              <a:rPr lang="tr-TR" sz="4500" dirty="0" smtClean="0"/>
              <a:t>Hem dünden bugüne ne gibi gerçekliklerin, ilişkilerin, düşüncelerin devrettiği, hem de bugünden yarına ne gibi ilişkilerin, gerçekliklerin devredebileceğini kavramak, tahmin yürütmek mümkün olur. </a:t>
            </a:r>
          </a:p>
          <a:p>
            <a:pPr marL="0" indent="0">
              <a:lnSpc>
                <a:spcPct val="134000"/>
              </a:lnSpc>
              <a:spcBef>
                <a:spcPts val="0"/>
              </a:spcBef>
              <a:buNone/>
            </a:pPr>
            <a:endParaRPr lang="tr-TR" dirty="0" smtClean="0"/>
          </a:p>
          <a:p>
            <a:pPr marL="0" indent="0">
              <a:lnSpc>
                <a:spcPct val="134000"/>
              </a:lnSpc>
              <a:spcBef>
                <a:spcPts val="0"/>
              </a:spcBef>
              <a:buNone/>
            </a:pPr>
            <a:endParaRPr lang="tr-TR" dirty="0"/>
          </a:p>
          <a:p>
            <a:pPr marL="0" indent="0">
              <a:lnSpc>
                <a:spcPct val="134000"/>
              </a:lnSpc>
              <a:spcBef>
                <a:spcPts val="0"/>
              </a:spcBef>
              <a:buNone/>
            </a:pPr>
            <a:r>
              <a:rPr lang="tr-TR" dirty="0" smtClean="0"/>
              <a:t>  </a:t>
            </a:r>
            <a:endParaRPr lang="tr-TR" dirty="0"/>
          </a:p>
        </p:txBody>
      </p:sp>
    </p:spTree>
    <p:extLst>
      <p:ext uri="{BB962C8B-B14F-4D97-AF65-F5344CB8AC3E}">
        <p14:creationId xmlns:p14="http://schemas.microsoft.com/office/powerpoint/2010/main" val="1149211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53253"/>
            <a:ext cx="10515600" cy="961870"/>
          </a:xfrm>
        </p:spPr>
        <p:txBody>
          <a:bodyPr/>
          <a:lstStyle/>
          <a:p>
            <a:pPr algn="ctr"/>
            <a:r>
              <a:rPr lang="tr-TR" b="1" dirty="0" smtClean="0">
                <a:solidFill>
                  <a:srgbClr val="FF0000"/>
                </a:solidFill>
              </a:rPr>
              <a:t>Tarih Nedir?</a:t>
            </a:r>
            <a:endParaRPr lang="tr-TR" b="1" dirty="0">
              <a:solidFill>
                <a:srgbClr val="FF0000"/>
              </a:solidFill>
            </a:endParaRPr>
          </a:p>
        </p:txBody>
      </p:sp>
      <p:sp>
        <p:nvSpPr>
          <p:cNvPr id="3" name="İçerik Yer Tutucusu 2"/>
          <p:cNvSpPr>
            <a:spLocks noGrp="1"/>
          </p:cNvSpPr>
          <p:nvPr>
            <p:ph idx="1"/>
          </p:nvPr>
        </p:nvSpPr>
        <p:spPr>
          <a:xfrm>
            <a:off x="838200" y="1115123"/>
            <a:ext cx="10515600" cy="5475247"/>
          </a:xfrm>
        </p:spPr>
        <p:txBody>
          <a:bodyPr>
            <a:normAutofit/>
          </a:bodyPr>
          <a:lstStyle/>
          <a:p>
            <a:pPr marL="0" indent="0">
              <a:buNone/>
            </a:pPr>
            <a:r>
              <a:rPr lang="tr-TR" b="1" dirty="0" smtClean="0"/>
              <a:t>Tarih Biliminin Özellikleri</a:t>
            </a:r>
          </a:p>
          <a:p>
            <a:pPr marL="0" indent="0">
              <a:buNone/>
            </a:pPr>
            <a:endParaRPr lang="tr-TR" b="1" dirty="0" smtClean="0"/>
          </a:p>
          <a:p>
            <a:pPr marL="0" indent="0">
              <a:lnSpc>
                <a:spcPct val="114000"/>
              </a:lnSpc>
              <a:spcBef>
                <a:spcPts val="0"/>
              </a:spcBef>
              <a:buNone/>
            </a:pPr>
            <a:r>
              <a:rPr lang="tr-TR" dirty="0" smtClean="0"/>
              <a:t>-Tarihin temel konusu, insan ve insan topluluklarının geçmişteki tüm faaliyetleridir.</a:t>
            </a:r>
          </a:p>
          <a:p>
            <a:pPr marL="0" indent="0">
              <a:lnSpc>
                <a:spcPct val="114000"/>
              </a:lnSpc>
              <a:spcBef>
                <a:spcPts val="0"/>
              </a:spcBef>
              <a:buNone/>
            </a:pPr>
            <a:endParaRPr lang="tr-TR" dirty="0" smtClean="0"/>
          </a:p>
          <a:p>
            <a:pPr marL="0" indent="0">
              <a:lnSpc>
                <a:spcPct val="114000"/>
              </a:lnSpc>
              <a:spcBef>
                <a:spcPts val="0"/>
              </a:spcBef>
              <a:buNone/>
            </a:pPr>
            <a:r>
              <a:rPr lang="tr-TR" dirty="0" smtClean="0"/>
              <a:t>-Tarihi olaylar belirli bir yer ve zamanda meydana gelmiştir. Bu nedenle tarihi olaylar meydana geldiği yer ve zamanın şartları göz önünde tutularak değerlendirilir.</a:t>
            </a:r>
          </a:p>
          <a:p>
            <a:pPr marL="0" indent="0">
              <a:lnSpc>
                <a:spcPct val="114000"/>
              </a:lnSpc>
              <a:spcBef>
                <a:spcPts val="0"/>
              </a:spcBef>
              <a:buNone/>
            </a:pPr>
            <a:endParaRPr lang="tr-TR" dirty="0" smtClean="0"/>
          </a:p>
          <a:p>
            <a:pPr marL="0" indent="0">
              <a:buNone/>
            </a:pPr>
            <a:endParaRPr lang="tr-TR" dirty="0"/>
          </a:p>
        </p:txBody>
      </p:sp>
    </p:spTree>
    <p:extLst>
      <p:ext uri="{BB962C8B-B14F-4D97-AF65-F5344CB8AC3E}">
        <p14:creationId xmlns:p14="http://schemas.microsoft.com/office/powerpoint/2010/main" val="1918607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53253"/>
            <a:ext cx="10515600" cy="961870"/>
          </a:xfrm>
        </p:spPr>
        <p:txBody>
          <a:bodyPr/>
          <a:lstStyle/>
          <a:p>
            <a:pPr algn="ctr"/>
            <a:r>
              <a:rPr lang="tr-TR" b="1" dirty="0" smtClean="0">
                <a:solidFill>
                  <a:srgbClr val="FF0000"/>
                </a:solidFill>
              </a:rPr>
              <a:t>Tarih Nedir?</a:t>
            </a:r>
            <a:endParaRPr lang="tr-TR" b="1" dirty="0">
              <a:solidFill>
                <a:srgbClr val="FF0000"/>
              </a:solidFill>
            </a:endParaRPr>
          </a:p>
        </p:txBody>
      </p:sp>
      <p:sp>
        <p:nvSpPr>
          <p:cNvPr id="3" name="İçerik Yer Tutucusu 2"/>
          <p:cNvSpPr>
            <a:spLocks noGrp="1"/>
          </p:cNvSpPr>
          <p:nvPr>
            <p:ph idx="1"/>
          </p:nvPr>
        </p:nvSpPr>
        <p:spPr>
          <a:xfrm>
            <a:off x="838200" y="1115123"/>
            <a:ext cx="10515600" cy="5475247"/>
          </a:xfrm>
        </p:spPr>
        <p:txBody>
          <a:bodyPr>
            <a:normAutofit/>
          </a:bodyPr>
          <a:lstStyle/>
          <a:p>
            <a:pPr marL="0" indent="0">
              <a:buNone/>
            </a:pPr>
            <a:r>
              <a:rPr lang="tr-TR" dirty="0" smtClean="0"/>
              <a:t>  </a:t>
            </a:r>
            <a:r>
              <a:rPr lang="tr-TR" b="1" dirty="0" smtClean="0"/>
              <a:t>Tarih Biliminin Özellikleri</a:t>
            </a:r>
          </a:p>
          <a:p>
            <a:pPr marL="0" indent="0">
              <a:lnSpc>
                <a:spcPct val="114000"/>
              </a:lnSpc>
              <a:spcBef>
                <a:spcPts val="0"/>
              </a:spcBef>
              <a:buNone/>
            </a:pPr>
            <a:endParaRPr lang="tr-TR" dirty="0" smtClean="0"/>
          </a:p>
          <a:p>
            <a:pPr marL="0" indent="0">
              <a:lnSpc>
                <a:spcPct val="114000"/>
              </a:lnSpc>
              <a:spcBef>
                <a:spcPts val="0"/>
              </a:spcBef>
              <a:buNone/>
            </a:pPr>
            <a:r>
              <a:rPr lang="tr-TR" dirty="0" smtClean="0"/>
              <a:t>-Sebep-sonuç bağlantıları yüksektir. Bir olayın ya da gelişmenin tek bir sebebi olamayacağı gibi tek bir sonucu da olamaz. Pek çok sebebi ve pek çok sonucu olabilir. Bunun farkında olmak fakat neden ve sonuçlar arasında etki sıralaması yapabilmek önemlidir. </a:t>
            </a:r>
          </a:p>
          <a:p>
            <a:pPr marL="0" indent="0">
              <a:buNone/>
            </a:pPr>
            <a:endParaRPr lang="tr-TR" dirty="0"/>
          </a:p>
        </p:txBody>
      </p:sp>
    </p:spTree>
    <p:extLst>
      <p:ext uri="{BB962C8B-B14F-4D97-AF65-F5344CB8AC3E}">
        <p14:creationId xmlns:p14="http://schemas.microsoft.com/office/powerpoint/2010/main" val="1139601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7493" y="0"/>
            <a:ext cx="10515600" cy="961870"/>
          </a:xfrm>
        </p:spPr>
        <p:txBody>
          <a:bodyPr/>
          <a:lstStyle/>
          <a:p>
            <a:pPr algn="ctr"/>
            <a:r>
              <a:rPr lang="tr-TR" b="1" dirty="0" smtClean="0">
                <a:solidFill>
                  <a:srgbClr val="FF0000"/>
                </a:solidFill>
              </a:rPr>
              <a:t>Siyasi Tarih Nedir?</a:t>
            </a:r>
            <a:endParaRPr lang="tr-TR" b="1" dirty="0">
              <a:solidFill>
                <a:srgbClr val="FF0000"/>
              </a:solidFill>
            </a:endParaRPr>
          </a:p>
        </p:txBody>
      </p:sp>
      <p:sp>
        <p:nvSpPr>
          <p:cNvPr id="3" name="İçerik Yer Tutucusu 2"/>
          <p:cNvSpPr>
            <a:spLocks noGrp="1"/>
          </p:cNvSpPr>
          <p:nvPr>
            <p:ph idx="1"/>
          </p:nvPr>
        </p:nvSpPr>
        <p:spPr>
          <a:xfrm>
            <a:off x="245327" y="825191"/>
            <a:ext cx="11719932" cy="6110868"/>
          </a:xfrm>
        </p:spPr>
        <p:txBody>
          <a:bodyPr>
            <a:normAutofit fontScale="92500" lnSpcReduction="20000"/>
          </a:bodyPr>
          <a:lstStyle/>
          <a:p>
            <a:pPr marL="0" indent="0">
              <a:lnSpc>
                <a:spcPct val="114000"/>
              </a:lnSpc>
              <a:spcBef>
                <a:spcPts val="0"/>
              </a:spcBef>
              <a:buNone/>
            </a:pPr>
            <a:r>
              <a:rPr lang="tr-TR" dirty="0" smtClean="0"/>
              <a:t>Tarihin bir alt dalıdır.</a:t>
            </a:r>
          </a:p>
          <a:p>
            <a:pPr marL="0" indent="0">
              <a:lnSpc>
                <a:spcPct val="114000"/>
              </a:lnSpc>
              <a:spcBef>
                <a:spcPts val="0"/>
              </a:spcBef>
              <a:buNone/>
            </a:pPr>
            <a:endParaRPr lang="tr-TR" dirty="0" smtClean="0"/>
          </a:p>
          <a:p>
            <a:pPr marL="0" indent="0">
              <a:lnSpc>
                <a:spcPct val="114000"/>
              </a:lnSpc>
              <a:spcBef>
                <a:spcPts val="0"/>
              </a:spcBef>
              <a:buNone/>
            </a:pPr>
            <a:r>
              <a:rPr lang="tr-TR" dirty="0"/>
              <a:t>Siyasi Tarih, siyasi süreçlerin oluşturduğu bütün vakaları ve bu süreçlere katılan bütün aktörleri kapsar.</a:t>
            </a:r>
          </a:p>
          <a:p>
            <a:pPr marL="0" indent="0">
              <a:lnSpc>
                <a:spcPct val="114000"/>
              </a:lnSpc>
              <a:spcBef>
                <a:spcPts val="0"/>
              </a:spcBef>
              <a:buNone/>
            </a:pPr>
            <a:endParaRPr lang="tr-TR" dirty="0" smtClean="0"/>
          </a:p>
          <a:p>
            <a:pPr marL="0" indent="0">
              <a:lnSpc>
                <a:spcPct val="114000"/>
              </a:lnSpc>
              <a:spcBef>
                <a:spcPts val="0"/>
              </a:spcBef>
              <a:buNone/>
            </a:pPr>
            <a:endParaRPr lang="tr-TR" dirty="0" smtClean="0"/>
          </a:p>
          <a:p>
            <a:pPr marL="0" indent="0">
              <a:lnSpc>
                <a:spcPct val="114000"/>
              </a:lnSpc>
              <a:spcBef>
                <a:spcPts val="0"/>
              </a:spcBef>
              <a:buNone/>
            </a:pPr>
            <a:r>
              <a:rPr lang="tr-TR" dirty="0" smtClean="0"/>
              <a:t>Toplumların gelişimine/yaşamlarına etki eden politik-ekonomik etmenler ve süreçler ile ilgilidir. </a:t>
            </a:r>
          </a:p>
          <a:p>
            <a:pPr marL="0" indent="0">
              <a:lnSpc>
                <a:spcPct val="114000"/>
              </a:lnSpc>
              <a:spcBef>
                <a:spcPts val="0"/>
              </a:spcBef>
              <a:buNone/>
            </a:pPr>
            <a:endParaRPr lang="tr-TR" dirty="0"/>
          </a:p>
          <a:p>
            <a:pPr marL="0" indent="0">
              <a:lnSpc>
                <a:spcPct val="114000"/>
              </a:lnSpc>
              <a:spcBef>
                <a:spcPts val="0"/>
              </a:spcBef>
              <a:buNone/>
            </a:pPr>
            <a:r>
              <a:rPr lang="tr-TR" dirty="0" smtClean="0"/>
              <a:t>Toplumsal sınıfların, grupların birbirleriyle olan ilişkilerini ve çatışmalarını, bu ilişkilerin genel dünya tarihi içindeki önemini, etkisini ve yerini irdeler. </a:t>
            </a:r>
          </a:p>
          <a:p>
            <a:pPr marL="0" indent="0">
              <a:lnSpc>
                <a:spcPct val="114000"/>
              </a:lnSpc>
              <a:spcBef>
                <a:spcPts val="0"/>
              </a:spcBef>
              <a:buNone/>
            </a:pPr>
            <a:endParaRPr lang="tr-TR" dirty="0" smtClean="0"/>
          </a:p>
          <a:p>
            <a:pPr marL="0" indent="0">
              <a:lnSpc>
                <a:spcPct val="114000"/>
              </a:lnSpc>
              <a:spcBef>
                <a:spcPts val="0"/>
              </a:spcBef>
              <a:buNone/>
            </a:pPr>
            <a:r>
              <a:rPr lang="tr-TR" dirty="0" smtClean="0"/>
              <a:t>Devletlerin oluşumu, geçirdikleri değişimleri, birbirleriyle ve toplumla olan ilişkilerini ele alır. </a:t>
            </a:r>
          </a:p>
          <a:p>
            <a:pPr marL="0" indent="0">
              <a:lnSpc>
                <a:spcPct val="114000"/>
              </a:lnSpc>
              <a:spcBef>
                <a:spcPts val="0"/>
              </a:spcBef>
              <a:buNone/>
            </a:pPr>
            <a:endParaRPr lang="tr-TR" dirty="0"/>
          </a:p>
          <a:p>
            <a:pPr marL="0" indent="0">
              <a:lnSpc>
                <a:spcPct val="114000"/>
              </a:lnSpc>
              <a:spcBef>
                <a:spcPts val="0"/>
              </a:spcBef>
              <a:buNone/>
            </a:pPr>
            <a:r>
              <a:rPr lang="tr-TR" dirty="0" smtClean="0"/>
              <a:t> </a:t>
            </a:r>
          </a:p>
          <a:p>
            <a:pPr marL="0" indent="0">
              <a:lnSpc>
                <a:spcPct val="114000"/>
              </a:lnSpc>
              <a:spcBef>
                <a:spcPts val="0"/>
              </a:spcBef>
              <a:buNone/>
            </a:pPr>
            <a:endParaRPr lang="tr-TR" dirty="0" smtClean="0"/>
          </a:p>
        </p:txBody>
      </p:sp>
    </p:spTree>
    <p:extLst>
      <p:ext uri="{BB962C8B-B14F-4D97-AF65-F5344CB8AC3E}">
        <p14:creationId xmlns:p14="http://schemas.microsoft.com/office/powerpoint/2010/main" val="15185919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374</Words>
  <Application>Microsoft Office PowerPoint</Application>
  <PresentationFormat>Geniş ekran</PresentationFormat>
  <Paragraphs>59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SİYASİ TARİH</vt:lpstr>
      <vt:lpstr>Tarih Nedir?</vt:lpstr>
      <vt:lpstr>Tarih Nedir?</vt:lpstr>
      <vt:lpstr>Tarih Nedir?</vt:lpstr>
      <vt:lpstr>Tarih Nedir?</vt:lpstr>
      <vt:lpstr>Tarih Nedir?</vt:lpstr>
      <vt:lpstr>Tarih Nedir?</vt:lpstr>
      <vt:lpstr>Siyasi Tarih Nedir?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SİYASİ TARİH</dc:title>
  <dc:creator>Windows Kullanıcısı</dc:creator>
  <cp:lastModifiedBy>Windows Kullanıcısı</cp:lastModifiedBy>
  <cp:revision>1</cp:revision>
  <dcterms:created xsi:type="dcterms:W3CDTF">2019-05-08T18:33:12Z</dcterms:created>
  <dcterms:modified xsi:type="dcterms:W3CDTF">2019-05-08T18:37:58Z</dcterms:modified>
</cp:coreProperties>
</file>