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 id="2147484107" r:id="rId2"/>
  </p:sldMasterIdLst>
  <p:notesMasterIdLst>
    <p:notesMasterId r:id="rId61"/>
  </p:notesMasterIdLst>
  <p:sldIdLst>
    <p:sldId id="292" r:id="rId3"/>
    <p:sldId id="293" r:id="rId4"/>
    <p:sldId id="295" r:id="rId5"/>
    <p:sldId id="345" r:id="rId6"/>
    <p:sldId id="296" r:id="rId7"/>
    <p:sldId id="297" r:id="rId8"/>
    <p:sldId id="298" r:id="rId9"/>
    <p:sldId id="299" r:id="rId10"/>
    <p:sldId id="300" r:id="rId11"/>
    <p:sldId id="301" r:id="rId12"/>
    <p:sldId id="302" r:id="rId13"/>
    <p:sldId id="303" r:id="rId14"/>
    <p:sldId id="304" r:id="rId15"/>
    <p:sldId id="346" r:id="rId16"/>
    <p:sldId id="305" r:id="rId17"/>
    <p:sldId id="306" r:id="rId18"/>
    <p:sldId id="347" r:id="rId19"/>
    <p:sldId id="307" r:id="rId20"/>
    <p:sldId id="308" r:id="rId21"/>
    <p:sldId id="309" r:id="rId22"/>
    <p:sldId id="310" r:id="rId23"/>
    <p:sldId id="348" r:id="rId24"/>
    <p:sldId id="311" r:id="rId25"/>
    <p:sldId id="312" r:id="rId26"/>
    <p:sldId id="313" r:id="rId27"/>
    <p:sldId id="314" r:id="rId28"/>
    <p:sldId id="315" r:id="rId29"/>
    <p:sldId id="316" r:id="rId30"/>
    <p:sldId id="317" r:id="rId31"/>
    <p:sldId id="318" r:id="rId32"/>
    <p:sldId id="319" r:id="rId33"/>
    <p:sldId id="320" r:id="rId34"/>
    <p:sldId id="321" r:id="rId35"/>
    <p:sldId id="322" r:id="rId36"/>
    <p:sldId id="323" r:id="rId37"/>
    <p:sldId id="324" r:id="rId38"/>
    <p:sldId id="325" r:id="rId39"/>
    <p:sldId id="326" r:id="rId40"/>
    <p:sldId id="327" r:id="rId41"/>
    <p:sldId id="349" r:id="rId42"/>
    <p:sldId id="328" r:id="rId43"/>
    <p:sldId id="329" r:id="rId44"/>
    <p:sldId id="330" r:id="rId45"/>
    <p:sldId id="331" r:id="rId46"/>
    <p:sldId id="332" r:id="rId47"/>
    <p:sldId id="333" r:id="rId48"/>
    <p:sldId id="334" r:id="rId49"/>
    <p:sldId id="335" r:id="rId50"/>
    <p:sldId id="336" r:id="rId51"/>
    <p:sldId id="337" r:id="rId52"/>
    <p:sldId id="338" r:id="rId53"/>
    <p:sldId id="339" r:id="rId54"/>
    <p:sldId id="340" r:id="rId55"/>
    <p:sldId id="341" r:id="rId56"/>
    <p:sldId id="342" r:id="rId57"/>
    <p:sldId id="343" r:id="rId58"/>
    <p:sldId id="344" r:id="rId59"/>
    <p:sldId id="350" r:id="rId6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3507F2-947B-4BD9-96CC-35BC5F5E1A8F}" type="datetimeFigureOut">
              <a:rPr lang="tr-TR" smtClean="0"/>
              <a:t>21.12.2017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860E68-FF10-44C9-8548-A5FD10CFACDC}" type="slidenum">
              <a:rPr lang="tr-TR" smtClean="0"/>
              <a:t>‹#›</a:t>
            </a:fld>
            <a:endParaRPr lang="tr-TR"/>
          </a:p>
        </p:txBody>
      </p:sp>
    </p:spTree>
    <p:extLst>
      <p:ext uri="{BB962C8B-B14F-4D97-AF65-F5344CB8AC3E}">
        <p14:creationId xmlns:p14="http://schemas.microsoft.com/office/powerpoint/2010/main" val="577579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522C2E-C20B-475A-B555-C86EAA1C0B27}"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0675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522C2E-C20B-475A-B555-C86EAA1C0B27}"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3137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4149752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242325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19595356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B492A2E-6FB7-4812-8940-2ED89B9F0B1A}"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23093972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B492A2E-6FB7-4812-8940-2ED89B9F0B1A}" type="datetimeFigureOut">
              <a:rPr lang="tr-TR" smtClean="0"/>
              <a:t>21.12.2017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142374769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B492A2E-6FB7-4812-8940-2ED89B9F0B1A}" type="datetimeFigureOut">
              <a:rPr lang="tr-TR" smtClean="0"/>
              <a:t>21.12.2017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41218504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92A2E-6FB7-4812-8940-2ED89B9F0B1A}" type="datetimeFigureOut">
              <a:rPr lang="tr-TR" smtClean="0"/>
              <a:t>21.12.2017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4099962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B492A2E-6FB7-4812-8940-2ED89B9F0B1A}"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37484539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B492A2E-6FB7-4812-8940-2ED89B9F0B1A}"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15516616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114214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A19651-DA17-4A1C-8C10-7AC6C7C2EC6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43908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B492A2E-6FB7-4812-8940-2ED89B9F0B1A}"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2428242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B492A2E-6FB7-4812-8940-2ED89B9F0B1A}"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A19651-DA17-4A1C-8C10-7AC6C7C2EC6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44162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8B492A2E-6FB7-4812-8940-2ED89B9F0B1A}"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32125765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33016743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B492A2E-6FB7-4812-8940-2ED89B9F0B1A}" type="datetimeFigureOut">
              <a:rPr lang="tr-TR" smtClean="0"/>
              <a:t>21.12.2017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A19651-DA17-4A1C-8C10-7AC6C7C2EC6E}" type="slidenum">
              <a:rPr lang="tr-TR" smtClean="0"/>
              <a:t>‹#›</a:t>
            </a:fld>
            <a:endParaRPr lang="tr-TR"/>
          </a:p>
        </p:txBody>
      </p:sp>
    </p:spTree>
    <p:extLst>
      <p:ext uri="{BB962C8B-B14F-4D97-AF65-F5344CB8AC3E}">
        <p14:creationId xmlns:p14="http://schemas.microsoft.com/office/powerpoint/2010/main" val="69241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21.12.2017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21.12.2017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21.12.2017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21.12.2017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B492A2E-6FB7-4812-8940-2ED89B9F0B1A}" type="datetimeFigureOut">
              <a:rPr lang="tr-TR" smtClean="0"/>
              <a:t>21.12.2017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0A19651-DA17-4A1C-8C10-7AC6C7C2EC6E}" type="slidenum">
              <a:rPr lang="tr-TR" smtClean="0"/>
              <a:t>‹#›</a:t>
            </a:fld>
            <a:endParaRPr lang="tr-TR"/>
          </a:p>
        </p:txBody>
      </p:sp>
    </p:spTree>
    <p:extLst>
      <p:ext uri="{BB962C8B-B14F-4D97-AF65-F5344CB8AC3E}">
        <p14:creationId xmlns:p14="http://schemas.microsoft.com/office/powerpoint/2010/main" val="93580545"/>
      </p:ext>
    </p:extLst>
  </p:cSld>
  <p:clrMap bg1="lt1" tx1="dk1" bg2="lt2" tx2="dk2" accent1="accent1" accent2="accent2" accent3="accent3" accent4="accent4" accent5="accent5" accent6="accent6" hlink="hlink" folHlink="folHlink"/>
  <p:sldLayoutIdLst>
    <p:sldLayoutId id="2147484108" r:id="rId1"/>
    <p:sldLayoutId id="2147484109" r:id="rId2"/>
    <p:sldLayoutId id="2147484110" r:id="rId3"/>
    <p:sldLayoutId id="2147484111" r:id="rId4"/>
    <p:sldLayoutId id="2147484112" r:id="rId5"/>
    <p:sldLayoutId id="2147484113" r:id="rId6"/>
    <p:sldLayoutId id="2147484114" r:id="rId7"/>
    <p:sldLayoutId id="2147484115" r:id="rId8"/>
    <p:sldLayoutId id="2147484116" r:id="rId9"/>
    <p:sldLayoutId id="2147484117" r:id="rId10"/>
    <p:sldLayoutId id="2147484118" r:id="rId11"/>
    <p:sldLayoutId id="2147484119" r:id="rId12"/>
    <p:sldLayoutId id="2147484120" r:id="rId13"/>
    <p:sldLayoutId id="2147484121" r:id="rId14"/>
    <p:sldLayoutId id="2147484122" r:id="rId15"/>
    <p:sldLayoutId id="214748412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a:t/>
            </a:r>
            <a:br>
              <a:rPr lang="tr-TR" sz="4400" b="1"/>
            </a:br>
            <a:r>
              <a:rPr lang="tr-TR" sz="4400" b="1" smtClean="0"/>
              <a:t>VII</a:t>
            </a:r>
            <a:r>
              <a:rPr lang="tr-TR" sz="4400" b="1" dirty="0" smtClean="0"/>
              <a:t>. YARIYIL GÜZ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5511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86972"/>
            <a:ext cx="7559129" cy="4619350"/>
          </a:xfrm>
        </p:spPr>
        <p:txBody>
          <a:bodyPr>
            <a:normAutofit/>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Erdebil </a:t>
            </a:r>
            <a:r>
              <a:rPr lang="tr-TR" sz="2400" dirty="0">
                <a:solidFill>
                  <a:schemeClr val="accent1">
                    <a:lumMod val="75000"/>
                  </a:schemeClr>
                </a:solidFill>
              </a:rPr>
              <a:t>Tekkesi başlangıçta </a:t>
            </a:r>
            <a:r>
              <a:rPr lang="tr-TR" sz="2400" dirty="0" smtClean="0">
                <a:solidFill>
                  <a:schemeClr val="accent1">
                    <a:lumMod val="75000"/>
                  </a:schemeClr>
                </a:solidFill>
              </a:rPr>
              <a:t>Sünni </a:t>
            </a:r>
            <a:r>
              <a:rPr lang="tr-TR" sz="2400" dirty="0">
                <a:solidFill>
                  <a:schemeClr val="accent1">
                    <a:lumMod val="75000"/>
                  </a:schemeClr>
                </a:solidFill>
              </a:rPr>
              <a:t>öğretiye uygun tasavvufi faaliyetlerini yürüten bir tekkedir. Felsefi künyesinin ana temaları Türk kültürü, İslam tarihi, </a:t>
            </a:r>
            <a:r>
              <a:rPr lang="tr-TR" sz="2400" dirty="0" err="1">
                <a:solidFill>
                  <a:schemeClr val="accent1">
                    <a:lumMod val="75000"/>
                  </a:schemeClr>
                </a:solidFill>
              </a:rPr>
              <a:t>Ehl</a:t>
            </a:r>
            <a:r>
              <a:rPr lang="tr-TR" sz="2400" dirty="0">
                <a:solidFill>
                  <a:schemeClr val="accent1">
                    <a:lumMod val="75000"/>
                  </a:schemeClr>
                </a:solidFill>
              </a:rPr>
              <a:t>-i </a:t>
            </a:r>
            <a:r>
              <a:rPr lang="tr-TR" sz="2400" dirty="0" err="1">
                <a:solidFill>
                  <a:schemeClr val="accent1">
                    <a:lumMod val="75000"/>
                  </a:schemeClr>
                </a:solidFill>
              </a:rPr>
              <a:t>Beyt</a:t>
            </a:r>
            <a:r>
              <a:rPr lang="tr-TR" sz="2400" dirty="0">
                <a:solidFill>
                  <a:schemeClr val="accent1">
                    <a:lumMod val="75000"/>
                  </a:schemeClr>
                </a:solidFill>
              </a:rPr>
              <a:t> </a:t>
            </a:r>
            <a:r>
              <a:rPr lang="tr-TR" sz="2400" dirty="0" smtClean="0">
                <a:solidFill>
                  <a:schemeClr val="accent1">
                    <a:lumMod val="75000"/>
                  </a:schemeClr>
                </a:solidFill>
              </a:rPr>
              <a:t>sevgisi, </a:t>
            </a:r>
            <a:r>
              <a:rPr lang="tr-TR" sz="2400" dirty="0">
                <a:solidFill>
                  <a:schemeClr val="accent1">
                    <a:lumMod val="75000"/>
                  </a:schemeClr>
                </a:solidFill>
              </a:rPr>
              <a:t>İslam tasavvufu, Horasan tarihi ve On iki imam inancıdır</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1864586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98927" y="1514006"/>
            <a:ext cx="7834424" cy="3642609"/>
          </a:xfrm>
        </p:spPr>
        <p:txBody>
          <a:bodyPr/>
          <a:lstStyle/>
          <a:p>
            <a:pPr marL="0" indent="0" algn="just">
              <a:buNone/>
            </a:pPr>
            <a:r>
              <a:rPr lang="tr-TR" sz="2400" dirty="0">
                <a:solidFill>
                  <a:schemeClr val="accent1">
                    <a:lumMod val="75000"/>
                  </a:schemeClr>
                </a:solidFill>
              </a:rPr>
              <a:t>Şeyh </a:t>
            </a:r>
            <a:r>
              <a:rPr lang="tr-TR" sz="2400" dirty="0" err="1">
                <a:solidFill>
                  <a:schemeClr val="accent1">
                    <a:lumMod val="75000"/>
                  </a:schemeClr>
                </a:solidFill>
              </a:rPr>
              <a:t>Cüneyd</a:t>
            </a:r>
            <a:r>
              <a:rPr lang="tr-TR" sz="2400" dirty="0">
                <a:solidFill>
                  <a:schemeClr val="accent1">
                    <a:lumMod val="75000"/>
                  </a:schemeClr>
                </a:solidFill>
              </a:rPr>
              <a:t>-i </a:t>
            </a:r>
            <a:r>
              <a:rPr lang="tr-TR" sz="2400" dirty="0" err="1">
                <a:solidFill>
                  <a:schemeClr val="accent1">
                    <a:lumMod val="75000"/>
                  </a:schemeClr>
                </a:solidFill>
              </a:rPr>
              <a:t>Bagdadî’den</a:t>
            </a:r>
            <a:r>
              <a:rPr lang="tr-TR" sz="2400" dirty="0">
                <a:solidFill>
                  <a:schemeClr val="accent1">
                    <a:lumMod val="75000"/>
                  </a:schemeClr>
                </a:solidFill>
              </a:rPr>
              <a:t> sonra silsile itibariyle tarikatın 12. mürşidi olmuştur. Böylece </a:t>
            </a:r>
            <a:r>
              <a:rPr lang="tr-TR" sz="2400" dirty="0" err="1">
                <a:solidFill>
                  <a:schemeClr val="accent1">
                    <a:lumMod val="75000"/>
                  </a:schemeClr>
                </a:solidFill>
              </a:rPr>
              <a:t>Safevi</a:t>
            </a:r>
            <a:r>
              <a:rPr lang="tr-TR" sz="2400" dirty="0">
                <a:solidFill>
                  <a:schemeClr val="accent1">
                    <a:lumMod val="75000"/>
                  </a:schemeClr>
                </a:solidFill>
              </a:rPr>
              <a:t> </a:t>
            </a:r>
            <a:r>
              <a:rPr lang="tr-TR" sz="2400" dirty="0" err="1">
                <a:solidFill>
                  <a:schemeClr val="accent1">
                    <a:lumMod val="75000"/>
                  </a:schemeClr>
                </a:solidFill>
              </a:rPr>
              <a:t>Tarîkatı’nın</a:t>
            </a:r>
            <a:r>
              <a:rPr lang="tr-TR" sz="2400" dirty="0">
                <a:solidFill>
                  <a:schemeClr val="accent1">
                    <a:lumMod val="75000"/>
                  </a:schemeClr>
                </a:solidFill>
              </a:rPr>
              <a:t> temelleri atılmıştır</a:t>
            </a:r>
            <a:r>
              <a:rPr lang="tr-TR" sz="2400" dirty="0" smtClean="0">
                <a:solidFill>
                  <a:schemeClr val="accent1">
                    <a:lumMod val="75000"/>
                  </a:schemeClr>
                </a:solidFill>
              </a:rPr>
              <a:t>.</a:t>
            </a:r>
          </a:p>
          <a:p>
            <a:pPr marL="0" indent="0" algn="just">
              <a:buNone/>
            </a:pPr>
            <a:r>
              <a:rPr lang="tr-TR" sz="2400" dirty="0">
                <a:solidFill>
                  <a:schemeClr val="accent1">
                    <a:lumMod val="75000"/>
                  </a:schemeClr>
                </a:solidFill>
              </a:rPr>
              <a:t>Şeyh </a:t>
            </a:r>
            <a:r>
              <a:rPr lang="tr-TR" sz="2400" dirty="0" err="1">
                <a:solidFill>
                  <a:schemeClr val="accent1">
                    <a:lumMod val="75000"/>
                  </a:schemeClr>
                </a:solidFill>
              </a:rPr>
              <a:t>Safiyüddin'nin</a:t>
            </a:r>
            <a:r>
              <a:rPr lang="tr-TR" sz="2400" dirty="0">
                <a:solidFill>
                  <a:schemeClr val="accent1">
                    <a:lumMod val="75000"/>
                  </a:schemeClr>
                </a:solidFill>
              </a:rPr>
              <a:t> zamanla ünü her tarafa yayılmaya başlamıştı; Başta halk olmak üzere zamanın devlet adamları onun cazibesine kapılmış ve ona hürmet göstermişlerdir.</a:t>
            </a:r>
          </a:p>
          <a:p>
            <a:pPr marL="0" indent="0" algn="just">
              <a:buNone/>
            </a:pPr>
            <a:endParaRPr lang="tr-TR" dirty="0" smtClean="0"/>
          </a:p>
          <a:p>
            <a:pPr marL="0" indent="0" algn="just">
              <a:buNone/>
            </a:pPr>
            <a:endParaRPr lang="tr-TR" dirty="0"/>
          </a:p>
          <a:p>
            <a:endParaRPr lang="tr-TR" dirty="0"/>
          </a:p>
        </p:txBody>
      </p:sp>
    </p:spTree>
    <p:extLst>
      <p:ext uri="{BB962C8B-B14F-4D97-AF65-F5344CB8AC3E}">
        <p14:creationId xmlns:p14="http://schemas.microsoft.com/office/powerpoint/2010/main" val="4013688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98927" y="1693888"/>
            <a:ext cx="7774463" cy="3807501"/>
          </a:xfrm>
        </p:spPr>
        <p:txBody>
          <a:bodyPr/>
          <a:lstStyle/>
          <a:p>
            <a:pPr marL="0" indent="0" algn="just">
              <a:buNone/>
            </a:pPr>
            <a:r>
              <a:rPr lang="tr-TR" sz="2400" dirty="0" smtClean="0">
                <a:solidFill>
                  <a:schemeClr val="accent1">
                    <a:lumMod val="75000"/>
                  </a:schemeClr>
                </a:solidFill>
              </a:rPr>
              <a:t>Kısa </a:t>
            </a:r>
            <a:r>
              <a:rPr lang="tr-TR" sz="2400" dirty="0">
                <a:solidFill>
                  <a:schemeClr val="accent1">
                    <a:lumMod val="75000"/>
                  </a:schemeClr>
                </a:solidFill>
              </a:rPr>
              <a:t>zamanda </a:t>
            </a:r>
            <a:r>
              <a:rPr lang="tr-TR" sz="2400" dirty="0" smtClean="0">
                <a:solidFill>
                  <a:schemeClr val="accent1">
                    <a:lumMod val="75000"/>
                  </a:schemeClr>
                </a:solidFill>
              </a:rPr>
              <a:t>Buhara, Türkmenistan, Türkistan, </a:t>
            </a:r>
            <a:r>
              <a:rPr lang="tr-TR" sz="2400" dirty="0" err="1" smtClean="0">
                <a:solidFill>
                  <a:schemeClr val="accent1">
                    <a:lumMod val="75000"/>
                  </a:schemeClr>
                </a:solidFill>
              </a:rPr>
              <a:t>Karahıtay</a:t>
            </a:r>
            <a:r>
              <a:rPr lang="tr-TR" sz="2400" dirty="0" smtClean="0">
                <a:solidFill>
                  <a:schemeClr val="accent1">
                    <a:lumMod val="75000"/>
                  </a:schemeClr>
                </a:solidFill>
              </a:rPr>
              <a:t>, Çin Hindistan, İran, Irak, </a:t>
            </a:r>
            <a:r>
              <a:rPr lang="es-ES" sz="2400" dirty="0" smtClean="0">
                <a:solidFill>
                  <a:schemeClr val="accent1">
                    <a:lumMod val="75000"/>
                  </a:schemeClr>
                </a:solidFill>
              </a:rPr>
              <a:t>Suriye, Lübnan, Hicaz,</a:t>
            </a:r>
            <a:r>
              <a:rPr lang="tr-TR" sz="2400" dirty="0" smtClean="0">
                <a:solidFill>
                  <a:schemeClr val="accent1">
                    <a:lumMod val="75000"/>
                  </a:schemeClr>
                </a:solidFill>
              </a:rPr>
              <a:t> </a:t>
            </a:r>
            <a:r>
              <a:rPr lang="es-ES" sz="2400" dirty="0" smtClean="0">
                <a:solidFill>
                  <a:schemeClr val="accent1">
                    <a:lumMod val="75000"/>
                  </a:schemeClr>
                </a:solidFill>
              </a:rPr>
              <a:t>Rumeli</a:t>
            </a:r>
            <a:r>
              <a:rPr lang="tr-TR" sz="2400" dirty="0" smtClean="0">
                <a:solidFill>
                  <a:schemeClr val="accent1">
                    <a:lumMod val="75000"/>
                  </a:schemeClr>
                </a:solidFill>
              </a:rPr>
              <a:t>, Azerbaycan, Horasan Ve Anadolu’da yayılmaya </a:t>
            </a:r>
            <a:r>
              <a:rPr lang="tr-TR" sz="2400" dirty="0">
                <a:solidFill>
                  <a:schemeClr val="accent1">
                    <a:lumMod val="75000"/>
                  </a:schemeClr>
                </a:solidFill>
              </a:rPr>
              <a:t>başlamış binlerce müride sahip olmuştur. Özellikle Anadolu ve Irak’tan her üç ayda bir yaklaşık üç bin ziyaretçinin Erdebil’e geldiği eserlerde yer almıştır.</a:t>
            </a:r>
          </a:p>
          <a:p>
            <a:pPr marL="0" indent="0" algn="just">
              <a:buNone/>
            </a:pPr>
            <a:endParaRPr lang="tr-TR" dirty="0" smtClean="0"/>
          </a:p>
          <a:p>
            <a:pPr marL="0" indent="0" algn="just">
              <a:buNone/>
            </a:pPr>
            <a:endParaRPr lang="tr-TR" dirty="0"/>
          </a:p>
          <a:p>
            <a:endParaRPr lang="tr-TR" dirty="0"/>
          </a:p>
        </p:txBody>
      </p:sp>
    </p:spTree>
    <p:extLst>
      <p:ext uri="{BB962C8B-B14F-4D97-AF65-F5344CB8AC3E}">
        <p14:creationId xmlns:p14="http://schemas.microsoft.com/office/powerpoint/2010/main" val="1965724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85372"/>
            <a:ext cx="7798972" cy="4840872"/>
          </a:xfrm>
        </p:spPr>
        <p:txBody>
          <a:bodyPr>
            <a:normAutofit/>
          </a:bodyPr>
          <a:lstStyle/>
          <a:p>
            <a:pPr marL="0" indent="0" algn="just">
              <a:buNone/>
            </a:pPr>
            <a:endParaRPr lang="tr-TR" b="1" dirty="0" smtClean="0">
              <a:ln w="1905"/>
              <a:solidFill>
                <a:schemeClr val="tx1">
                  <a:lumMod val="95000"/>
                  <a:lumOff val="5000"/>
                </a:schemeClr>
              </a:solidFill>
              <a:effectLst>
                <a:innerShdw blurRad="69850" dist="43180" dir="5400000">
                  <a:srgbClr val="000000">
                    <a:alpha val="65000"/>
                  </a:srgbClr>
                </a:innerShdw>
              </a:effectLst>
            </a:endParaRPr>
          </a:p>
          <a:p>
            <a:pPr marL="0" indent="0" algn="just">
              <a:buNone/>
            </a:pPr>
            <a:endParaRPr lang="tr-TR" dirty="0" smtClean="0">
              <a:ln w="1905"/>
              <a:solidFill>
                <a:schemeClr val="accent1">
                  <a:lumMod val="75000"/>
                </a:schemeClr>
              </a:solidFill>
              <a:effectLst>
                <a:innerShdw blurRad="69850" dist="43180" dir="5400000">
                  <a:srgbClr val="000000">
                    <a:alpha val="65000"/>
                  </a:srgbClr>
                </a:innerShdw>
              </a:effectLst>
            </a:endParaRPr>
          </a:p>
          <a:p>
            <a:pPr marL="0" indent="0" algn="just">
              <a:buNone/>
            </a:pPr>
            <a:r>
              <a:rPr lang="tr-TR" sz="2600" dirty="0" smtClean="0">
                <a:ln w="1905"/>
                <a:solidFill>
                  <a:schemeClr val="accent1">
                    <a:lumMod val="75000"/>
                  </a:schemeClr>
                </a:solidFill>
                <a:effectLst>
                  <a:innerShdw blurRad="69850" dist="43180" dir="5400000">
                    <a:srgbClr val="000000">
                      <a:alpha val="65000"/>
                    </a:srgbClr>
                  </a:innerShdw>
                </a:effectLst>
              </a:rPr>
              <a:t>Vefatından </a:t>
            </a:r>
            <a:r>
              <a:rPr lang="tr-TR" sz="2600" dirty="0">
                <a:ln w="1905"/>
                <a:solidFill>
                  <a:schemeClr val="accent1">
                    <a:lumMod val="75000"/>
                  </a:schemeClr>
                </a:solidFill>
                <a:effectLst>
                  <a:innerShdw blurRad="69850" dist="43180" dir="5400000">
                    <a:srgbClr val="000000">
                      <a:alpha val="65000"/>
                    </a:srgbClr>
                  </a:innerShdw>
                </a:effectLst>
              </a:rPr>
              <a:t>az önce Bibi </a:t>
            </a:r>
            <a:r>
              <a:rPr lang="tr-TR" sz="2600" dirty="0" smtClean="0">
                <a:ln w="1905"/>
                <a:solidFill>
                  <a:schemeClr val="accent1">
                    <a:lumMod val="75000"/>
                  </a:schemeClr>
                </a:solidFill>
                <a:effectLst>
                  <a:innerShdw blurRad="69850" dist="43180" dir="5400000">
                    <a:srgbClr val="000000">
                      <a:alpha val="65000"/>
                    </a:srgbClr>
                  </a:innerShdw>
                </a:effectLst>
              </a:rPr>
              <a:t>Fatma'dan </a:t>
            </a:r>
            <a:r>
              <a:rPr lang="tr-TR" sz="2600" dirty="0">
                <a:ln w="1905"/>
                <a:solidFill>
                  <a:schemeClr val="accent1">
                    <a:lumMod val="75000"/>
                  </a:schemeClr>
                </a:solidFill>
                <a:effectLst>
                  <a:innerShdw blurRad="69850" dist="43180" dir="5400000">
                    <a:srgbClr val="000000">
                      <a:alpha val="65000"/>
                    </a:srgbClr>
                  </a:innerShdw>
                </a:effectLst>
              </a:rPr>
              <a:t>olan </a:t>
            </a:r>
            <a:r>
              <a:rPr lang="tr-TR" sz="2600" dirty="0" smtClean="0">
                <a:ln w="1905"/>
                <a:solidFill>
                  <a:schemeClr val="accent1">
                    <a:lumMod val="75000"/>
                  </a:schemeClr>
                </a:solidFill>
                <a:effectLst>
                  <a:innerShdw blurRad="69850" dist="43180" dir="5400000">
                    <a:srgbClr val="000000">
                      <a:alpha val="65000"/>
                    </a:srgbClr>
                  </a:innerShdw>
                </a:effectLst>
              </a:rPr>
              <a:t>oğlu </a:t>
            </a:r>
            <a:r>
              <a:rPr lang="tr-TR" sz="2600" dirty="0" err="1" smtClean="0">
                <a:ln w="1905"/>
                <a:solidFill>
                  <a:schemeClr val="accent1">
                    <a:lumMod val="75000"/>
                  </a:schemeClr>
                </a:solidFill>
                <a:effectLst>
                  <a:innerShdw blurRad="69850" dist="43180" dir="5400000">
                    <a:srgbClr val="000000">
                      <a:alpha val="65000"/>
                    </a:srgbClr>
                  </a:innerShdw>
                </a:effectLst>
              </a:rPr>
              <a:t>Sadreddin'i</a:t>
            </a:r>
            <a:r>
              <a:rPr lang="tr-TR" sz="2600" dirty="0" smtClean="0">
                <a:ln w="1905"/>
                <a:solidFill>
                  <a:schemeClr val="accent1">
                    <a:lumMod val="75000"/>
                  </a:schemeClr>
                </a:solidFill>
                <a:effectLst>
                  <a:innerShdw blurRad="69850" dist="43180" dir="5400000">
                    <a:srgbClr val="000000">
                      <a:alpha val="65000"/>
                    </a:srgbClr>
                  </a:innerShdw>
                </a:effectLst>
              </a:rPr>
              <a:t> </a:t>
            </a:r>
            <a:r>
              <a:rPr lang="tr-TR" sz="2600" dirty="0">
                <a:ln w="1905"/>
                <a:solidFill>
                  <a:schemeClr val="accent1">
                    <a:lumMod val="75000"/>
                  </a:schemeClr>
                </a:solidFill>
                <a:effectLst>
                  <a:innerShdw blurRad="69850" dist="43180" dir="5400000">
                    <a:srgbClr val="000000">
                      <a:alpha val="65000"/>
                    </a:srgbClr>
                  </a:innerShdw>
                </a:effectLst>
              </a:rPr>
              <a:t>kendisine halef tayin </a:t>
            </a:r>
            <a:r>
              <a:rPr lang="tr-TR" sz="2600" dirty="0" smtClean="0">
                <a:ln w="1905"/>
                <a:solidFill>
                  <a:schemeClr val="accent1">
                    <a:lumMod val="75000"/>
                  </a:schemeClr>
                </a:solidFill>
                <a:effectLst>
                  <a:innerShdw blurRad="69850" dist="43180" dir="5400000">
                    <a:srgbClr val="000000">
                      <a:alpha val="65000"/>
                    </a:srgbClr>
                  </a:innerShdw>
                </a:effectLst>
              </a:rPr>
              <a:t>etmiştir. </a:t>
            </a:r>
            <a:r>
              <a:rPr lang="tr-TR" sz="2600" dirty="0" err="1" smtClean="0">
                <a:ln w="1905"/>
                <a:solidFill>
                  <a:schemeClr val="accent1">
                    <a:lumMod val="75000"/>
                  </a:schemeClr>
                </a:solidFill>
                <a:effectLst>
                  <a:innerShdw blurRad="69850" dist="43180" dir="5400000">
                    <a:srgbClr val="000000">
                      <a:alpha val="65000"/>
                    </a:srgbClr>
                  </a:innerShdw>
                </a:effectLst>
              </a:rPr>
              <a:t>Safiyüddin'in</a:t>
            </a:r>
            <a:r>
              <a:rPr lang="tr-TR" sz="2600" dirty="0" smtClean="0">
                <a:ln w="1905"/>
                <a:solidFill>
                  <a:schemeClr val="accent1">
                    <a:lumMod val="75000"/>
                  </a:schemeClr>
                </a:solidFill>
                <a:effectLst>
                  <a:innerShdw blurRad="69850" dist="43180" dir="5400000">
                    <a:srgbClr val="000000">
                      <a:alpha val="65000"/>
                    </a:srgbClr>
                  </a:innerShdw>
                </a:effectLst>
              </a:rPr>
              <a:t> Sünni çizgide yer alışı konunun uzmanlarının </a:t>
            </a:r>
            <a:r>
              <a:rPr lang="tr-TR" sz="2600" dirty="0">
                <a:ln w="1905"/>
                <a:solidFill>
                  <a:schemeClr val="accent1">
                    <a:lumMod val="75000"/>
                  </a:schemeClr>
                </a:solidFill>
                <a:effectLst>
                  <a:innerShdw blurRad="69850" dist="43180" dir="5400000">
                    <a:srgbClr val="000000">
                      <a:alpha val="65000"/>
                    </a:srgbClr>
                  </a:innerShdw>
                </a:effectLst>
              </a:rPr>
              <a:t>çoğu tarafından dile getirilmiştir</a:t>
            </a:r>
            <a:r>
              <a:rPr lang="tr-TR" sz="2600" dirty="0" smtClean="0">
                <a:ln w="1905"/>
                <a:solidFill>
                  <a:schemeClr val="accent1">
                    <a:lumMod val="75000"/>
                  </a:schemeClr>
                </a:solidFill>
                <a:effectLst>
                  <a:innerShdw blurRad="69850" dist="43180" dir="5400000">
                    <a:srgbClr val="000000">
                      <a:alpha val="65000"/>
                    </a:srgbClr>
                  </a:innerShdw>
                </a:effectLst>
              </a:rPr>
              <a:t>.</a:t>
            </a:r>
          </a:p>
          <a:p>
            <a:pPr marL="0" indent="0" algn="just">
              <a:buNone/>
            </a:pPr>
            <a:r>
              <a:rPr lang="tr-TR" sz="2600" dirty="0" err="1" smtClean="0">
                <a:solidFill>
                  <a:schemeClr val="accent1">
                    <a:lumMod val="75000"/>
                  </a:schemeClr>
                </a:solidFill>
              </a:rPr>
              <a:t>Safiyüddin</a:t>
            </a:r>
            <a:r>
              <a:rPr lang="tr-TR" sz="2600" dirty="0">
                <a:solidFill>
                  <a:schemeClr val="accent1">
                    <a:lumMod val="75000"/>
                  </a:schemeClr>
                </a:solidFill>
              </a:rPr>
              <a:t>, 85 yaşlarında iken Mekke'ye Hacca </a:t>
            </a:r>
            <a:r>
              <a:rPr lang="tr-TR" sz="2600" dirty="0" smtClean="0">
                <a:solidFill>
                  <a:schemeClr val="accent1">
                    <a:lumMod val="75000"/>
                  </a:schemeClr>
                </a:solidFill>
              </a:rPr>
              <a:t>gitti. </a:t>
            </a:r>
            <a:r>
              <a:rPr lang="tr-TR" sz="2600" dirty="0">
                <a:solidFill>
                  <a:schemeClr val="accent1">
                    <a:lumMod val="75000"/>
                  </a:schemeClr>
                </a:solidFill>
              </a:rPr>
              <a:t>Hac farizasını yerine getirdikten sonra 12 Eylül 1334’de Erdebil’de </a:t>
            </a:r>
            <a:r>
              <a:rPr lang="tr-TR" sz="2600" dirty="0" smtClean="0">
                <a:solidFill>
                  <a:schemeClr val="accent1">
                    <a:lumMod val="75000"/>
                  </a:schemeClr>
                </a:solidFill>
              </a:rPr>
              <a:t>12 </a:t>
            </a:r>
            <a:r>
              <a:rPr lang="tr-TR" sz="2600" dirty="0">
                <a:solidFill>
                  <a:schemeClr val="accent1">
                    <a:lumMod val="75000"/>
                  </a:schemeClr>
                </a:solidFill>
              </a:rPr>
              <a:t>gün sonra 85 yaşında vefat etmiştir</a:t>
            </a:r>
            <a:r>
              <a:rPr lang="tr-TR" sz="2600" dirty="0" smtClean="0">
                <a:solidFill>
                  <a:schemeClr val="accent1">
                    <a:lumMod val="75000"/>
                  </a:schemeClr>
                </a:solidFill>
              </a:rPr>
              <a:t>.</a:t>
            </a:r>
            <a:endParaRPr lang="tr-TR" dirty="0"/>
          </a:p>
          <a:p>
            <a:pPr marL="0" indent="0" algn="just">
              <a:buNone/>
            </a:pPr>
            <a:endParaRPr lang="tr-TR" dirty="0"/>
          </a:p>
        </p:txBody>
      </p:sp>
    </p:spTree>
    <p:extLst>
      <p:ext uri="{BB962C8B-B14F-4D97-AF65-F5344CB8AC3E}">
        <p14:creationId xmlns:p14="http://schemas.microsoft.com/office/powerpoint/2010/main" val="2208827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85372"/>
            <a:ext cx="7798972" cy="4840872"/>
          </a:xfrm>
        </p:spPr>
        <p:txBody>
          <a:bodyPr>
            <a:normAutofit/>
          </a:bodyPr>
          <a:lstStyle/>
          <a:p>
            <a:pPr marL="0" indent="0" algn="just">
              <a:buNone/>
            </a:pPr>
            <a:endParaRPr lang="tr-TR" b="1" dirty="0" smtClean="0">
              <a:ln w="1905"/>
              <a:solidFill>
                <a:schemeClr val="tx1">
                  <a:lumMod val="95000"/>
                  <a:lumOff val="5000"/>
                </a:schemeClr>
              </a:solidFill>
              <a:effectLst>
                <a:innerShdw blurRad="69850" dist="43180" dir="5400000">
                  <a:srgbClr val="000000">
                    <a:alpha val="65000"/>
                  </a:srgbClr>
                </a:innerShdw>
              </a:effectLst>
            </a:endParaRPr>
          </a:p>
          <a:p>
            <a:pPr marL="0" indent="0" algn="just">
              <a:buNone/>
            </a:pPr>
            <a:endParaRPr lang="tr-TR" dirty="0" smtClean="0">
              <a:ln w="1905"/>
              <a:solidFill>
                <a:schemeClr val="accent1">
                  <a:lumMod val="75000"/>
                </a:schemeClr>
              </a:solidFill>
              <a:effectLst>
                <a:innerShdw blurRad="69850" dist="43180" dir="5400000">
                  <a:srgbClr val="000000">
                    <a:alpha val="65000"/>
                  </a:srgbClr>
                </a:innerShdw>
              </a:effectLst>
            </a:endParaRPr>
          </a:p>
          <a:p>
            <a:pPr marL="0" indent="0" algn="just">
              <a:buNone/>
            </a:pPr>
            <a:r>
              <a:rPr lang="tr-TR" sz="2600" dirty="0" smtClean="0">
                <a:solidFill>
                  <a:schemeClr val="accent1">
                    <a:lumMod val="75000"/>
                  </a:schemeClr>
                </a:solidFill>
              </a:rPr>
              <a:t>Şeyh </a:t>
            </a:r>
            <a:r>
              <a:rPr lang="tr-TR" sz="2600" dirty="0" err="1">
                <a:solidFill>
                  <a:schemeClr val="accent1">
                    <a:lumMod val="75000"/>
                  </a:schemeClr>
                </a:solidFill>
              </a:rPr>
              <a:t>Safiyüddin</a:t>
            </a:r>
            <a:r>
              <a:rPr lang="tr-TR" sz="2600" dirty="0">
                <a:solidFill>
                  <a:schemeClr val="accent1">
                    <a:lumMod val="75000"/>
                  </a:schemeClr>
                </a:solidFill>
              </a:rPr>
              <a:t> tam 35 sene şeyhlik makamında </a:t>
            </a:r>
            <a:r>
              <a:rPr lang="tr-TR" sz="2600" dirty="0" smtClean="0">
                <a:solidFill>
                  <a:schemeClr val="accent1">
                    <a:lumMod val="75000"/>
                  </a:schemeClr>
                </a:solidFill>
              </a:rPr>
              <a:t>kalmıştır. Vefatından sonra yerine</a:t>
            </a:r>
            <a:r>
              <a:rPr lang="tr-TR" sz="2600" dirty="0">
                <a:solidFill>
                  <a:schemeClr val="accent1">
                    <a:lumMod val="75000"/>
                  </a:schemeClr>
                </a:solidFill>
              </a:rPr>
              <a:t>, şeyhliği 57 yıl sürecek olan ikinci oğlu </a:t>
            </a:r>
            <a:r>
              <a:rPr lang="tr-TR" sz="2600" dirty="0" smtClean="0">
                <a:solidFill>
                  <a:schemeClr val="accent1">
                    <a:lumMod val="75000"/>
                  </a:schemeClr>
                </a:solidFill>
              </a:rPr>
              <a:t>Şeyh </a:t>
            </a:r>
            <a:r>
              <a:rPr lang="tr-TR" sz="2600" dirty="0" err="1" smtClean="0">
                <a:solidFill>
                  <a:schemeClr val="accent1">
                    <a:lumMod val="75000"/>
                  </a:schemeClr>
                </a:solidFill>
              </a:rPr>
              <a:t>Sadreddin</a:t>
            </a:r>
            <a:r>
              <a:rPr lang="tr-TR" sz="2600" dirty="0" smtClean="0">
                <a:solidFill>
                  <a:schemeClr val="accent1">
                    <a:lumMod val="75000"/>
                  </a:schemeClr>
                </a:solidFill>
              </a:rPr>
              <a:t> Musa (1305-1391</a:t>
            </a:r>
            <a:r>
              <a:rPr lang="tr-TR" sz="2600" dirty="0">
                <a:solidFill>
                  <a:schemeClr val="accent1">
                    <a:lumMod val="75000"/>
                  </a:schemeClr>
                </a:solidFill>
              </a:rPr>
              <a:t>) geçmiştir</a:t>
            </a:r>
            <a:r>
              <a:rPr lang="tr-TR" sz="2600" dirty="0" smtClean="0">
                <a:solidFill>
                  <a:schemeClr val="accent1">
                    <a:lumMod val="75000"/>
                  </a:schemeClr>
                </a:solidFill>
              </a:rPr>
              <a:t>.</a:t>
            </a:r>
            <a:endParaRPr lang="tr-TR" dirty="0" smtClean="0">
              <a:solidFill>
                <a:schemeClr val="accent1">
                  <a:lumMod val="75000"/>
                </a:schemeClr>
              </a:solidFill>
            </a:endParaRP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157153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2589213" y="5367337"/>
            <a:ext cx="6854590" cy="859291"/>
          </a:xfrm>
        </p:spPr>
        <p:txBody>
          <a:bodyPr>
            <a:normAutofit fontScale="92500" lnSpcReduction="10000"/>
          </a:bodyPr>
          <a:lstStyle/>
          <a:p>
            <a:pPr algn="ctr"/>
            <a:r>
              <a:rPr lang="tr-TR" sz="2500" b="1" dirty="0" smtClean="0">
                <a:solidFill>
                  <a:schemeClr val="accent1">
                    <a:lumMod val="75000"/>
                  </a:schemeClr>
                </a:solidFill>
              </a:rPr>
              <a:t>Şeyh </a:t>
            </a:r>
            <a:r>
              <a:rPr lang="tr-TR" sz="2500" b="1" dirty="0" err="1" smtClean="0">
                <a:solidFill>
                  <a:schemeClr val="accent1">
                    <a:lumMod val="75000"/>
                  </a:schemeClr>
                </a:solidFill>
              </a:rPr>
              <a:t>Safiyüddin</a:t>
            </a:r>
            <a:r>
              <a:rPr lang="tr-TR" sz="2500" b="1" dirty="0" smtClean="0">
                <a:solidFill>
                  <a:schemeClr val="accent1">
                    <a:lumMod val="75000"/>
                  </a:schemeClr>
                </a:solidFill>
              </a:rPr>
              <a:t> İshak </a:t>
            </a:r>
            <a:r>
              <a:rPr lang="tr-TR" sz="2500" b="1" dirty="0" err="1" smtClean="0">
                <a:solidFill>
                  <a:schemeClr val="accent1">
                    <a:lumMod val="75000"/>
                  </a:schemeClr>
                </a:solidFill>
              </a:rPr>
              <a:t>Erdebîli’nin</a:t>
            </a:r>
            <a:endParaRPr lang="tr-TR" sz="2500" b="1" dirty="0">
              <a:solidFill>
                <a:schemeClr val="accent1">
                  <a:lumMod val="75000"/>
                </a:schemeClr>
              </a:solidFill>
            </a:endParaRPr>
          </a:p>
          <a:p>
            <a:pPr algn="ctr"/>
            <a:r>
              <a:rPr lang="tr-TR" sz="2500" b="1" dirty="0">
                <a:solidFill>
                  <a:schemeClr val="accent1">
                    <a:lumMod val="75000"/>
                  </a:schemeClr>
                </a:solidFill>
              </a:rPr>
              <a:t>Türbesi</a:t>
            </a:r>
          </a:p>
          <a:p>
            <a:endParaRPr lang="tr-TR" dirty="0"/>
          </a:p>
        </p:txBody>
      </p:sp>
      <p:pic>
        <p:nvPicPr>
          <p:cNvPr id="6" name="İçerik Yer Tutucusu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4685" y="239842"/>
            <a:ext cx="3265715" cy="4896184"/>
          </a:xfrm>
          <a:prstGeom prst="rect">
            <a:avLst/>
          </a:prstGeom>
        </p:spPr>
      </p:pic>
    </p:spTree>
    <p:extLst>
      <p:ext uri="{BB962C8B-B14F-4D97-AF65-F5344CB8AC3E}">
        <p14:creationId xmlns:p14="http://schemas.microsoft.com/office/powerpoint/2010/main" val="116067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lumMod val="75000"/>
                  </a:schemeClr>
                </a:solidFill>
              </a:rPr>
              <a:t/>
            </a:r>
            <a:br>
              <a:rPr lang="tr-TR" b="1" dirty="0" smtClean="0">
                <a:solidFill>
                  <a:schemeClr val="accent1">
                    <a:lumMod val="75000"/>
                  </a:schemeClr>
                </a:solidFill>
              </a:rPr>
            </a:br>
            <a:r>
              <a:rPr lang="tr-TR" b="1" dirty="0" smtClean="0">
                <a:solidFill>
                  <a:schemeClr val="accent1">
                    <a:lumMod val="75000"/>
                  </a:schemeClr>
                </a:solidFill>
              </a:rPr>
              <a:t>ŞEYH SADREDDİN MUSA</a:t>
            </a:r>
            <a:endParaRPr lang="tr-TR" b="1" dirty="0">
              <a:solidFill>
                <a:schemeClr val="accent1">
                  <a:lumMod val="75000"/>
                </a:schemeClr>
              </a:solidFill>
            </a:endParaRPr>
          </a:p>
        </p:txBody>
      </p:sp>
      <p:sp>
        <p:nvSpPr>
          <p:cNvPr id="3" name="İçerik Yer Tutucusu 2"/>
          <p:cNvSpPr>
            <a:spLocks noGrp="1"/>
          </p:cNvSpPr>
          <p:nvPr>
            <p:ph idx="1"/>
          </p:nvPr>
        </p:nvSpPr>
        <p:spPr>
          <a:xfrm>
            <a:off x="2589212" y="2133600"/>
            <a:ext cx="7888913" cy="4042348"/>
          </a:xfrm>
        </p:spPr>
        <p:txBody>
          <a:bodyPr>
            <a:normAutofit/>
          </a:bodyPr>
          <a:lstStyle/>
          <a:p>
            <a:pPr algn="just"/>
            <a:r>
              <a:rPr lang="tr-TR" sz="2400" dirty="0">
                <a:solidFill>
                  <a:schemeClr val="accent1">
                    <a:lumMod val="75000"/>
                  </a:schemeClr>
                </a:solidFill>
              </a:rPr>
              <a:t>Babasının vasiyeti gereği tarikatın başına geçen </a:t>
            </a:r>
            <a:r>
              <a:rPr lang="tr-TR" sz="2400" dirty="0" err="1">
                <a:solidFill>
                  <a:schemeClr val="accent1">
                    <a:lumMod val="75000"/>
                  </a:schemeClr>
                </a:solidFill>
              </a:rPr>
              <a:t>Sadreddin</a:t>
            </a:r>
            <a:r>
              <a:rPr lang="tr-TR" sz="2400" dirty="0">
                <a:solidFill>
                  <a:schemeClr val="accent1">
                    <a:lumMod val="75000"/>
                  </a:schemeClr>
                </a:solidFill>
              </a:rPr>
              <a:t>-i </a:t>
            </a:r>
            <a:r>
              <a:rPr lang="tr-TR" sz="2400" dirty="0" err="1" smtClean="0">
                <a:solidFill>
                  <a:schemeClr val="accent1">
                    <a:lumMod val="75000"/>
                  </a:schemeClr>
                </a:solidFill>
              </a:rPr>
              <a:t>Erdebîli</a:t>
            </a:r>
            <a:r>
              <a:rPr lang="tr-TR" sz="2400" dirty="0" smtClean="0">
                <a:solidFill>
                  <a:schemeClr val="accent1">
                    <a:lumMod val="75000"/>
                  </a:schemeClr>
                </a:solidFill>
              </a:rPr>
              <a:t> </a:t>
            </a:r>
            <a:r>
              <a:rPr lang="tr-TR" sz="2400" dirty="0">
                <a:solidFill>
                  <a:schemeClr val="accent1">
                    <a:lumMod val="75000"/>
                  </a:schemeClr>
                </a:solidFill>
              </a:rPr>
              <a:t>babasının Erdebil'deki merkez tekkenin yanındaki kabrine bir türbe, dervişler için halvethane ve </a:t>
            </a:r>
            <a:r>
              <a:rPr lang="tr-TR" sz="2400" dirty="0" err="1" smtClean="0">
                <a:solidFill>
                  <a:schemeClr val="accent1">
                    <a:lumMod val="75000"/>
                  </a:schemeClr>
                </a:solidFill>
              </a:rPr>
              <a:t>dâru’l-huffaz</a:t>
            </a:r>
            <a:r>
              <a:rPr lang="tr-TR" sz="2400" dirty="0" smtClean="0">
                <a:solidFill>
                  <a:schemeClr val="accent1">
                    <a:lumMod val="75000"/>
                  </a:schemeClr>
                </a:solidFill>
              </a:rPr>
              <a:t> </a:t>
            </a:r>
            <a:r>
              <a:rPr lang="tr-TR" sz="2400" dirty="0">
                <a:solidFill>
                  <a:schemeClr val="accent1">
                    <a:lumMod val="75000"/>
                  </a:schemeClr>
                </a:solidFill>
              </a:rPr>
              <a:t>gibi binalar yaptırarak </a:t>
            </a:r>
            <a:r>
              <a:rPr lang="tr-TR" sz="2400" dirty="0" err="1" smtClean="0">
                <a:solidFill>
                  <a:schemeClr val="accent1">
                    <a:lumMod val="75000"/>
                  </a:schemeClr>
                </a:solidFill>
              </a:rPr>
              <a:t>tarîkatı</a:t>
            </a:r>
            <a:r>
              <a:rPr lang="tr-TR" sz="2400" dirty="0" smtClean="0">
                <a:solidFill>
                  <a:schemeClr val="accent1">
                    <a:lumMod val="75000"/>
                  </a:schemeClr>
                </a:solidFill>
              </a:rPr>
              <a:t> </a:t>
            </a:r>
            <a:r>
              <a:rPr lang="tr-TR" sz="2400" dirty="0">
                <a:solidFill>
                  <a:schemeClr val="accent1">
                    <a:lumMod val="75000"/>
                  </a:schemeClr>
                </a:solidFill>
              </a:rPr>
              <a:t>daha geniş imkanlara kavuşturdu</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216796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lumMod val="75000"/>
                  </a:schemeClr>
                </a:solidFill>
              </a:rPr>
              <a:t/>
            </a:r>
            <a:br>
              <a:rPr lang="tr-TR" b="1" dirty="0" smtClean="0">
                <a:solidFill>
                  <a:schemeClr val="accent1">
                    <a:lumMod val="75000"/>
                  </a:schemeClr>
                </a:solidFill>
              </a:rPr>
            </a:br>
            <a:r>
              <a:rPr lang="tr-TR" b="1" dirty="0" smtClean="0">
                <a:solidFill>
                  <a:schemeClr val="accent1">
                    <a:lumMod val="75000"/>
                  </a:schemeClr>
                </a:solidFill>
              </a:rPr>
              <a:t>ŞEYH SADREDDİN MUSA</a:t>
            </a:r>
            <a:endParaRPr lang="tr-TR" b="1" dirty="0">
              <a:solidFill>
                <a:schemeClr val="accent1">
                  <a:lumMod val="75000"/>
                </a:schemeClr>
              </a:solidFill>
            </a:endParaRPr>
          </a:p>
        </p:txBody>
      </p:sp>
      <p:sp>
        <p:nvSpPr>
          <p:cNvPr id="3" name="İçerik Yer Tutucusu 2"/>
          <p:cNvSpPr>
            <a:spLocks noGrp="1"/>
          </p:cNvSpPr>
          <p:nvPr>
            <p:ph idx="1"/>
          </p:nvPr>
        </p:nvSpPr>
        <p:spPr>
          <a:xfrm>
            <a:off x="2589212" y="2133600"/>
            <a:ext cx="7888913" cy="4042348"/>
          </a:xfrm>
        </p:spPr>
        <p:txBody>
          <a:bodyPr>
            <a:normAutofit/>
          </a:bodyPr>
          <a:lstStyle/>
          <a:p>
            <a:pPr algn="just"/>
            <a:endParaRPr lang="tr-TR" sz="2400" dirty="0" smtClean="0">
              <a:solidFill>
                <a:schemeClr val="accent1">
                  <a:lumMod val="75000"/>
                </a:schemeClr>
              </a:solidFill>
            </a:endParaRPr>
          </a:p>
          <a:p>
            <a:pPr algn="just"/>
            <a:r>
              <a:rPr lang="tr-TR" sz="2400" dirty="0" smtClean="0">
                <a:solidFill>
                  <a:schemeClr val="accent1">
                    <a:lumMod val="75000"/>
                  </a:schemeClr>
                </a:solidFill>
              </a:rPr>
              <a:t>Siyasi </a:t>
            </a:r>
            <a:r>
              <a:rPr lang="tr-TR" sz="2400" dirty="0">
                <a:solidFill>
                  <a:schemeClr val="accent1">
                    <a:lumMod val="75000"/>
                  </a:schemeClr>
                </a:solidFill>
              </a:rPr>
              <a:t>gelişmelerden tarikat etkilendi, Azerbaycan'ı kontrolü altına alan Melik Eşref </a:t>
            </a:r>
            <a:r>
              <a:rPr lang="tr-TR" sz="2400" dirty="0" err="1">
                <a:solidFill>
                  <a:schemeClr val="accent1">
                    <a:lumMod val="75000"/>
                  </a:schemeClr>
                </a:solidFill>
              </a:rPr>
              <a:t>Çobani</a:t>
            </a:r>
            <a:r>
              <a:rPr lang="tr-TR" sz="2400" dirty="0">
                <a:solidFill>
                  <a:schemeClr val="accent1">
                    <a:lumMod val="75000"/>
                  </a:schemeClr>
                </a:solidFill>
              </a:rPr>
              <a:t>, kendisine karşı halkı isyana teşvik ettiği gerekçesiyle Şeyh </a:t>
            </a:r>
            <a:r>
              <a:rPr lang="tr-TR" sz="2400" dirty="0" err="1">
                <a:solidFill>
                  <a:schemeClr val="accent1">
                    <a:lumMod val="75000"/>
                  </a:schemeClr>
                </a:solidFill>
              </a:rPr>
              <a:t>Sadreddin'i</a:t>
            </a:r>
            <a:r>
              <a:rPr lang="tr-TR" sz="2400" dirty="0">
                <a:solidFill>
                  <a:schemeClr val="accent1">
                    <a:lumMod val="75000"/>
                  </a:schemeClr>
                </a:solidFill>
              </a:rPr>
              <a:t> Tebriz'de </a:t>
            </a:r>
            <a:r>
              <a:rPr lang="tr-TR" sz="2400" dirty="0" smtClean="0">
                <a:solidFill>
                  <a:schemeClr val="accent1">
                    <a:lumMod val="75000"/>
                  </a:schemeClr>
                </a:solidFill>
              </a:rPr>
              <a:t>tutuklattı. Serbest </a:t>
            </a:r>
            <a:r>
              <a:rPr lang="tr-TR" sz="2400" dirty="0">
                <a:solidFill>
                  <a:schemeClr val="accent1">
                    <a:lumMod val="75000"/>
                  </a:schemeClr>
                </a:solidFill>
              </a:rPr>
              <a:t>kalınca Gilan’a gitti.1356'da Erdebil'e döndü.</a:t>
            </a:r>
          </a:p>
          <a:p>
            <a:pPr marL="0" indent="0">
              <a:buNone/>
            </a:pPr>
            <a:endParaRPr lang="tr-TR" dirty="0"/>
          </a:p>
        </p:txBody>
      </p:sp>
    </p:spTree>
    <p:extLst>
      <p:ext uri="{BB962C8B-B14F-4D97-AF65-F5344CB8AC3E}">
        <p14:creationId xmlns:p14="http://schemas.microsoft.com/office/powerpoint/2010/main" val="1295083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8584" y="1588958"/>
            <a:ext cx="8004747" cy="3837482"/>
          </a:xfrm>
        </p:spPr>
        <p:txBody>
          <a:bodyPr>
            <a:normAutofit/>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Erdebil </a:t>
            </a:r>
            <a:r>
              <a:rPr lang="tr-TR" sz="2400" dirty="0" err="1">
                <a:solidFill>
                  <a:schemeClr val="accent1">
                    <a:lumMod val="75000"/>
                  </a:schemeClr>
                </a:solidFill>
              </a:rPr>
              <a:t>Tekkesi'nin</a:t>
            </a:r>
            <a:r>
              <a:rPr lang="tr-TR" sz="2400" dirty="0">
                <a:solidFill>
                  <a:schemeClr val="accent1">
                    <a:lumMod val="75000"/>
                  </a:schemeClr>
                </a:solidFill>
              </a:rPr>
              <a:t> şöhreti, batı Türkmenleri arasında ve Osmanlı Devletinde de bilinmekteydi. Osmanlılar, bu gibi </a:t>
            </a:r>
            <a:r>
              <a:rPr lang="tr-TR" sz="2400" dirty="0" err="1" smtClean="0">
                <a:solidFill>
                  <a:schemeClr val="accent1">
                    <a:lumMod val="75000"/>
                  </a:schemeClr>
                </a:solidFill>
              </a:rPr>
              <a:t>irşad</a:t>
            </a:r>
            <a:r>
              <a:rPr lang="tr-TR" sz="2400" dirty="0" smtClean="0">
                <a:solidFill>
                  <a:schemeClr val="accent1">
                    <a:lumMod val="75000"/>
                  </a:schemeClr>
                </a:solidFill>
              </a:rPr>
              <a:t> </a:t>
            </a:r>
            <a:r>
              <a:rPr lang="tr-TR" sz="2400" dirty="0">
                <a:solidFill>
                  <a:schemeClr val="accent1">
                    <a:lumMod val="75000"/>
                  </a:schemeClr>
                </a:solidFill>
              </a:rPr>
              <a:t>faaliyetinde bulunan tekke ve zaviyelere </a:t>
            </a:r>
            <a:r>
              <a:rPr lang="tr-TR" sz="2400" dirty="0" smtClean="0">
                <a:solidFill>
                  <a:schemeClr val="accent1">
                    <a:lumMod val="75000"/>
                  </a:schemeClr>
                </a:solidFill>
              </a:rPr>
              <a:t>teşvikkar davrandıklarından </a:t>
            </a:r>
            <a:r>
              <a:rPr lang="tr-TR" sz="2400" dirty="0">
                <a:solidFill>
                  <a:schemeClr val="accent1">
                    <a:lumMod val="75000"/>
                  </a:schemeClr>
                </a:solidFill>
              </a:rPr>
              <a:t>Erdebil </a:t>
            </a:r>
            <a:r>
              <a:rPr lang="tr-TR" sz="2400" dirty="0" err="1">
                <a:solidFill>
                  <a:schemeClr val="accent1">
                    <a:lumMod val="75000"/>
                  </a:schemeClr>
                </a:solidFill>
              </a:rPr>
              <a:t>Tekkesi'ne</a:t>
            </a:r>
            <a:r>
              <a:rPr lang="tr-TR" sz="2400" dirty="0">
                <a:solidFill>
                  <a:schemeClr val="accent1">
                    <a:lumMod val="75000"/>
                  </a:schemeClr>
                </a:solidFill>
              </a:rPr>
              <a:t> de Bursa'dan her sene hediye yollarlardı. Bu gönderdikleri hediyelere "</a:t>
            </a:r>
            <a:r>
              <a:rPr lang="tr-TR" sz="2400" dirty="0" err="1">
                <a:solidFill>
                  <a:schemeClr val="accent1">
                    <a:lumMod val="75000"/>
                  </a:schemeClr>
                </a:solidFill>
              </a:rPr>
              <a:t>Çerağ</a:t>
            </a:r>
            <a:r>
              <a:rPr lang="tr-TR" sz="2400" dirty="0">
                <a:solidFill>
                  <a:schemeClr val="accent1">
                    <a:lumMod val="75000"/>
                  </a:schemeClr>
                </a:solidFill>
              </a:rPr>
              <a:t> Akçesi" diyorlardı. </a:t>
            </a:r>
          </a:p>
        </p:txBody>
      </p:sp>
    </p:spTree>
    <p:extLst>
      <p:ext uri="{BB962C8B-B14F-4D97-AF65-F5344CB8AC3E}">
        <p14:creationId xmlns:p14="http://schemas.microsoft.com/office/powerpoint/2010/main" val="2695968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753849"/>
            <a:ext cx="7514158" cy="3747541"/>
          </a:xfrm>
        </p:spPr>
        <p:txBody>
          <a:bodyPr>
            <a:normAutofit lnSpcReduction="10000"/>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Şeyh </a:t>
            </a:r>
            <a:r>
              <a:rPr lang="tr-TR" sz="2400" dirty="0" err="1">
                <a:solidFill>
                  <a:schemeClr val="accent1">
                    <a:lumMod val="75000"/>
                  </a:schemeClr>
                </a:solidFill>
              </a:rPr>
              <a:t>Sadreddin</a:t>
            </a:r>
            <a:r>
              <a:rPr lang="tr-TR" sz="2400" dirty="0">
                <a:solidFill>
                  <a:schemeClr val="accent1">
                    <a:lumMod val="75000"/>
                  </a:schemeClr>
                </a:solidFill>
              </a:rPr>
              <a:t> 87 yıllık hayatının tam 59 senesini şeyhlik makamında geçirdi. Ömrünün sonuna doğru babası gibi Hac görevini ifa etti. Dönüşünden hemen sonra 1392 yılında vefat etti. </a:t>
            </a:r>
          </a:p>
          <a:p>
            <a:pPr algn="just"/>
            <a:r>
              <a:rPr lang="tr-TR" sz="2400" dirty="0">
                <a:solidFill>
                  <a:schemeClr val="accent1">
                    <a:lumMod val="75000"/>
                  </a:schemeClr>
                </a:solidFill>
              </a:rPr>
              <a:t>	Ölümünden evvel oğlu Hoca Ali'yi Erdebil Şeyhi ilan etti. </a:t>
            </a:r>
            <a:r>
              <a:rPr lang="tr-TR" sz="2400" dirty="0" err="1">
                <a:solidFill>
                  <a:schemeClr val="accent1">
                    <a:lumMod val="75000"/>
                  </a:schemeClr>
                </a:solidFill>
              </a:rPr>
              <a:t>Sadreddin'in</a:t>
            </a:r>
            <a:r>
              <a:rPr lang="tr-TR" sz="2400" dirty="0">
                <a:solidFill>
                  <a:schemeClr val="accent1">
                    <a:lumMod val="75000"/>
                  </a:schemeClr>
                </a:solidFill>
              </a:rPr>
              <a:t> ölümü esnasında Tekke artık tam manasıyla büyük bir müessese haline gelmiştir.</a:t>
            </a:r>
          </a:p>
          <a:p>
            <a:endParaRPr lang="tr-TR" dirty="0"/>
          </a:p>
        </p:txBody>
      </p:sp>
    </p:spTree>
    <p:extLst>
      <p:ext uri="{BB962C8B-B14F-4D97-AF65-F5344CB8AC3E}">
        <p14:creationId xmlns:p14="http://schemas.microsoft.com/office/powerpoint/2010/main" val="1241574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dirty="0"/>
              <a:t/>
            </a:r>
            <a:br>
              <a:rPr lang="tr-TR" sz="4400" b="1" dirty="0"/>
            </a:br>
            <a:endParaRPr lang="tr-TR" sz="4000" b="1" dirty="0"/>
          </a:p>
        </p:txBody>
      </p:sp>
      <p:sp>
        <p:nvSpPr>
          <p:cNvPr id="3" name="Alt Başlık 2"/>
          <p:cNvSpPr>
            <a:spLocks noGrp="1"/>
          </p:cNvSpPr>
          <p:nvPr>
            <p:ph type="subTitle" idx="1"/>
          </p:nvPr>
        </p:nvSpPr>
        <p:spPr>
          <a:xfrm>
            <a:off x="1751012" y="2563318"/>
            <a:ext cx="8689976" cy="2670164"/>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8</a:t>
            </a:r>
            <a:r>
              <a:rPr lang="tr-TR" sz="2900" b="1" dirty="0" smtClean="0">
                <a:solidFill>
                  <a:schemeClr val="tx1"/>
                </a:solidFill>
                <a:latin typeface="Arial" panose="020B0604020202020204" pitchFamily="34" charset="0"/>
                <a:cs typeface="Arial" panose="020B0604020202020204" pitchFamily="34" charset="0"/>
              </a:rPr>
              <a:t>. HAFTA  </a:t>
            </a:r>
          </a:p>
          <a:p>
            <a:pPr lvl="0" algn="ctr" defTabSz="914400" eaLnBrk="0" fontAlgn="base" hangingPunct="0">
              <a:lnSpc>
                <a:spcPct val="150000"/>
              </a:lnSpc>
              <a:spcBef>
                <a:spcPct val="0"/>
              </a:spcBef>
              <a:spcAft>
                <a:spcPct val="0"/>
              </a:spcAft>
              <a:buClrTx/>
              <a:buSzTx/>
              <a:tabLst>
                <a:tab pos="5754688" algn="r"/>
              </a:tabLst>
            </a:pPr>
            <a:r>
              <a:rPr lang="tr-TR" altLang="tr-TR" sz="54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SAFEVİLİK</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4585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93497" y="624110"/>
            <a:ext cx="9211116" cy="1280890"/>
          </a:xfrm>
        </p:spPr>
        <p:txBody>
          <a:bodyPr/>
          <a:lstStyle/>
          <a:p>
            <a:r>
              <a:rPr lang="tr-TR" dirty="0" smtClean="0"/>
              <a:t/>
            </a:r>
            <a:br>
              <a:rPr lang="tr-TR" dirty="0" smtClean="0"/>
            </a:br>
            <a:r>
              <a:rPr lang="tr-TR" b="1" dirty="0" smtClean="0">
                <a:solidFill>
                  <a:schemeClr val="accent1">
                    <a:lumMod val="75000"/>
                  </a:schemeClr>
                </a:solidFill>
              </a:rPr>
              <a:t>ŞEYH HOCA ALİ</a:t>
            </a:r>
            <a:endParaRPr lang="tr-TR" b="1" dirty="0">
              <a:solidFill>
                <a:schemeClr val="accent1">
                  <a:lumMod val="75000"/>
                </a:schemeClr>
              </a:solidFill>
            </a:endParaRPr>
          </a:p>
        </p:txBody>
      </p:sp>
      <p:sp>
        <p:nvSpPr>
          <p:cNvPr id="3" name="İçerik Yer Tutucusu 2"/>
          <p:cNvSpPr>
            <a:spLocks noGrp="1"/>
          </p:cNvSpPr>
          <p:nvPr>
            <p:ph idx="1"/>
          </p:nvPr>
        </p:nvSpPr>
        <p:spPr>
          <a:xfrm>
            <a:off x="2293496" y="2143592"/>
            <a:ext cx="8214610" cy="3747541"/>
          </a:xfrm>
        </p:spPr>
        <p:txBody>
          <a:bodyPr>
            <a:normAutofit/>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Babasının </a:t>
            </a:r>
            <a:r>
              <a:rPr lang="tr-TR" sz="2400" dirty="0">
                <a:solidFill>
                  <a:schemeClr val="accent1">
                    <a:lumMod val="75000"/>
                  </a:schemeClr>
                </a:solidFill>
              </a:rPr>
              <a:t>vasiyeti gereği Hoca Ali Erdebil Şeyhi olmuştur. O, 1371 yılında Erdebil'de doğdu. Gençliğinde iyi bir eğitim gördü. Daha çok Hoca Ali unvanıyla bilinir. </a:t>
            </a:r>
            <a:r>
              <a:rPr lang="tr-TR" sz="2400" dirty="0" smtClean="0">
                <a:solidFill>
                  <a:schemeClr val="accent1">
                    <a:lumMod val="75000"/>
                  </a:schemeClr>
                </a:solidFill>
              </a:rPr>
              <a:t>Timur</a:t>
            </a:r>
            <a:r>
              <a:rPr lang="tr-TR" sz="2400" dirty="0">
                <a:solidFill>
                  <a:schemeClr val="accent1">
                    <a:lumMod val="75000"/>
                  </a:schemeClr>
                </a:solidFill>
              </a:rPr>
              <a:t>, 1402 yılında Osmanlı Sultanı Yıldırım Bayezid'i yendikten sonra dönüşünde Hoca Ali'nin tekkesine uğramış ve onu ziyaret etmiştir</a:t>
            </a:r>
            <a:r>
              <a:rPr lang="tr-TR" sz="2400" dirty="0" smtClean="0">
                <a:solidFill>
                  <a:schemeClr val="accent1">
                    <a:lumMod val="75000"/>
                  </a:schemeClr>
                </a:solidFill>
              </a:rPr>
              <a:t>.</a:t>
            </a:r>
            <a:endParaRPr lang="tr-TR" sz="2400" dirty="0"/>
          </a:p>
          <a:p>
            <a:endParaRPr lang="tr-TR" dirty="0"/>
          </a:p>
        </p:txBody>
      </p:sp>
    </p:spTree>
    <p:extLst>
      <p:ext uri="{BB962C8B-B14F-4D97-AF65-F5344CB8AC3E}">
        <p14:creationId xmlns:p14="http://schemas.microsoft.com/office/powerpoint/2010/main" val="95250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1199213"/>
            <a:ext cx="7858932" cy="4287187"/>
          </a:xfrm>
        </p:spPr>
        <p:txBody>
          <a:bodyPr>
            <a:normAutofit/>
          </a:bodyPr>
          <a:lstStyle/>
          <a:p>
            <a:pPr algn="just"/>
            <a:endParaRPr lang="tr-TR" dirty="0" smtClean="0">
              <a:solidFill>
                <a:schemeClr val="accent1">
                  <a:lumMod val="75000"/>
                </a:schemeClr>
              </a:solidFill>
            </a:endParaRPr>
          </a:p>
          <a:p>
            <a:pPr algn="just"/>
            <a:r>
              <a:rPr lang="tr-TR" sz="2600" dirty="0" smtClean="0">
                <a:solidFill>
                  <a:schemeClr val="accent1">
                    <a:lumMod val="75000"/>
                  </a:schemeClr>
                </a:solidFill>
              </a:rPr>
              <a:t>Timur, Erdebil </a:t>
            </a:r>
            <a:r>
              <a:rPr lang="tr-TR" sz="2600" dirty="0">
                <a:solidFill>
                  <a:schemeClr val="accent1">
                    <a:lumMod val="75000"/>
                  </a:schemeClr>
                </a:solidFill>
              </a:rPr>
              <a:t>ve köylerinin bütün gelirlerini Erdebil </a:t>
            </a:r>
            <a:r>
              <a:rPr lang="tr-TR" sz="2600" dirty="0" err="1">
                <a:solidFill>
                  <a:schemeClr val="accent1">
                    <a:lumMod val="75000"/>
                  </a:schemeClr>
                </a:solidFill>
              </a:rPr>
              <a:t>Tekkesi'ne</a:t>
            </a:r>
            <a:r>
              <a:rPr lang="tr-TR" sz="2600" dirty="0">
                <a:solidFill>
                  <a:schemeClr val="accent1">
                    <a:lumMod val="75000"/>
                  </a:schemeClr>
                </a:solidFill>
              </a:rPr>
              <a:t> </a:t>
            </a:r>
            <a:r>
              <a:rPr lang="tr-TR" sz="2600" dirty="0" smtClean="0">
                <a:solidFill>
                  <a:schemeClr val="accent1">
                    <a:lumMod val="75000"/>
                  </a:schemeClr>
                </a:solidFill>
              </a:rPr>
              <a:t>bırakmıştır. Bölgede </a:t>
            </a:r>
            <a:r>
              <a:rPr lang="tr-TR" sz="2600" dirty="0">
                <a:solidFill>
                  <a:schemeClr val="accent1">
                    <a:lumMod val="75000"/>
                  </a:schemeClr>
                </a:solidFill>
              </a:rPr>
              <a:t>serbest hareket etme ayrıcalığı tanımıştır. Bu ayrıcalığından dolayı Erdebil ve civarı, cemiyete zararlı birçok kimsenin de sığınağı haline gelmiştir</a:t>
            </a:r>
            <a:r>
              <a:rPr lang="tr-TR" sz="2600" dirty="0" smtClean="0">
                <a:solidFill>
                  <a:schemeClr val="accent1">
                    <a:lumMod val="75000"/>
                  </a:schemeClr>
                </a:solidFill>
              </a:rPr>
              <a:t>. </a:t>
            </a:r>
            <a:r>
              <a:rPr lang="tr-TR" sz="2600" dirty="0">
                <a:solidFill>
                  <a:schemeClr val="accent1">
                    <a:lumMod val="75000"/>
                  </a:schemeClr>
                </a:solidFill>
              </a:rPr>
              <a:t>Ankara savaşında yendiği Osmanlı ordusundan ve Anadolu halkından bir kısmını esir etmişti. </a:t>
            </a:r>
            <a:endParaRPr lang="tr-TR" sz="2600" dirty="0" smtClean="0">
              <a:solidFill>
                <a:schemeClr val="accent1">
                  <a:lumMod val="75000"/>
                </a:schemeClr>
              </a:solidFill>
            </a:endParaRPr>
          </a:p>
        </p:txBody>
      </p:sp>
    </p:spTree>
    <p:extLst>
      <p:ext uri="{BB962C8B-B14F-4D97-AF65-F5344CB8AC3E}">
        <p14:creationId xmlns:p14="http://schemas.microsoft.com/office/powerpoint/2010/main" val="1414428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1199213"/>
            <a:ext cx="7858932" cy="4287187"/>
          </a:xfrm>
        </p:spPr>
        <p:txBody>
          <a:bodyPr>
            <a:normAutofit/>
          </a:bodyPr>
          <a:lstStyle/>
          <a:p>
            <a:pPr algn="just"/>
            <a:endParaRPr lang="tr-TR" dirty="0" smtClean="0">
              <a:solidFill>
                <a:schemeClr val="accent1">
                  <a:lumMod val="75000"/>
                </a:schemeClr>
              </a:solidFill>
            </a:endParaRPr>
          </a:p>
          <a:p>
            <a:pPr algn="just"/>
            <a:endParaRPr lang="tr-TR" sz="2600" dirty="0" smtClean="0">
              <a:solidFill>
                <a:schemeClr val="accent1">
                  <a:lumMod val="75000"/>
                </a:schemeClr>
              </a:solidFill>
            </a:endParaRPr>
          </a:p>
          <a:p>
            <a:pPr algn="just"/>
            <a:r>
              <a:rPr lang="tr-TR" sz="2600" dirty="0" smtClean="0">
                <a:solidFill>
                  <a:schemeClr val="accent1">
                    <a:lumMod val="75000"/>
                  </a:schemeClr>
                </a:solidFill>
              </a:rPr>
              <a:t>Hoca </a:t>
            </a:r>
            <a:r>
              <a:rPr lang="tr-TR" sz="2600" dirty="0">
                <a:solidFill>
                  <a:schemeClr val="accent1">
                    <a:lumMod val="75000"/>
                  </a:schemeClr>
                </a:solidFill>
              </a:rPr>
              <a:t>Ali'nin tavassut etmesiyle bu esirlerin bir kısmını serbest </a:t>
            </a:r>
            <a:r>
              <a:rPr lang="tr-TR" sz="2600" dirty="0" smtClean="0">
                <a:solidFill>
                  <a:schemeClr val="accent1">
                    <a:lumMod val="75000"/>
                  </a:schemeClr>
                </a:solidFill>
              </a:rPr>
              <a:t>kalmıştı. </a:t>
            </a:r>
            <a:r>
              <a:rPr lang="tr-TR" sz="2600" dirty="0">
                <a:solidFill>
                  <a:schemeClr val="accent1">
                    <a:lumMod val="75000"/>
                  </a:schemeClr>
                </a:solidFill>
              </a:rPr>
              <a:t>Bir kısmı Erdebil'e yerleşmiş ve Erdebil </a:t>
            </a:r>
            <a:r>
              <a:rPr lang="tr-TR" sz="2600" dirty="0" err="1">
                <a:solidFill>
                  <a:schemeClr val="accent1">
                    <a:lumMod val="75000"/>
                  </a:schemeClr>
                </a:solidFill>
              </a:rPr>
              <a:t>Tekkesi'ne</a:t>
            </a:r>
            <a:r>
              <a:rPr lang="tr-TR" sz="2600" dirty="0">
                <a:solidFill>
                  <a:schemeClr val="accent1">
                    <a:lumMod val="75000"/>
                  </a:schemeClr>
                </a:solidFill>
              </a:rPr>
              <a:t> mürit </a:t>
            </a:r>
            <a:r>
              <a:rPr lang="tr-TR" sz="2600" dirty="0" smtClean="0">
                <a:solidFill>
                  <a:schemeClr val="accent1">
                    <a:lumMod val="75000"/>
                  </a:schemeClr>
                </a:solidFill>
              </a:rPr>
              <a:t>olmuştu. </a:t>
            </a:r>
            <a:r>
              <a:rPr lang="tr-TR" sz="2600" dirty="0">
                <a:solidFill>
                  <a:schemeClr val="accent1">
                    <a:lumMod val="75000"/>
                  </a:schemeClr>
                </a:solidFill>
              </a:rPr>
              <a:t>Bir kısmı da tekrar Anadolu'ya dönüp ve Erdebil </a:t>
            </a:r>
            <a:r>
              <a:rPr lang="tr-TR" sz="2600" dirty="0" err="1">
                <a:solidFill>
                  <a:schemeClr val="accent1">
                    <a:lumMod val="75000"/>
                  </a:schemeClr>
                </a:solidFill>
              </a:rPr>
              <a:t>Tekkesi'nin</a:t>
            </a:r>
            <a:r>
              <a:rPr lang="tr-TR" sz="2600" dirty="0">
                <a:solidFill>
                  <a:schemeClr val="accent1">
                    <a:lumMod val="75000"/>
                  </a:schemeClr>
                </a:solidFill>
              </a:rPr>
              <a:t> Anadolu'daki </a:t>
            </a:r>
            <a:r>
              <a:rPr lang="tr-TR" sz="2600" dirty="0" smtClean="0">
                <a:solidFill>
                  <a:schemeClr val="accent1">
                    <a:lumMod val="75000"/>
                  </a:schemeClr>
                </a:solidFill>
              </a:rPr>
              <a:t>muhipleri </a:t>
            </a:r>
            <a:r>
              <a:rPr lang="tr-TR" sz="2600" dirty="0" err="1" smtClean="0">
                <a:solidFill>
                  <a:schemeClr val="accent1">
                    <a:lumMod val="75000"/>
                  </a:schemeClr>
                </a:solidFill>
              </a:rPr>
              <a:t>dâileri</a:t>
            </a:r>
            <a:r>
              <a:rPr lang="tr-TR" sz="2600" dirty="0" smtClean="0">
                <a:solidFill>
                  <a:schemeClr val="accent1">
                    <a:lumMod val="75000"/>
                  </a:schemeClr>
                </a:solidFill>
              </a:rPr>
              <a:t> olmuşlardır.</a:t>
            </a:r>
            <a:endParaRPr lang="tr-TR" sz="2600" dirty="0"/>
          </a:p>
          <a:p>
            <a:endParaRPr lang="tr-TR" dirty="0"/>
          </a:p>
        </p:txBody>
      </p:sp>
    </p:spTree>
    <p:extLst>
      <p:ext uri="{BB962C8B-B14F-4D97-AF65-F5344CB8AC3E}">
        <p14:creationId xmlns:p14="http://schemas.microsoft.com/office/powerpoint/2010/main" val="1418245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19150"/>
            <a:ext cx="7724021" cy="4847132"/>
          </a:xfrm>
        </p:spPr>
        <p:txBody>
          <a:bodyPr>
            <a:normAutofit/>
          </a:bodyPr>
          <a:lstStyle/>
          <a:p>
            <a:pPr algn="just"/>
            <a:endParaRPr lang="tr-TR" dirty="0" smtClean="0">
              <a:solidFill>
                <a:schemeClr val="accent1">
                  <a:lumMod val="75000"/>
                </a:schemeClr>
              </a:solidFill>
            </a:endParaRPr>
          </a:p>
          <a:p>
            <a:pPr algn="just"/>
            <a:endParaRPr lang="tr-TR" dirty="0">
              <a:solidFill>
                <a:schemeClr val="accent1">
                  <a:lumMod val="75000"/>
                </a:schemeClr>
              </a:solidFill>
            </a:endParaRPr>
          </a:p>
          <a:p>
            <a:pPr algn="just"/>
            <a:r>
              <a:rPr lang="tr-TR" sz="2400" dirty="0" smtClean="0">
                <a:solidFill>
                  <a:schemeClr val="accent1">
                    <a:lumMod val="75000"/>
                  </a:schemeClr>
                </a:solidFill>
              </a:rPr>
              <a:t>Şeyh </a:t>
            </a:r>
            <a:r>
              <a:rPr lang="tr-TR" sz="2400" dirty="0" err="1">
                <a:solidFill>
                  <a:schemeClr val="accent1">
                    <a:lumMod val="75000"/>
                  </a:schemeClr>
                </a:solidFill>
              </a:rPr>
              <a:t>Safiyüddin</a:t>
            </a:r>
            <a:r>
              <a:rPr lang="tr-TR" sz="2400" dirty="0">
                <a:solidFill>
                  <a:schemeClr val="accent1">
                    <a:lumMod val="75000"/>
                  </a:schemeClr>
                </a:solidFill>
              </a:rPr>
              <a:t> ve oğlu </a:t>
            </a:r>
            <a:r>
              <a:rPr lang="tr-TR" sz="2400" dirty="0" err="1" smtClean="0">
                <a:solidFill>
                  <a:schemeClr val="accent1">
                    <a:lumMod val="75000"/>
                  </a:schemeClr>
                </a:solidFill>
              </a:rPr>
              <a:t>Sadreddin</a:t>
            </a:r>
            <a:r>
              <a:rPr lang="tr-TR" sz="2400" dirty="0" smtClean="0">
                <a:solidFill>
                  <a:schemeClr val="accent1">
                    <a:lumMod val="75000"/>
                  </a:schemeClr>
                </a:solidFill>
              </a:rPr>
              <a:t> Şafii’dirler. </a:t>
            </a:r>
            <a:r>
              <a:rPr lang="tr-TR" sz="2400" dirty="0">
                <a:solidFill>
                  <a:schemeClr val="accent1">
                    <a:lumMod val="75000"/>
                  </a:schemeClr>
                </a:solidFill>
              </a:rPr>
              <a:t>Ancak </a:t>
            </a:r>
            <a:r>
              <a:rPr lang="tr-TR" sz="2400" dirty="0" smtClean="0">
                <a:solidFill>
                  <a:schemeClr val="accent1">
                    <a:lumMod val="75000"/>
                  </a:schemeClr>
                </a:solidFill>
              </a:rPr>
              <a:t>o dönemde </a:t>
            </a:r>
            <a:r>
              <a:rPr lang="tr-TR" sz="2400" dirty="0" err="1">
                <a:solidFill>
                  <a:schemeClr val="accent1">
                    <a:lumMod val="75000"/>
                  </a:schemeClr>
                </a:solidFill>
              </a:rPr>
              <a:t>İmamiyye</a:t>
            </a:r>
            <a:r>
              <a:rPr lang="tr-TR" sz="2400" dirty="0">
                <a:solidFill>
                  <a:schemeClr val="accent1">
                    <a:lumMod val="75000"/>
                  </a:schemeClr>
                </a:solidFill>
              </a:rPr>
              <a:t> mezhebindeki gibi aşırıya kaçmayan bir </a:t>
            </a:r>
            <a:r>
              <a:rPr lang="tr-TR" sz="2400" dirty="0" err="1">
                <a:solidFill>
                  <a:schemeClr val="accent1">
                    <a:lumMod val="75000"/>
                  </a:schemeClr>
                </a:solidFill>
              </a:rPr>
              <a:t>Ehl</a:t>
            </a:r>
            <a:r>
              <a:rPr lang="tr-TR" sz="2400" dirty="0">
                <a:solidFill>
                  <a:schemeClr val="accent1">
                    <a:lumMod val="75000"/>
                  </a:schemeClr>
                </a:solidFill>
              </a:rPr>
              <a:t>-i </a:t>
            </a:r>
            <a:r>
              <a:rPr lang="tr-TR" sz="2400" dirty="0" err="1">
                <a:solidFill>
                  <a:schemeClr val="accent1">
                    <a:lumMod val="75000"/>
                  </a:schemeClr>
                </a:solidFill>
              </a:rPr>
              <a:t>Beyt</a:t>
            </a:r>
            <a:r>
              <a:rPr lang="tr-TR" sz="2400" dirty="0">
                <a:solidFill>
                  <a:schemeClr val="accent1">
                    <a:lumMod val="75000"/>
                  </a:schemeClr>
                </a:solidFill>
              </a:rPr>
              <a:t> sevgisi de vardı. </a:t>
            </a:r>
          </a:p>
          <a:p>
            <a:pPr algn="just"/>
            <a:r>
              <a:rPr lang="tr-TR" sz="2400" dirty="0" smtClean="0">
                <a:solidFill>
                  <a:schemeClr val="accent1">
                    <a:lumMod val="75000"/>
                  </a:schemeClr>
                </a:solidFill>
              </a:rPr>
              <a:t>Hoca Ali’den itibaren Erdebil tekkesinin </a:t>
            </a:r>
            <a:r>
              <a:rPr lang="tr-TR" sz="2400" dirty="0">
                <a:solidFill>
                  <a:schemeClr val="accent1">
                    <a:lumMod val="75000"/>
                  </a:schemeClr>
                </a:solidFill>
              </a:rPr>
              <a:t>Hz. Ali'ye </a:t>
            </a:r>
            <a:r>
              <a:rPr lang="tr-TR" sz="2400" dirty="0" smtClean="0">
                <a:solidFill>
                  <a:schemeClr val="accent1">
                    <a:lumMod val="75000"/>
                  </a:schemeClr>
                </a:solidFill>
              </a:rPr>
              <a:t>muhabbetinde Şiî etkisinin kendini göstermeye başladığı söylenebilir. Tam bir angajmandan bahsedilmese bile </a:t>
            </a:r>
            <a:r>
              <a:rPr lang="tr-TR" sz="2400" dirty="0" err="1" smtClean="0">
                <a:solidFill>
                  <a:schemeClr val="accent1">
                    <a:lumMod val="75000"/>
                  </a:schemeClr>
                </a:solidFill>
              </a:rPr>
              <a:t>İmamiyye’ye</a:t>
            </a:r>
            <a:r>
              <a:rPr lang="tr-TR" sz="2400" dirty="0" smtClean="0">
                <a:solidFill>
                  <a:schemeClr val="accent1">
                    <a:lumMod val="75000"/>
                  </a:schemeClr>
                </a:solidFill>
              </a:rPr>
              <a:t> meyil söz konusudur. </a:t>
            </a:r>
            <a:endParaRPr lang="tr-TR" sz="2400" dirty="0">
              <a:solidFill>
                <a:schemeClr val="accent1">
                  <a:lumMod val="75000"/>
                </a:schemeClr>
              </a:solidFill>
            </a:endParaRPr>
          </a:p>
          <a:p>
            <a:endParaRPr lang="tr-TR" dirty="0">
              <a:solidFill>
                <a:schemeClr val="accent1">
                  <a:lumMod val="75000"/>
                </a:schemeClr>
              </a:solidFill>
            </a:endParaRPr>
          </a:p>
        </p:txBody>
      </p:sp>
    </p:spTree>
    <p:extLst>
      <p:ext uri="{BB962C8B-B14F-4D97-AF65-F5344CB8AC3E}">
        <p14:creationId xmlns:p14="http://schemas.microsoft.com/office/powerpoint/2010/main" val="1636812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19150"/>
            <a:ext cx="7694040" cy="4817152"/>
          </a:xfrm>
        </p:spPr>
        <p:txBody>
          <a:bodyPr>
            <a:normAutofit/>
          </a:bodyPr>
          <a:lstStyle/>
          <a:p>
            <a:pPr algn="just"/>
            <a:endParaRPr lang="tr-TR" dirty="0" smtClean="0">
              <a:solidFill>
                <a:schemeClr val="accent1">
                  <a:lumMod val="75000"/>
                </a:schemeClr>
              </a:solidFill>
            </a:endParaRPr>
          </a:p>
          <a:p>
            <a:pPr algn="just"/>
            <a:endParaRPr lang="tr-TR" dirty="0">
              <a:solidFill>
                <a:schemeClr val="accent1">
                  <a:lumMod val="75000"/>
                </a:schemeClr>
              </a:solidFill>
            </a:endParaRPr>
          </a:p>
          <a:p>
            <a:pPr algn="just"/>
            <a:r>
              <a:rPr lang="tr-TR" sz="2400" dirty="0" smtClean="0">
                <a:solidFill>
                  <a:schemeClr val="accent1">
                    <a:lumMod val="75000"/>
                  </a:schemeClr>
                </a:solidFill>
              </a:rPr>
              <a:t>Hoca </a:t>
            </a:r>
            <a:r>
              <a:rPr lang="tr-TR" sz="2400" dirty="0">
                <a:solidFill>
                  <a:schemeClr val="accent1">
                    <a:lumMod val="75000"/>
                  </a:schemeClr>
                </a:solidFill>
              </a:rPr>
              <a:t>Ali'nin </a:t>
            </a:r>
            <a:r>
              <a:rPr lang="tr-TR" sz="2400" dirty="0" err="1" smtClean="0">
                <a:solidFill>
                  <a:schemeClr val="accent1">
                    <a:lumMod val="75000"/>
                  </a:schemeClr>
                </a:solidFill>
              </a:rPr>
              <a:t>İmamiyye’nin</a:t>
            </a:r>
            <a:r>
              <a:rPr lang="tr-TR" sz="2400" dirty="0" smtClean="0">
                <a:solidFill>
                  <a:schemeClr val="accent1">
                    <a:lumMod val="75000"/>
                  </a:schemeClr>
                </a:solidFill>
              </a:rPr>
              <a:t> özellikle "İmamet Ve Hilafet" görüşüne sıcak baktığı nakledilmektedir. Bu </a:t>
            </a:r>
            <a:r>
              <a:rPr lang="tr-TR" sz="2400" dirty="0">
                <a:solidFill>
                  <a:schemeClr val="accent1">
                    <a:lumMod val="75000"/>
                  </a:schemeClr>
                </a:solidFill>
              </a:rPr>
              <a:t>fiili duruma rağmen Hoca Ali, siyasi niyetini açığa vurmamış ve bir devlet kurma teşebbüsünde bulunmamıştır. </a:t>
            </a:r>
          </a:p>
          <a:p>
            <a:pPr algn="just"/>
            <a:r>
              <a:rPr lang="tr-TR" sz="2400" dirty="0">
                <a:solidFill>
                  <a:schemeClr val="accent1">
                    <a:lumMod val="75000"/>
                  </a:schemeClr>
                </a:solidFill>
              </a:rPr>
              <a:t>Hoca Ali'nin </a:t>
            </a:r>
            <a:r>
              <a:rPr lang="tr-TR" sz="2400" dirty="0" err="1" smtClean="0">
                <a:solidFill>
                  <a:schemeClr val="accent1">
                    <a:lumMod val="75000"/>
                  </a:schemeClr>
                </a:solidFill>
              </a:rPr>
              <a:t>İmamiliğe</a:t>
            </a:r>
            <a:r>
              <a:rPr lang="tr-TR" sz="2400" dirty="0" smtClean="0">
                <a:solidFill>
                  <a:schemeClr val="accent1">
                    <a:lumMod val="75000"/>
                  </a:schemeClr>
                </a:solidFill>
              </a:rPr>
              <a:t> meyli, </a:t>
            </a:r>
            <a:r>
              <a:rPr lang="tr-TR" sz="2400" dirty="0">
                <a:solidFill>
                  <a:schemeClr val="accent1">
                    <a:lumMod val="75000"/>
                  </a:schemeClr>
                </a:solidFill>
              </a:rPr>
              <a:t>ilk üç Halife'ye düşman olma ve onlara kin besleme şeklindeki çok aşırı ve müfrit bir Şiilik değildir.</a:t>
            </a:r>
          </a:p>
          <a:p>
            <a:endParaRPr lang="tr-TR" dirty="0">
              <a:solidFill>
                <a:schemeClr val="accent1">
                  <a:lumMod val="75000"/>
                </a:schemeClr>
              </a:solidFill>
            </a:endParaRPr>
          </a:p>
        </p:txBody>
      </p:sp>
    </p:spTree>
    <p:extLst>
      <p:ext uri="{BB962C8B-B14F-4D97-AF65-F5344CB8AC3E}">
        <p14:creationId xmlns:p14="http://schemas.microsoft.com/office/powerpoint/2010/main" val="1763236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454046"/>
            <a:ext cx="7754001" cy="4347147"/>
          </a:xfrm>
        </p:spPr>
        <p:txBody>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Hoca </a:t>
            </a:r>
            <a:r>
              <a:rPr lang="tr-TR" sz="2400" dirty="0">
                <a:solidFill>
                  <a:schemeClr val="accent1">
                    <a:lumMod val="75000"/>
                  </a:schemeClr>
                </a:solidFill>
              </a:rPr>
              <a:t>Ali'nin Anadolu'daki bir başka halifesi </a:t>
            </a:r>
            <a:r>
              <a:rPr lang="tr-TR" sz="2400" dirty="0" err="1">
                <a:solidFill>
                  <a:schemeClr val="accent1">
                    <a:lumMod val="75000"/>
                  </a:schemeClr>
                </a:solidFill>
              </a:rPr>
              <a:t>Bayramiyye</a:t>
            </a:r>
            <a:r>
              <a:rPr lang="tr-TR" sz="2400" dirty="0">
                <a:solidFill>
                  <a:schemeClr val="accent1">
                    <a:lumMod val="75000"/>
                  </a:schemeClr>
                </a:solidFill>
              </a:rPr>
              <a:t> tarikatının piri Hacı Bayram- ı Veli'nin mürşidi Somuncu Baba'dır (</a:t>
            </a:r>
            <a:r>
              <a:rPr lang="tr-TR" sz="2400" dirty="0" err="1">
                <a:solidFill>
                  <a:schemeClr val="accent1">
                    <a:lumMod val="75000"/>
                  </a:schemeClr>
                </a:solidFill>
              </a:rPr>
              <a:t>Hamidüddin</a:t>
            </a:r>
            <a:r>
              <a:rPr lang="tr-TR" sz="2400" dirty="0">
                <a:solidFill>
                  <a:schemeClr val="accent1">
                    <a:lumMod val="75000"/>
                  </a:schemeClr>
                </a:solidFill>
              </a:rPr>
              <a:t> </a:t>
            </a:r>
            <a:r>
              <a:rPr lang="tr-TR" sz="2400" dirty="0" err="1">
                <a:solidFill>
                  <a:schemeClr val="accent1">
                    <a:lumMod val="75000"/>
                  </a:schemeClr>
                </a:solidFill>
              </a:rPr>
              <a:t>Aksarayi</a:t>
            </a:r>
            <a:r>
              <a:rPr lang="tr-TR" sz="2400" dirty="0">
                <a:solidFill>
                  <a:schemeClr val="accent1">
                    <a:lumMod val="75000"/>
                  </a:schemeClr>
                </a:solidFill>
              </a:rPr>
              <a:t>). </a:t>
            </a:r>
            <a:endParaRPr lang="tr-TR" sz="2400" dirty="0" smtClean="0">
              <a:solidFill>
                <a:schemeClr val="accent1">
                  <a:lumMod val="75000"/>
                </a:schemeClr>
              </a:solidFill>
            </a:endParaRPr>
          </a:p>
          <a:p>
            <a:pPr algn="just"/>
            <a:r>
              <a:rPr lang="tr-TR" sz="2400" dirty="0" err="1" smtClean="0">
                <a:solidFill>
                  <a:schemeClr val="accent1">
                    <a:lumMod val="75000"/>
                  </a:schemeClr>
                </a:solidFill>
              </a:rPr>
              <a:t>Bayramiyye</a:t>
            </a:r>
            <a:r>
              <a:rPr lang="tr-TR" sz="2400" dirty="0" smtClean="0">
                <a:solidFill>
                  <a:schemeClr val="accent1">
                    <a:lumMod val="75000"/>
                  </a:schemeClr>
                </a:solidFill>
              </a:rPr>
              <a:t> </a:t>
            </a:r>
            <a:r>
              <a:rPr lang="tr-TR" sz="2400" dirty="0">
                <a:solidFill>
                  <a:schemeClr val="accent1">
                    <a:lumMod val="75000"/>
                  </a:schemeClr>
                </a:solidFill>
              </a:rPr>
              <a:t>ve </a:t>
            </a:r>
            <a:r>
              <a:rPr lang="tr-TR" sz="2400" dirty="0" err="1">
                <a:solidFill>
                  <a:schemeClr val="accent1">
                    <a:lumMod val="75000"/>
                  </a:schemeClr>
                </a:solidFill>
              </a:rPr>
              <a:t>Celvetiyye</a:t>
            </a:r>
            <a:r>
              <a:rPr lang="tr-TR" sz="2400" dirty="0">
                <a:solidFill>
                  <a:schemeClr val="accent1">
                    <a:lumMod val="75000"/>
                  </a:schemeClr>
                </a:solidFill>
              </a:rPr>
              <a:t> tarikatı silsileleri Hacı Bayram-ı Veli, Somuncu Baba, Hoca Ali vasıtasıyla </a:t>
            </a:r>
            <a:r>
              <a:rPr lang="tr-TR" sz="2400" dirty="0" err="1">
                <a:solidFill>
                  <a:schemeClr val="accent1">
                    <a:lumMod val="75000"/>
                  </a:schemeClr>
                </a:solidFill>
              </a:rPr>
              <a:t>Safeviyye</a:t>
            </a:r>
            <a:r>
              <a:rPr lang="tr-TR" sz="2400" dirty="0">
                <a:solidFill>
                  <a:schemeClr val="accent1">
                    <a:lumMod val="75000"/>
                  </a:schemeClr>
                </a:solidFill>
              </a:rPr>
              <a:t> silsilesine ulaşır. </a:t>
            </a:r>
            <a:r>
              <a:rPr lang="tr-TR" sz="2400" dirty="0" smtClean="0">
                <a:solidFill>
                  <a:schemeClr val="accent1">
                    <a:lumMod val="75000"/>
                  </a:schemeClr>
                </a:solidFill>
              </a:rPr>
              <a:t>Fatih'in </a:t>
            </a:r>
            <a:r>
              <a:rPr lang="tr-TR" sz="2400" dirty="0">
                <a:solidFill>
                  <a:schemeClr val="accent1">
                    <a:lumMod val="75000"/>
                  </a:schemeClr>
                </a:solidFill>
              </a:rPr>
              <a:t>hocalarından </a:t>
            </a:r>
            <a:r>
              <a:rPr lang="tr-TR" sz="2400" dirty="0" err="1">
                <a:solidFill>
                  <a:schemeClr val="accent1">
                    <a:lumMod val="75000"/>
                  </a:schemeClr>
                </a:solidFill>
              </a:rPr>
              <a:t>Akşemseddin</a:t>
            </a:r>
            <a:r>
              <a:rPr lang="tr-TR" sz="2400" dirty="0">
                <a:solidFill>
                  <a:schemeClr val="accent1">
                    <a:lumMod val="75000"/>
                  </a:schemeClr>
                </a:solidFill>
              </a:rPr>
              <a:t> de Hacı Bayram'ın iki önemli halifesinden biridir</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15936258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93495" y="1409075"/>
            <a:ext cx="7779895" cy="4437089"/>
          </a:xfrm>
        </p:spPr>
        <p:txBody>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Hoca </a:t>
            </a:r>
            <a:r>
              <a:rPr lang="tr-TR" sz="2400" dirty="0">
                <a:solidFill>
                  <a:schemeClr val="accent1">
                    <a:lumMod val="75000"/>
                  </a:schemeClr>
                </a:solidFill>
              </a:rPr>
              <a:t>Ali, ömrünün sonlarına doğru Hac görevini yerine getirmek istedi. Bu maksatla büyük bir mürit topluluğuyla yola çıktı. Bu seferi sırasında oğlu İbrahim de beraberindedir. Hac farizasını yerine getirdikten sonra bir süre daha Mekke'de kaldı. </a:t>
            </a:r>
            <a:endParaRPr lang="tr-TR" sz="2400" dirty="0" smtClean="0">
              <a:solidFill>
                <a:schemeClr val="accent1">
                  <a:lumMod val="75000"/>
                </a:schemeClr>
              </a:solidFill>
            </a:endParaRPr>
          </a:p>
          <a:p>
            <a:pPr algn="just"/>
            <a:r>
              <a:rPr lang="tr-TR" sz="2400" dirty="0" smtClean="0">
                <a:solidFill>
                  <a:schemeClr val="accent1">
                    <a:lumMod val="75000"/>
                  </a:schemeClr>
                </a:solidFill>
              </a:rPr>
              <a:t>Memleketine </a:t>
            </a:r>
            <a:r>
              <a:rPr lang="tr-TR" sz="2400" dirty="0" smtClean="0">
                <a:solidFill>
                  <a:schemeClr val="accent1">
                    <a:lumMod val="75000"/>
                  </a:schemeClr>
                </a:solidFill>
              </a:rPr>
              <a:t>dönerken Kudüs'e </a:t>
            </a:r>
            <a:r>
              <a:rPr lang="tr-TR" sz="2400" dirty="0">
                <a:solidFill>
                  <a:schemeClr val="accent1">
                    <a:lumMod val="75000"/>
                  </a:schemeClr>
                </a:solidFill>
              </a:rPr>
              <a:t>uğradı, ancak burada hastalandı ve öldü (1429). Cenazesi, </a:t>
            </a:r>
            <a:r>
              <a:rPr lang="tr-TR" sz="2400" dirty="0" err="1" smtClean="0">
                <a:solidFill>
                  <a:schemeClr val="accent1">
                    <a:lumMod val="75000"/>
                  </a:schemeClr>
                </a:solidFill>
              </a:rPr>
              <a:t>Mescid</a:t>
            </a:r>
            <a:r>
              <a:rPr lang="tr-TR" sz="2400" dirty="0" smtClean="0">
                <a:solidFill>
                  <a:schemeClr val="accent1">
                    <a:lumMod val="75000"/>
                  </a:schemeClr>
                </a:solidFill>
              </a:rPr>
              <a:t>-i </a:t>
            </a:r>
            <a:r>
              <a:rPr lang="tr-TR" sz="2400" dirty="0" err="1" smtClean="0">
                <a:solidFill>
                  <a:schemeClr val="accent1">
                    <a:lumMod val="75000"/>
                  </a:schemeClr>
                </a:solidFill>
              </a:rPr>
              <a:t>Aksa'nın</a:t>
            </a:r>
            <a:r>
              <a:rPr lang="tr-TR" sz="2400" dirty="0" smtClean="0">
                <a:solidFill>
                  <a:schemeClr val="accent1">
                    <a:lumMod val="75000"/>
                  </a:schemeClr>
                </a:solidFill>
              </a:rPr>
              <a:t> </a:t>
            </a:r>
            <a:r>
              <a:rPr lang="tr-TR" sz="2400" dirty="0">
                <a:solidFill>
                  <a:schemeClr val="accent1">
                    <a:lumMod val="75000"/>
                  </a:schemeClr>
                </a:solidFill>
              </a:rPr>
              <a:t>yanında bulunan </a:t>
            </a:r>
            <a:r>
              <a:rPr lang="tr-TR" sz="2400" dirty="0" err="1">
                <a:solidFill>
                  <a:schemeClr val="accent1">
                    <a:lumMod val="75000"/>
                  </a:schemeClr>
                </a:solidFill>
              </a:rPr>
              <a:t>Babü'r</a:t>
            </a:r>
            <a:r>
              <a:rPr lang="tr-TR" sz="2400" dirty="0">
                <a:solidFill>
                  <a:schemeClr val="accent1">
                    <a:lumMod val="75000"/>
                  </a:schemeClr>
                </a:solidFill>
              </a:rPr>
              <a:t>-Rahme kabristanına defnedildi</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772577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chemeClr val="accent1">
                    <a:lumMod val="75000"/>
                  </a:schemeClr>
                </a:solidFill>
              </a:rPr>
              <a:t/>
            </a:r>
            <a:br>
              <a:rPr lang="tr-TR" dirty="0" smtClean="0">
                <a:solidFill>
                  <a:schemeClr val="accent1">
                    <a:lumMod val="75000"/>
                  </a:schemeClr>
                </a:solidFill>
              </a:rPr>
            </a:br>
            <a:r>
              <a:rPr lang="tr-TR" b="1" dirty="0" smtClean="0">
                <a:solidFill>
                  <a:schemeClr val="accent1">
                    <a:lumMod val="75000"/>
                  </a:schemeClr>
                </a:solidFill>
              </a:rPr>
              <a:t>ŞEYH İBRAHİM</a:t>
            </a:r>
            <a:endParaRPr lang="tr-TR" b="1" dirty="0">
              <a:solidFill>
                <a:schemeClr val="accent1">
                  <a:lumMod val="75000"/>
                </a:schemeClr>
              </a:solidFill>
            </a:endParaRPr>
          </a:p>
        </p:txBody>
      </p:sp>
      <p:sp>
        <p:nvSpPr>
          <p:cNvPr id="3" name="İçerik Yer Tutucusu 2"/>
          <p:cNvSpPr>
            <a:spLocks noGrp="1"/>
          </p:cNvSpPr>
          <p:nvPr>
            <p:ph idx="1"/>
          </p:nvPr>
        </p:nvSpPr>
        <p:spPr>
          <a:xfrm>
            <a:off x="2589212" y="2133599"/>
            <a:ext cx="7768991" cy="3952407"/>
          </a:xfrm>
        </p:spPr>
        <p:txBody>
          <a:bodyPr/>
          <a:lstStyle/>
          <a:p>
            <a:pPr algn="just"/>
            <a:r>
              <a:rPr lang="tr-TR" sz="2400" dirty="0">
                <a:solidFill>
                  <a:schemeClr val="accent1">
                    <a:lumMod val="75000"/>
                  </a:schemeClr>
                </a:solidFill>
              </a:rPr>
              <a:t>Şeyh </a:t>
            </a:r>
            <a:r>
              <a:rPr lang="tr-TR" sz="2400" dirty="0" smtClean="0">
                <a:solidFill>
                  <a:schemeClr val="accent1">
                    <a:lumMod val="75000"/>
                  </a:schemeClr>
                </a:solidFill>
              </a:rPr>
              <a:t>İbrahim, hac yolculuğuna beraber çıktığı babasının </a:t>
            </a:r>
            <a:r>
              <a:rPr lang="tr-TR" sz="2400" dirty="0">
                <a:solidFill>
                  <a:schemeClr val="accent1">
                    <a:lumMod val="75000"/>
                  </a:schemeClr>
                </a:solidFill>
              </a:rPr>
              <a:t>ölümünden sonra Erdebil' e döndü ve babasının yerine geçti. O da selefleri gibi </a:t>
            </a:r>
            <a:r>
              <a:rPr lang="tr-TR" sz="2400" dirty="0" err="1" smtClean="0">
                <a:solidFill>
                  <a:schemeClr val="accent1">
                    <a:lumMod val="75000"/>
                  </a:schemeClr>
                </a:solidFill>
              </a:rPr>
              <a:t>irşad</a:t>
            </a:r>
            <a:r>
              <a:rPr lang="tr-TR" sz="2400" dirty="0" smtClean="0">
                <a:solidFill>
                  <a:schemeClr val="accent1">
                    <a:lumMod val="75000"/>
                  </a:schemeClr>
                </a:solidFill>
              </a:rPr>
              <a:t> </a:t>
            </a:r>
            <a:r>
              <a:rPr lang="tr-TR" sz="2400" dirty="0">
                <a:solidFill>
                  <a:schemeClr val="accent1">
                    <a:lumMod val="75000"/>
                  </a:schemeClr>
                </a:solidFill>
              </a:rPr>
              <a:t>işine devam etmiştir. Osmanlılar tarafından Erdebil'e gönderilen "</a:t>
            </a:r>
            <a:r>
              <a:rPr lang="tr-TR" sz="2400" dirty="0" err="1">
                <a:solidFill>
                  <a:schemeClr val="accent1">
                    <a:lumMod val="75000"/>
                  </a:schemeClr>
                </a:solidFill>
              </a:rPr>
              <a:t>Çerağ</a:t>
            </a:r>
            <a:r>
              <a:rPr lang="tr-TR" sz="2400" dirty="0">
                <a:solidFill>
                  <a:schemeClr val="accent1">
                    <a:lumMod val="75000"/>
                  </a:schemeClr>
                </a:solidFill>
              </a:rPr>
              <a:t> Akçesi", Şeyh İbrahim zamanında da devam etmiştir. </a:t>
            </a:r>
            <a:endParaRPr lang="tr-TR" sz="2400" dirty="0" smtClean="0">
              <a:solidFill>
                <a:schemeClr val="accent1">
                  <a:lumMod val="75000"/>
                </a:schemeClr>
              </a:solidFill>
            </a:endParaRPr>
          </a:p>
          <a:p>
            <a:pPr algn="just"/>
            <a:r>
              <a:rPr lang="tr-TR" sz="2400" dirty="0" smtClean="0">
                <a:solidFill>
                  <a:schemeClr val="accent1">
                    <a:lumMod val="75000"/>
                  </a:schemeClr>
                </a:solidFill>
              </a:rPr>
              <a:t>Babasının </a:t>
            </a:r>
            <a:r>
              <a:rPr lang="tr-TR" sz="2400" dirty="0">
                <a:solidFill>
                  <a:schemeClr val="accent1">
                    <a:lumMod val="75000"/>
                  </a:schemeClr>
                </a:solidFill>
              </a:rPr>
              <a:t>üçüncü çocuğu olan Şeyh İbrahim 851/1447 yılında vefat etti. </a:t>
            </a:r>
            <a:r>
              <a:rPr lang="tr-TR" sz="2400" dirty="0" smtClean="0">
                <a:solidFill>
                  <a:schemeClr val="accent1">
                    <a:lumMod val="75000"/>
                  </a:schemeClr>
                </a:solidFill>
              </a:rPr>
              <a:t>Kabri </a:t>
            </a:r>
            <a:r>
              <a:rPr lang="tr-TR" sz="2400" dirty="0">
                <a:solidFill>
                  <a:schemeClr val="accent1">
                    <a:lumMod val="75000"/>
                  </a:schemeClr>
                </a:solidFill>
              </a:rPr>
              <a:t>Erdebil'dedir.</a:t>
            </a:r>
          </a:p>
          <a:p>
            <a:endParaRPr lang="tr-TR" dirty="0"/>
          </a:p>
        </p:txBody>
      </p:sp>
    </p:spTree>
    <p:extLst>
      <p:ext uri="{BB962C8B-B14F-4D97-AF65-F5344CB8AC3E}">
        <p14:creationId xmlns:p14="http://schemas.microsoft.com/office/powerpoint/2010/main" val="1248655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solidFill>
                  <a:schemeClr val="accent1">
                    <a:lumMod val="75000"/>
                  </a:schemeClr>
                </a:solidFill>
              </a:rPr>
              <a:t>ŞEYH CÜNEYD</a:t>
            </a:r>
            <a:endParaRPr lang="tr-TR" b="1" dirty="0">
              <a:solidFill>
                <a:schemeClr val="accent1">
                  <a:lumMod val="75000"/>
                </a:schemeClr>
              </a:solidFill>
            </a:endParaRPr>
          </a:p>
        </p:txBody>
      </p:sp>
      <p:sp>
        <p:nvSpPr>
          <p:cNvPr id="3" name="İçerik Yer Tutucusu 2"/>
          <p:cNvSpPr>
            <a:spLocks noGrp="1"/>
          </p:cNvSpPr>
          <p:nvPr>
            <p:ph idx="1"/>
          </p:nvPr>
        </p:nvSpPr>
        <p:spPr>
          <a:xfrm>
            <a:off x="2589212" y="2133600"/>
            <a:ext cx="7439208" cy="3697574"/>
          </a:xfrm>
        </p:spPr>
        <p:txBody>
          <a:bodyPr>
            <a:normAutofit/>
          </a:bodyPr>
          <a:lstStyle/>
          <a:p>
            <a:pPr algn="just"/>
            <a:r>
              <a:rPr lang="tr-TR" sz="2400" dirty="0">
                <a:solidFill>
                  <a:schemeClr val="accent1">
                    <a:lumMod val="75000"/>
                  </a:schemeClr>
                </a:solidFill>
              </a:rPr>
              <a:t>Şeyh </a:t>
            </a:r>
            <a:r>
              <a:rPr lang="tr-TR" sz="2400" dirty="0" err="1">
                <a:solidFill>
                  <a:schemeClr val="accent1">
                    <a:lumMod val="75000"/>
                  </a:schemeClr>
                </a:solidFill>
              </a:rPr>
              <a:t>Cüneyd</a:t>
            </a:r>
            <a:r>
              <a:rPr lang="tr-TR" sz="2400" dirty="0">
                <a:solidFill>
                  <a:schemeClr val="accent1">
                    <a:lumMod val="75000"/>
                  </a:schemeClr>
                </a:solidFill>
              </a:rPr>
              <a:t>, babasının vefatından sonra genç denebilecek bir yaşta Erdebil </a:t>
            </a:r>
            <a:r>
              <a:rPr lang="tr-TR" sz="2400" dirty="0" err="1">
                <a:solidFill>
                  <a:schemeClr val="accent1">
                    <a:lumMod val="75000"/>
                  </a:schemeClr>
                </a:solidFill>
              </a:rPr>
              <a:t>Tekkesi'ne</a:t>
            </a:r>
            <a:r>
              <a:rPr lang="tr-TR" sz="2400" dirty="0">
                <a:solidFill>
                  <a:schemeClr val="accent1">
                    <a:lumMod val="75000"/>
                  </a:schemeClr>
                </a:solidFill>
              </a:rPr>
              <a:t> şeyh olmuştur. </a:t>
            </a:r>
            <a:endParaRPr lang="tr-TR" sz="2400" dirty="0" smtClean="0">
              <a:solidFill>
                <a:schemeClr val="accent1">
                  <a:lumMod val="75000"/>
                </a:schemeClr>
              </a:solidFill>
            </a:endParaRPr>
          </a:p>
          <a:p>
            <a:pPr algn="just"/>
            <a:r>
              <a:rPr lang="tr-TR" sz="2400" dirty="0" smtClean="0">
                <a:solidFill>
                  <a:schemeClr val="accent1">
                    <a:lumMod val="75000"/>
                  </a:schemeClr>
                </a:solidFill>
              </a:rPr>
              <a:t>Ancak </a:t>
            </a:r>
            <a:r>
              <a:rPr lang="tr-TR" sz="2400" dirty="0">
                <a:solidFill>
                  <a:schemeClr val="accent1">
                    <a:lumMod val="75000"/>
                  </a:schemeClr>
                </a:solidFill>
              </a:rPr>
              <a:t>amcası Şeyh Cafer ile hem şeyhlik hem de tekkeye hakim olma hususunda mücadele etmiş, Karakoyunlu hükümdarı Cihan Şah’ın talimatı ile  neticede Erdebil'i terk etmek zorunda kalmıştır. </a:t>
            </a:r>
          </a:p>
        </p:txBody>
      </p:sp>
    </p:spTree>
    <p:extLst>
      <p:ext uri="{BB962C8B-B14F-4D97-AF65-F5344CB8AC3E}">
        <p14:creationId xmlns:p14="http://schemas.microsoft.com/office/powerpoint/2010/main" val="2633595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2133600"/>
            <a:ext cx="7858932" cy="3712564"/>
          </a:xfrm>
        </p:spPr>
        <p:txBody>
          <a:bodyPr/>
          <a:lstStyle/>
          <a:p>
            <a:pPr algn="just"/>
            <a:r>
              <a:rPr lang="tr-TR" sz="2400" dirty="0" smtClean="0">
                <a:solidFill>
                  <a:schemeClr val="accent1">
                    <a:lumMod val="75000"/>
                  </a:schemeClr>
                </a:solidFill>
              </a:rPr>
              <a:t>Şeyh </a:t>
            </a:r>
            <a:r>
              <a:rPr lang="tr-TR" sz="2400" dirty="0" err="1">
                <a:solidFill>
                  <a:schemeClr val="accent1">
                    <a:lumMod val="75000"/>
                  </a:schemeClr>
                </a:solidFill>
              </a:rPr>
              <a:t>Cüneyd’in</a:t>
            </a:r>
            <a:r>
              <a:rPr lang="tr-TR" sz="2400" dirty="0">
                <a:solidFill>
                  <a:schemeClr val="accent1">
                    <a:lumMod val="75000"/>
                  </a:schemeClr>
                </a:solidFill>
              </a:rPr>
              <a:t> Erdebil’i terk etmesi sayesinde </a:t>
            </a:r>
            <a:r>
              <a:rPr lang="tr-TR" sz="2400" dirty="0" err="1">
                <a:solidFill>
                  <a:schemeClr val="accent1">
                    <a:lumMod val="75000"/>
                  </a:schemeClr>
                </a:solidFill>
              </a:rPr>
              <a:t>Safevîler’in</a:t>
            </a:r>
            <a:r>
              <a:rPr lang="tr-TR" sz="2400" dirty="0">
                <a:solidFill>
                  <a:schemeClr val="accent1">
                    <a:lumMod val="75000"/>
                  </a:schemeClr>
                </a:solidFill>
              </a:rPr>
              <a:t> siyasî yapılanması hızlanmış; tarikat Erdebil dışına taşmıştır</a:t>
            </a:r>
            <a:r>
              <a:rPr lang="tr-TR" sz="2400" dirty="0" smtClean="0">
                <a:solidFill>
                  <a:schemeClr val="accent1">
                    <a:lumMod val="75000"/>
                  </a:schemeClr>
                </a:solidFill>
              </a:rPr>
              <a:t>.</a:t>
            </a:r>
          </a:p>
          <a:p>
            <a:pPr algn="just"/>
            <a:r>
              <a:rPr lang="tr-TR" sz="2400" dirty="0">
                <a:solidFill>
                  <a:schemeClr val="accent1">
                    <a:lumMod val="75000"/>
                  </a:schemeClr>
                </a:solidFill>
              </a:rPr>
              <a:t>Erdebil'i terk etmek zorunda kalan Şeyh </a:t>
            </a:r>
            <a:r>
              <a:rPr lang="tr-TR" sz="2400" dirty="0" err="1">
                <a:solidFill>
                  <a:schemeClr val="accent1">
                    <a:lumMod val="75000"/>
                  </a:schemeClr>
                </a:solidFill>
              </a:rPr>
              <a:t>Cüneyd</a:t>
            </a:r>
            <a:r>
              <a:rPr lang="tr-TR" sz="2400" dirty="0">
                <a:solidFill>
                  <a:schemeClr val="accent1">
                    <a:lumMod val="75000"/>
                  </a:schemeClr>
                </a:solidFill>
              </a:rPr>
              <a:t>, Anadolu'ya geçti ve zamanın Osmanlı padişahı II. Murat’a bir Mushaf, bir seccade ve bir tespih göndererek kendisine </a:t>
            </a:r>
            <a:r>
              <a:rPr lang="tr-TR" sz="2400" dirty="0" err="1">
                <a:solidFill>
                  <a:schemeClr val="accent1">
                    <a:lumMod val="75000"/>
                  </a:schemeClr>
                </a:solidFill>
              </a:rPr>
              <a:t>Kurtbeli'nde</a:t>
            </a:r>
            <a:r>
              <a:rPr lang="tr-TR" sz="2400" dirty="0">
                <a:solidFill>
                  <a:schemeClr val="accent1">
                    <a:lumMod val="75000"/>
                  </a:schemeClr>
                </a:solidFill>
              </a:rPr>
              <a:t> bir yurt edinmesine müsaade etmesini istedi.</a:t>
            </a:r>
          </a:p>
          <a:p>
            <a:pPr marL="0" indent="0" algn="just">
              <a:buNone/>
            </a:pPr>
            <a:endParaRPr lang="tr-TR" dirty="0">
              <a:solidFill>
                <a:schemeClr val="accent1">
                  <a:lumMod val="75000"/>
                </a:schemeClr>
              </a:solidFill>
            </a:endParaRPr>
          </a:p>
        </p:txBody>
      </p:sp>
    </p:spTree>
    <p:extLst>
      <p:ext uri="{BB962C8B-B14F-4D97-AF65-F5344CB8AC3E}">
        <p14:creationId xmlns:p14="http://schemas.microsoft.com/office/powerpoint/2010/main" val="2150018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19134"/>
            <a:ext cx="8263667" cy="4592088"/>
          </a:xfrm>
        </p:spPr>
        <p:txBody>
          <a:bodyPr>
            <a:normAutofit/>
          </a:bodyPr>
          <a:lstStyle/>
          <a:p>
            <a:pPr marL="0" indent="0" algn="just">
              <a:buNone/>
            </a:pPr>
            <a:endParaRPr lang="tr-TR" sz="2400" b="1" dirty="0" smtClean="0">
              <a:solidFill>
                <a:schemeClr val="accent1">
                  <a:lumMod val="75000"/>
                </a:schemeClr>
              </a:solidFill>
              <a:latin typeface="Times New Roman" panose="02020603050405020304" pitchFamily="18" charset="0"/>
              <a:cs typeface="Times New Roman" panose="02020603050405020304" pitchFamily="18" charset="0"/>
            </a:endParaRPr>
          </a:p>
          <a:p>
            <a:pPr marL="0" indent="0" algn="just">
              <a:buNone/>
            </a:pPr>
            <a:r>
              <a:rPr lang="tr-TR" sz="2400" b="1" dirty="0" smtClean="0">
                <a:solidFill>
                  <a:schemeClr val="accent1">
                    <a:lumMod val="75000"/>
                  </a:schemeClr>
                </a:solidFill>
                <a:latin typeface="Times New Roman" panose="02020603050405020304" pitchFamily="18" charset="0"/>
                <a:cs typeface="Times New Roman" panose="02020603050405020304" pitchFamily="18" charset="0"/>
              </a:rPr>
              <a:t>SAFEVİYYE</a:t>
            </a:r>
            <a:r>
              <a:rPr lang="tr-TR" sz="2400" b="1" dirty="0" smtClean="0">
                <a:solidFill>
                  <a:schemeClr val="accent1">
                    <a:lumMod val="75000"/>
                  </a:schemeClr>
                </a:solidFill>
                <a:latin typeface="Times New Roman" panose="02020603050405020304" pitchFamily="18" charset="0"/>
                <a:cs typeface="Times New Roman" panose="02020603050405020304" pitchFamily="18" charset="0"/>
              </a:rPr>
              <a:t>, SAFİYYÜDDÎN-İ ERDEBÎLÎ (ö. 735/1334) TARAFINDAN KURULAN VE XVI. YÜZYILIN BAŞINDA İRAN’DA SAFEVÎ DEVLETİ’NE DÖNÜŞEN BİR TARİKATTIR</a:t>
            </a:r>
            <a:r>
              <a:rPr lang="tr-TR" sz="2400" b="1" dirty="0" smtClean="0">
                <a:solidFill>
                  <a:schemeClr val="accent1">
                    <a:lumMod val="75000"/>
                  </a:schemeClr>
                </a:solidFill>
                <a:latin typeface="Times New Roman" panose="02020603050405020304" pitchFamily="18" charset="0"/>
                <a:cs typeface="Times New Roman" panose="02020603050405020304" pitchFamily="18" charset="0"/>
              </a:rPr>
              <a:t>.</a:t>
            </a:r>
            <a:endParaRPr lang="tr-TR" sz="2400" b="1" dirty="0" smtClean="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7394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2133600"/>
            <a:ext cx="7334277" cy="3577652"/>
          </a:xfrm>
        </p:spPr>
        <p:txBody>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Padişah </a:t>
            </a:r>
            <a:r>
              <a:rPr lang="tr-TR" sz="2400" dirty="0">
                <a:solidFill>
                  <a:schemeClr val="accent1">
                    <a:lumMod val="75000"/>
                  </a:schemeClr>
                </a:solidFill>
              </a:rPr>
              <a:t>gelen elçileri hoş karşılamakla beraber onları bazı hediyelerle geri gönderdi. Sultan Murat, ‘’Bir </a:t>
            </a:r>
            <a:r>
              <a:rPr lang="tr-TR" sz="2400" dirty="0" smtClean="0">
                <a:solidFill>
                  <a:schemeClr val="accent1">
                    <a:lumMod val="75000"/>
                  </a:schemeClr>
                </a:solidFill>
              </a:rPr>
              <a:t>tahta </a:t>
            </a:r>
            <a:r>
              <a:rPr lang="tr-TR" sz="2400" dirty="0">
                <a:solidFill>
                  <a:schemeClr val="accent1">
                    <a:lumMod val="75000"/>
                  </a:schemeClr>
                </a:solidFill>
              </a:rPr>
              <a:t>iki padişah sığmaz" diyerek şeyhin Osmanlı topraklarında yurt edinmesine müsaade etmedi. Buda Erdebil den çıkartılmasına açıklık getiriyordu.</a:t>
            </a:r>
          </a:p>
          <a:p>
            <a:pPr marL="0" indent="0">
              <a:buNone/>
            </a:pPr>
            <a:endParaRPr lang="tr-TR" dirty="0"/>
          </a:p>
        </p:txBody>
      </p:sp>
    </p:spTree>
    <p:extLst>
      <p:ext uri="{BB962C8B-B14F-4D97-AF65-F5344CB8AC3E}">
        <p14:creationId xmlns:p14="http://schemas.microsoft.com/office/powerpoint/2010/main" val="968619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13416" y="1648918"/>
            <a:ext cx="7929797" cy="3972393"/>
          </a:xfrm>
        </p:spPr>
        <p:txBody>
          <a:bodyPr>
            <a:normAutofit lnSpcReduction="10000"/>
          </a:bodyPr>
          <a:lstStyle/>
          <a:p>
            <a:pPr algn="just"/>
            <a:r>
              <a:rPr lang="tr-TR" sz="2400" dirty="0" smtClean="0">
                <a:solidFill>
                  <a:schemeClr val="accent1">
                    <a:lumMod val="75000"/>
                  </a:schemeClr>
                </a:solidFill>
              </a:rPr>
              <a:t>Şeyh </a:t>
            </a:r>
            <a:r>
              <a:rPr lang="tr-TR" sz="2400" dirty="0" err="1">
                <a:solidFill>
                  <a:schemeClr val="accent1">
                    <a:lumMod val="75000"/>
                  </a:schemeClr>
                </a:solidFill>
              </a:rPr>
              <a:t>Cüneyd</a:t>
            </a:r>
            <a:r>
              <a:rPr lang="tr-TR" sz="2400" dirty="0">
                <a:solidFill>
                  <a:schemeClr val="accent1">
                    <a:lumMod val="75000"/>
                  </a:schemeClr>
                </a:solidFill>
              </a:rPr>
              <a:t>, o zamanlar Osmanlı hakimiyetine henüz tam manasıyla geçmemiş olan Karamanoğullarının ülkesi olan Konya'ya gitti. Konya'da </a:t>
            </a:r>
            <a:r>
              <a:rPr lang="tr-TR" sz="2400" dirty="0" err="1">
                <a:solidFill>
                  <a:schemeClr val="accent1">
                    <a:lumMod val="75000"/>
                  </a:schemeClr>
                </a:solidFill>
              </a:rPr>
              <a:t>Sadreddin</a:t>
            </a:r>
            <a:r>
              <a:rPr lang="tr-TR" sz="2400" dirty="0">
                <a:solidFill>
                  <a:schemeClr val="accent1">
                    <a:lumMod val="75000"/>
                  </a:schemeClr>
                </a:solidFill>
              </a:rPr>
              <a:t> </a:t>
            </a:r>
            <a:r>
              <a:rPr lang="tr-TR" sz="2400" dirty="0" err="1">
                <a:solidFill>
                  <a:schemeClr val="accent1">
                    <a:lumMod val="75000"/>
                  </a:schemeClr>
                </a:solidFill>
              </a:rPr>
              <a:t>Konevi'nin</a:t>
            </a:r>
            <a:r>
              <a:rPr lang="tr-TR" sz="2400" dirty="0">
                <a:solidFill>
                  <a:schemeClr val="accent1">
                    <a:lumMod val="75000"/>
                  </a:schemeClr>
                </a:solidFill>
              </a:rPr>
              <a:t> kurmuş olduğu zaviyeye misafir oldu. </a:t>
            </a:r>
          </a:p>
          <a:p>
            <a:pPr algn="just"/>
            <a:r>
              <a:rPr lang="tr-TR" sz="2400" dirty="0">
                <a:solidFill>
                  <a:schemeClr val="accent1">
                    <a:lumMod val="75000"/>
                  </a:schemeClr>
                </a:solidFill>
              </a:rPr>
              <a:t>O esnada zaviyenin şeyhi, </a:t>
            </a:r>
            <a:r>
              <a:rPr lang="tr-TR" sz="2400" dirty="0" err="1">
                <a:solidFill>
                  <a:schemeClr val="accent1">
                    <a:lumMod val="75000"/>
                  </a:schemeClr>
                </a:solidFill>
              </a:rPr>
              <a:t>Zeyniyye</a:t>
            </a:r>
            <a:r>
              <a:rPr lang="tr-TR" sz="2400" dirty="0">
                <a:solidFill>
                  <a:schemeClr val="accent1">
                    <a:lumMod val="75000"/>
                  </a:schemeClr>
                </a:solidFill>
              </a:rPr>
              <a:t> tarikatının kurucusu Şeyh </a:t>
            </a:r>
            <a:r>
              <a:rPr lang="tr-TR" sz="2400" dirty="0" err="1">
                <a:solidFill>
                  <a:schemeClr val="accent1">
                    <a:lumMod val="75000"/>
                  </a:schemeClr>
                </a:solidFill>
              </a:rPr>
              <a:t>Zeynüddin</a:t>
            </a:r>
            <a:r>
              <a:rPr lang="tr-TR" sz="2400" dirty="0">
                <a:solidFill>
                  <a:schemeClr val="accent1">
                    <a:lumMod val="75000"/>
                  </a:schemeClr>
                </a:solidFill>
              </a:rPr>
              <a:t> </a:t>
            </a:r>
            <a:r>
              <a:rPr lang="tr-TR" sz="2400" dirty="0" err="1">
                <a:solidFill>
                  <a:schemeClr val="accent1">
                    <a:lumMod val="75000"/>
                  </a:schemeClr>
                </a:solidFill>
              </a:rPr>
              <a:t>Hafi'nin</a:t>
            </a:r>
            <a:r>
              <a:rPr lang="tr-TR" sz="2400" dirty="0">
                <a:solidFill>
                  <a:schemeClr val="accent1">
                    <a:lumMod val="75000"/>
                  </a:schemeClr>
                </a:solidFill>
              </a:rPr>
              <a:t> halifesi olan </a:t>
            </a:r>
            <a:r>
              <a:rPr lang="tr-TR" sz="2400" dirty="0" err="1">
                <a:solidFill>
                  <a:schemeClr val="accent1">
                    <a:lumMod val="75000"/>
                  </a:schemeClr>
                </a:solidFill>
              </a:rPr>
              <a:t>Abdüllatif</a:t>
            </a:r>
            <a:r>
              <a:rPr lang="tr-TR" sz="2400" dirty="0">
                <a:solidFill>
                  <a:schemeClr val="accent1">
                    <a:lumMod val="75000"/>
                  </a:schemeClr>
                </a:solidFill>
              </a:rPr>
              <a:t> </a:t>
            </a:r>
            <a:r>
              <a:rPr lang="tr-TR" sz="2400" dirty="0" err="1">
                <a:solidFill>
                  <a:schemeClr val="accent1">
                    <a:lumMod val="75000"/>
                  </a:schemeClr>
                </a:solidFill>
              </a:rPr>
              <a:t>Makdisi</a:t>
            </a:r>
            <a:r>
              <a:rPr lang="tr-TR" sz="2400" dirty="0">
                <a:solidFill>
                  <a:schemeClr val="accent1">
                    <a:lumMod val="75000"/>
                  </a:schemeClr>
                </a:solidFill>
              </a:rPr>
              <a:t> idi. Şeyh </a:t>
            </a:r>
            <a:r>
              <a:rPr lang="tr-TR" sz="2400" dirty="0" err="1">
                <a:solidFill>
                  <a:schemeClr val="accent1">
                    <a:lumMod val="75000"/>
                  </a:schemeClr>
                </a:solidFill>
              </a:rPr>
              <a:t>Abdüllatif</a:t>
            </a:r>
            <a:r>
              <a:rPr lang="tr-TR" sz="2400" dirty="0">
                <a:solidFill>
                  <a:schemeClr val="accent1">
                    <a:lumMod val="75000"/>
                  </a:schemeClr>
                </a:solidFill>
              </a:rPr>
              <a:t>, Şeyh </a:t>
            </a:r>
            <a:r>
              <a:rPr lang="tr-TR" sz="2400" dirty="0" err="1">
                <a:solidFill>
                  <a:schemeClr val="accent1">
                    <a:lumMod val="75000"/>
                  </a:schemeClr>
                </a:solidFill>
              </a:rPr>
              <a:t>Cüneyd'in</a:t>
            </a:r>
            <a:r>
              <a:rPr lang="tr-TR" sz="2400" dirty="0">
                <a:solidFill>
                  <a:schemeClr val="accent1">
                    <a:lumMod val="75000"/>
                  </a:schemeClr>
                </a:solidFill>
              </a:rPr>
              <a:t> fikirlerinden daha önce de haberdardı. Bu yüzden onunla görüşmeden evine çekilir ve bir süre görüşmez.</a:t>
            </a:r>
          </a:p>
          <a:p>
            <a:pPr marL="0" indent="0">
              <a:buNone/>
            </a:pPr>
            <a:endParaRPr lang="tr-TR" dirty="0"/>
          </a:p>
        </p:txBody>
      </p:sp>
    </p:spTree>
    <p:extLst>
      <p:ext uri="{BB962C8B-B14F-4D97-AF65-F5344CB8AC3E}">
        <p14:creationId xmlns:p14="http://schemas.microsoft.com/office/powerpoint/2010/main" val="32540597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74164"/>
            <a:ext cx="7798972" cy="4467069"/>
          </a:xfrm>
        </p:spPr>
        <p:txBody>
          <a:bodyPr>
            <a:normAutofit/>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Şeyh </a:t>
            </a:r>
            <a:r>
              <a:rPr lang="tr-TR" sz="2400" dirty="0" err="1">
                <a:solidFill>
                  <a:schemeClr val="accent1">
                    <a:lumMod val="75000"/>
                  </a:schemeClr>
                </a:solidFill>
              </a:rPr>
              <a:t>Cüneyd'in</a:t>
            </a:r>
            <a:r>
              <a:rPr lang="tr-TR" sz="2400" dirty="0">
                <a:solidFill>
                  <a:schemeClr val="accent1">
                    <a:lumMod val="75000"/>
                  </a:schemeClr>
                </a:solidFill>
              </a:rPr>
              <a:t> hocası ve ileride Fatih Sultan </a:t>
            </a:r>
            <a:r>
              <a:rPr lang="tr-TR" sz="2400" dirty="0" err="1" smtClean="0">
                <a:solidFill>
                  <a:schemeClr val="accent1">
                    <a:lumMod val="75000"/>
                  </a:schemeClr>
                </a:solidFill>
              </a:rPr>
              <a:t>Mehmed'e</a:t>
            </a:r>
            <a:r>
              <a:rPr lang="tr-TR" sz="2400" dirty="0" smtClean="0">
                <a:solidFill>
                  <a:schemeClr val="accent1">
                    <a:lumMod val="75000"/>
                  </a:schemeClr>
                </a:solidFill>
              </a:rPr>
              <a:t> </a:t>
            </a:r>
            <a:r>
              <a:rPr lang="tr-TR" sz="2400" dirty="0">
                <a:solidFill>
                  <a:schemeClr val="accent1">
                    <a:lumMod val="75000"/>
                  </a:schemeClr>
                </a:solidFill>
              </a:rPr>
              <a:t>de hocalık yapacak olan Molla Hayreddin aracılık yaptı nihayet bir gün dini bir mesele dolayısıyla karşı karşıya gelip tartıştılar. Tartışmanın neticesinde Şeyh </a:t>
            </a:r>
            <a:r>
              <a:rPr lang="tr-TR" sz="2400" dirty="0" err="1">
                <a:solidFill>
                  <a:schemeClr val="accent1">
                    <a:lumMod val="75000"/>
                  </a:schemeClr>
                </a:solidFill>
              </a:rPr>
              <a:t>Cüneyd'in</a:t>
            </a:r>
            <a:r>
              <a:rPr lang="tr-TR" sz="2400" dirty="0">
                <a:solidFill>
                  <a:schemeClr val="accent1">
                    <a:lumMod val="75000"/>
                  </a:schemeClr>
                </a:solidFill>
              </a:rPr>
              <a:t> fikirleri tamamen anlaşılmıştı. </a:t>
            </a:r>
            <a:endParaRPr lang="tr-TR" sz="2400" dirty="0" smtClean="0">
              <a:solidFill>
                <a:schemeClr val="accent1">
                  <a:lumMod val="75000"/>
                </a:schemeClr>
              </a:solidFill>
            </a:endParaRPr>
          </a:p>
          <a:p>
            <a:pPr algn="just"/>
            <a:r>
              <a:rPr lang="tr-TR" sz="2400" dirty="0" smtClean="0">
                <a:solidFill>
                  <a:schemeClr val="accent1">
                    <a:lumMod val="75000"/>
                  </a:schemeClr>
                </a:solidFill>
              </a:rPr>
              <a:t>Bu </a:t>
            </a:r>
            <a:r>
              <a:rPr lang="tr-TR" sz="2400" dirty="0">
                <a:solidFill>
                  <a:schemeClr val="accent1">
                    <a:lumMod val="75000"/>
                  </a:schemeClr>
                </a:solidFill>
              </a:rPr>
              <a:t>tartışmadan anlaşıldığı kadarıyla Şeyh </a:t>
            </a:r>
            <a:r>
              <a:rPr lang="tr-TR" sz="2400" dirty="0" err="1">
                <a:solidFill>
                  <a:schemeClr val="accent1">
                    <a:lumMod val="75000"/>
                  </a:schemeClr>
                </a:solidFill>
              </a:rPr>
              <a:t>Cüneyd</a:t>
            </a:r>
            <a:r>
              <a:rPr lang="tr-TR" sz="2400" dirty="0">
                <a:solidFill>
                  <a:schemeClr val="accent1">
                    <a:lumMod val="75000"/>
                  </a:schemeClr>
                </a:solidFill>
              </a:rPr>
              <a:t>, Peygamber Efendimizin sahabelerine iyi gözle bakmıyordu. Hilafetin Hz. Ali'nin ve çocuklarının hakkı olduğunu ileri sürüyordu</a:t>
            </a:r>
            <a:r>
              <a:rPr lang="tr-TR" sz="2400" dirty="0" smtClean="0">
                <a:solidFill>
                  <a:schemeClr val="accent1">
                    <a:lumMod val="75000"/>
                  </a:schemeClr>
                </a:solidFill>
              </a:rPr>
              <a:t>.</a:t>
            </a:r>
          </a:p>
          <a:p>
            <a:endParaRPr lang="tr-TR" dirty="0"/>
          </a:p>
          <a:p>
            <a:pPr marL="0" indent="0" algn="just">
              <a:buNone/>
            </a:pPr>
            <a:endParaRPr lang="tr-TR" dirty="0">
              <a:solidFill>
                <a:schemeClr val="accent1">
                  <a:lumMod val="75000"/>
                </a:schemeClr>
              </a:solidFill>
            </a:endParaRPr>
          </a:p>
        </p:txBody>
      </p:sp>
    </p:spTree>
    <p:extLst>
      <p:ext uri="{BB962C8B-B14F-4D97-AF65-F5344CB8AC3E}">
        <p14:creationId xmlns:p14="http://schemas.microsoft.com/office/powerpoint/2010/main" val="4446609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98623" y="1454046"/>
            <a:ext cx="8109679" cy="4257206"/>
          </a:xfrm>
        </p:spPr>
        <p:txBody>
          <a:bodyPr>
            <a:normAutofit/>
          </a:bodyPr>
          <a:lstStyle/>
          <a:p>
            <a:pPr algn="just"/>
            <a:r>
              <a:rPr lang="tr-TR" sz="2400" dirty="0" err="1" smtClean="0">
                <a:solidFill>
                  <a:schemeClr val="accent1">
                    <a:lumMod val="75000"/>
                  </a:schemeClr>
                </a:solidFill>
              </a:rPr>
              <a:t>Ashab</a:t>
            </a:r>
            <a:r>
              <a:rPr lang="tr-TR" sz="2400" dirty="0" smtClean="0">
                <a:solidFill>
                  <a:schemeClr val="accent1">
                    <a:lumMod val="75000"/>
                  </a:schemeClr>
                </a:solidFill>
              </a:rPr>
              <a:t> </a:t>
            </a:r>
            <a:r>
              <a:rPr lang="tr-TR" sz="2400" dirty="0">
                <a:solidFill>
                  <a:schemeClr val="accent1">
                    <a:lumMod val="75000"/>
                  </a:schemeClr>
                </a:solidFill>
              </a:rPr>
              <a:t>hakkında övücü ayetler nazil olmuştur diyen </a:t>
            </a:r>
            <a:r>
              <a:rPr lang="tr-TR" sz="2400" dirty="0" err="1">
                <a:solidFill>
                  <a:schemeClr val="accent1">
                    <a:lumMod val="75000"/>
                  </a:schemeClr>
                </a:solidFill>
              </a:rPr>
              <a:t>Abdüllatife</a:t>
            </a:r>
            <a:r>
              <a:rPr lang="tr-TR" sz="2400" dirty="0">
                <a:solidFill>
                  <a:schemeClr val="accent1">
                    <a:lumMod val="75000"/>
                  </a:schemeClr>
                </a:solidFill>
              </a:rPr>
              <a:t> de "ol ayetler </a:t>
            </a:r>
            <a:r>
              <a:rPr lang="tr-TR" sz="2400" dirty="0" err="1">
                <a:solidFill>
                  <a:schemeClr val="accent1">
                    <a:lumMod val="75000"/>
                  </a:schemeClr>
                </a:solidFill>
              </a:rPr>
              <a:t>ashab</a:t>
            </a:r>
            <a:r>
              <a:rPr lang="tr-TR" sz="2400" dirty="0">
                <a:solidFill>
                  <a:schemeClr val="accent1">
                    <a:lumMod val="75000"/>
                  </a:schemeClr>
                </a:solidFill>
              </a:rPr>
              <a:t> hakkında nazil olduğu vakit sen orda </a:t>
            </a:r>
            <a:r>
              <a:rPr lang="tr-TR" sz="2400" dirty="0" smtClean="0">
                <a:solidFill>
                  <a:schemeClr val="accent1">
                    <a:lumMod val="75000"/>
                  </a:schemeClr>
                </a:solidFill>
              </a:rPr>
              <a:t>mıydın? </a:t>
            </a:r>
            <a:r>
              <a:rPr lang="tr-TR" sz="2400" dirty="0">
                <a:solidFill>
                  <a:schemeClr val="accent1">
                    <a:lumMod val="75000"/>
                  </a:schemeClr>
                </a:solidFill>
              </a:rPr>
              <a:t>diyerek onun görüşlerine katılmadığını belirtiyordu. </a:t>
            </a:r>
          </a:p>
          <a:p>
            <a:pPr algn="just"/>
            <a:r>
              <a:rPr lang="tr-TR" sz="2400" dirty="0">
                <a:solidFill>
                  <a:schemeClr val="accent1">
                    <a:lumMod val="75000"/>
                  </a:schemeClr>
                </a:solidFill>
              </a:rPr>
              <a:t>	</a:t>
            </a:r>
            <a:r>
              <a:rPr lang="tr-TR" sz="2400" dirty="0" err="1">
                <a:solidFill>
                  <a:schemeClr val="accent1">
                    <a:lumMod val="75000"/>
                  </a:schemeClr>
                </a:solidFill>
              </a:rPr>
              <a:t>Cüneyd'in</a:t>
            </a:r>
            <a:r>
              <a:rPr lang="tr-TR" sz="2400" dirty="0">
                <a:solidFill>
                  <a:schemeClr val="accent1">
                    <a:lumMod val="75000"/>
                  </a:schemeClr>
                </a:solidFill>
              </a:rPr>
              <a:t> bu sözünden, bu ayetleri </a:t>
            </a:r>
            <a:r>
              <a:rPr lang="tr-TR" sz="2400" dirty="0" err="1">
                <a:solidFill>
                  <a:schemeClr val="accent1">
                    <a:lumMod val="75000"/>
                  </a:schemeClr>
                </a:solidFill>
              </a:rPr>
              <a:t>Makdisi</a:t>
            </a:r>
            <a:r>
              <a:rPr lang="tr-TR" sz="2400" dirty="0">
                <a:solidFill>
                  <a:schemeClr val="accent1">
                    <a:lumMod val="75000"/>
                  </a:schemeClr>
                </a:solidFill>
              </a:rPr>
              <a:t> gibi anlamadığı diğer bir tabirle bu konuda </a:t>
            </a:r>
            <a:r>
              <a:rPr lang="tr-TR" sz="2400" dirty="0" err="1">
                <a:solidFill>
                  <a:schemeClr val="accent1">
                    <a:lumMod val="75000"/>
                  </a:schemeClr>
                </a:solidFill>
              </a:rPr>
              <a:t>İmamiyye</a:t>
            </a:r>
            <a:r>
              <a:rPr lang="tr-TR" sz="2400" dirty="0">
                <a:solidFill>
                  <a:schemeClr val="accent1">
                    <a:lumMod val="75000"/>
                  </a:schemeClr>
                </a:solidFill>
              </a:rPr>
              <a:t> alimlerinin görüşlerini benimsediği anlaşılmaktadır. Sünni bir zat olan Şeyh </a:t>
            </a:r>
            <a:r>
              <a:rPr lang="tr-TR" sz="2400" dirty="0" err="1">
                <a:solidFill>
                  <a:schemeClr val="accent1">
                    <a:lumMod val="75000"/>
                  </a:schemeClr>
                </a:solidFill>
              </a:rPr>
              <a:t>Abdüllatif</a:t>
            </a:r>
            <a:r>
              <a:rPr lang="tr-TR" sz="2400" dirty="0">
                <a:solidFill>
                  <a:schemeClr val="accent1">
                    <a:lumMod val="75000"/>
                  </a:schemeClr>
                </a:solidFill>
              </a:rPr>
              <a:t> </a:t>
            </a:r>
            <a:r>
              <a:rPr lang="tr-TR" sz="2400" dirty="0" err="1">
                <a:solidFill>
                  <a:schemeClr val="accent1">
                    <a:lumMod val="75000"/>
                  </a:schemeClr>
                </a:solidFill>
              </a:rPr>
              <a:t>Makdisi</a:t>
            </a:r>
            <a:r>
              <a:rPr lang="tr-TR" sz="2400" dirty="0">
                <a:solidFill>
                  <a:schemeClr val="accent1">
                    <a:lumMod val="75000"/>
                  </a:schemeClr>
                </a:solidFill>
              </a:rPr>
              <a:t> de, görüşlerinden dolayı Şeyh </a:t>
            </a:r>
            <a:r>
              <a:rPr lang="tr-TR" sz="2400" dirty="0" err="1">
                <a:solidFill>
                  <a:schemeClr val="accent1">
                    <a:lumMod val="75000"/>
                  </a:schemeClr>
                </a:solidFill>
              </a:rPr>
              <a:t>Cüneyd'i</a:t>
            </a:r>
            <a:r>
              <a:rPr lang="tr-TR" sz="2400" dirty="0">
                <a:solidFill>
                  <a:schemeClr val="accent1">
                    <a:lumMod val="75000"/>
                  </a:schemeClr>
                </a:solidFill>
              </a:rPr>
              <a:t> küfürle itham etti. "Bu itikatla sen kafir oldun, bu itikatta olanlar da kafir olurlar’’ dedi</a:t>
            </a:r>
            <a:r>
              <a:rPr lang="tr-TR" sz="2400" dirty="0" smtClean="0">
                <a:solidFill>
                  <a:schemeClr val="accent1">
                    <a:lumMod val="75000"/>
                  </a:schemeClr>
                </a:solidFill>
              </a:rPr>
              <a:t>.</a:t>
            </a:r>
            <a:endParaRPr lang="tr-TR" sz="2400" dirty="0"/>
          </a:p>
          <a:p>
            <a:pPr marL="0" indent="0" algn="just">
              <a:buNone/>
            </a:pPr>
            <a:endParaRPr lang="tr-TR" dirty="0">
              <a:solidFill>
                <a:schemeClr val="accent1">
                  <a:lumMod val="75000"/>
                </a:schemeClr>
              </a:solidFill>
            </a:endParaRPr>
          </a:p>
        </p:txBody>
      </p:sp>
    </p:spTree>
    <p:extLst>
      <p:ext uri="{BB962C8B-B14F-4D97-AF65-F5344CB8AC3E}">
        <p14:creationId xmlns:p14="http://schemas.microsoft.com/office/powerpoint/2010/main" val="21715579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98426" y="1424065"/>
            <a:ext cx="7794885" cy="3807501"/>
          </a:xfrm>
        </p:spPr>
        <p:txBody>
          <a:bodyPr>
            <a:normAutofit/>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Şeyh </a:t>
            </a:r>
            <a:r>
              <a:rPr lang="tr-TR" sz="2400" dirty="0" err="1" smtClean="0">
                <a:solidFill>
                  <a:schemeClr val="accent1">
                    <a:lumMod val="75000"/>
                  </a:schemeClr>
                </a:solidFill>
              </a:rPr>
              <a:t>Cüneyd</a:t>
            </a:r>
            <a:r>
              <a:rPr lang="tr-TR" sz="2400" dirty="0" smtClean="0">
                <a:solidFill>
                  <a:schemeClr val="accent1">
                    <a:lumMod val="75000"/>
                  </a:schemeClr>
                </a:solidFill>
              </a:rPr>
              <a:t>, tutunamadığı </a:t>
            </a:r>
            <a:r>
              <a:rPr lang="tr-TR" sz="2400" dirty="0">
                <a:solidFill>
                  <a:schemeClr val="accent1">
                    <a:lumMod val="75000"/>
                  </a:schemeClr>
                </a:solidFill>
              </a:rPr>
              <a:t>Konya dan Toros dağlarında yaşayan Varsak Türklerinin arasına </a:t>
            </a:r>
            <a:r>
              <a:rPr lang="tr-TR" sz="2400" dirty="0" smtClean="0">
                <a:solidFill>
                  <a:schemeClr val="accent1">
                    <a:lumMod val="75000"/>
                  </a:schemeClr>
                </a:solidFill>
              </a:rPr>
              <a:t>gitti. Maksadı</a:t>
            </a:r>
            <a:r>
              <a:rPr lang="tr-TR" sz="2400" dirty="0">
                <a:solidFill>
                  <a:schemeClr val="accent1">
                    <a:lumMod val="75000"/>
                  </a:schemeClr>
                </a:solidFill>
              </a:rPr>
              <a:t>, onlar arasında dolaşarak kendi itikadını ve fikirlerini yaymaktı.</a:t>
            </a:r>
          </a:p>
          <a:p>
            <a:endParaRPr lang="tr-TR" dirty="0"/>
          </a:p>
          <a:p>
            <a:pPr marL="0" indent="0" algn="just">
              <a:buNone/>
            </a:pPr>
            <a:endParaRPr lang="tr-TR" dirty="0">
              <a:solidFill>
                <a:schemeClr val="accent1">
                  <a:lumMod val="75000"/>
                </a:schemeClr>
              </a:solidFill>
            </a:endParaRPr>
          </a:p>
        </p:txBody>
      </p:sp>
    </p:spTree>
    <p:extLst>
      <p:ext uri="{BB962C8B-B14F-4D97-AF65-F5344CB8AC3E}">
        <p14:creationId xmlns:p14="http://schemas.microsoft.com/office/powerpoint/2010/main" val="30216156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03357" y="1558978"/>
            <a:ext cx="7465101" cy="4137284"/>
          </a:xfrm>
        </p:spPr>
        <p:txBody>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Şeyh </a:t>
            </a:r>
            <a:r>
              <a:rPr lang="tr-TR" sz="2400" dirty="0" err="1">
                <a:solidFill>
                  <a:schemeClr val="accent1">
                    <a:lumMod val="75000"/>
                  </a:schemeClr>
                </a:solidFill>
              </a:rPr>
              <a:t>Abdüllatif</a:t>
            </a:r>
            <a:r>
              <a:rPr lang="tr-TR" sz="2400" dirty="0">
                <a:solidFill>
                  <a:schemeClr val="accent1">
                    <a:lumMod val="75000"/>
                  </a:schemeClr>
                </a:solidFill>
              </a:rPr>
              <a:t>, Karaman hükümdarı olan </a:t>
            </a:r>
            <a:r>
              <a:rPr lang="tr-TR" sz="2400" dirty="0" smtClean="0">
                <a:solidFill>
                  <a:schemeClr val="accent1">
                    <a:lumMod val="75000"/>
                  </a:schemeClr>
                </a:solidFill>
              </a:rPr>
              <a:t>İbrahim Bey'e </a:t>
            </a:r>
            <a:r>
              <a:rPr lang="tr-TR" sz="2400" dirty="0">
                <a:solidFill>
                  <a:schemeClr val="accent1">
                    <a:lumMod val="75000"/>
                  </a:schemeClr>
                </a:solidFill>
              </a:rPr>
              <a:t>haber göndermiş ve onu "Bu Şeyh </a:t>
            </a:r>
            <a:r>
              <a:rPr lang="tr-TR" sz="2400" dirty="0" err="1">
                <a:solidFill>
                  <a:schemeClr val="accent1">
                    <a:lumMod val="75000"/>
                  </a:schemeClr>
                </a:solidFill>
              </a:rPr>
              <a:t>Cüneyd'in</a:t>
            </a:r>
            <a:r>
              <a:rPr lang="tr-TR" sz="2400" dirty="0">
                <a:solidFill>
                  <a:schemeClr val="accent1">
                    <a:lumMod val="75000"/>
                  </a:schemeClr>
                </a:solidFill>
              </a:rPr>
              <a:t> muradı </a:t>
            </a:r>
            <a:r>
              <a:rPr lang="tr-TR" sz="2400" dirty="0" smtClean="0">
                <a:solidFill>
                  <a:schemeClr val="accent1">
                    <a:lumMod val="75000"/>
                  </a:schemeClr>
                </a:solidFill>
              </a:rPr>
              <a:t>sofuluk değildir</a:t>
            </a:r>
            <a:r>
              <a:rPr lang="tr-TR" sz="2400" dirty="0">
                <a:solidFill>
                  <a:schemeClr val="accent1">
                    <a:lumMod val="75000"/>
                  </a:schemeClr>
                </a:solidFill>
              </a:rPr>
              <a:t>. Şeriat bozup kendi emaret talep eder" diye ikaz etmiştir. </a:t>
            </a:r>
            <a:r>
              <a:rPr lang="tr-TR" sz="2400" dirty="0" smtClean="0">
                <a:solidFill>
                  <a:schemeClr val="accent1">
                    <a:lumMod val="75000"/>
                  </a:schemeClr>
                </a:solidFill>
              </a:rPr>
              <a:t>Bu ikazdan </a:t>
            </a:r>
            <a:r>
              <a:rPr lang="tr-TR" sz="2400" dirty="0">
                <a:solidFill>
                  <a:schemeClr val="accent1">
                    <a:lumMod val="75000"/>
                  </a:schemeClr>
                </a:solidFill>
              </a:rPr>
              <a:t>sonra İbrahim Bey, Varsak Aşireti reisinden Şeyh </a:t>
            </a:r>
            <a:r>
              <a:rPr lang="tr-TR" sz="2400" dirty="0" err="1" smtClean="0">
                <a:solidFill>
                  <a:schemeClr val="accent1">
                    <a:lumMod val="75000"/>
                  </a:schemeClr>
                </a:solidFill>
              </a:rPr>
              <a:t>Cüneyd'in</a:t>
            </a:r>
            <a:r>
              <a:rPr lang="tr-TR" sz="2400" dirty="0" smtClean="0">
                <a:solidFill>
                  <a:schemeClr val="accent1">
                    <a:lumMod val="75000"/>
                  </a:schemeClr>
                </a:solidFill>
              </a:rPr>
              <a:t> yakalanıp </a:t>
            </a:r>
            <a:r>
              <a:rPr lang="tr-TR" sz="2400" dirty="0">
                <a:solidFill>
                  <a:schemeClr val="accent1">
                    <a:lumMod val="75000"/>
                  </a:schemeClr>
                </a:solidFill>
              </a:rPr>
              <a:t>hapsedilmesini istedi</a:t>
            </a:r>
            <a:r>
              <a:rPr lang="tr-TR" sz="2400" dirty="0" smtClean="0">
                <a:solidFill>
                  <a:schemeClr val="accent1">
                    <a:lumMod val="75000"/>
                  </a:schemeClr>
                </a:solidFill>
              </a:rPr>
              <a:t>.</a:t>
            </a:r>
          </a:p>
        </p:txBody>
      </p:sp>
    </p:spTree>
    <p:extLst>
      <p:ext uri="{BB962C8B-B14F-4D97-AF65-F5344CB8AC3E}">
        <p14:creationId xmlns:p14="http://schemas.microsoft.com/office/powerpoint/2010/main" val="15217636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68446" y="1514007"/>
            <a:ext cx="8139659" cy="4107304"/>
          </a:xfrm>
        </p:spPr>
        <p:txBody>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Bu </a:t>
            </a:r>
            <a:r>
              <a:rPr lang="tr-TR" sz="2400" dirty="0">
                <a:solidFill>
                  <a:schemeClr val="accent1">
                    <a:lumMod val="75000"/>
                  </a:schemeClr>
                </a:solidFill>
              </a:rPr>
              <a:t>esnada göçebelerin arasında dolaşıp fikirlerini yayarken aynı zamanda kendisinin </a:t>
            </a:r>
            <a:r>
              <a:rPr lang="tr-TR" sz="2400" dirty="0" err="1">
                <a:solidFill>
                  <a:schemeClr val="accent1">
                    <a:lumMod val="75000"/>
                  </a:schemeClr>
                </a:solidFill>
              </a:rPr>
              <a:t>Seyyid</a:t>
            </a:r>
            <a:r>
              <a:rPr lang="tr-TR" sz="2400" dirty="0">
                <a:solidFill>
                  <a:schemeClr val="accent1">
                    <a:lumMod val="75000"/>
                  </a:schemeClr>
                </a:solidFill>
              </a:rPr>
              <a:t>, yani Hz. Ali ile Hz. Fatıma'nın soyundan geldiğini iddia ediyordu</a:t>
            </a:r>
            <a:r>
              <a:rPr lang="tr-TR" sz="2400" dirty="0" smtClean="0">
                <a:solidFill>
                  <a:schemeClr val="accent1">
                    <a:lumMod val="75000"/>
                  </a:schemeClr>
                </a:solidFill>
              </a:rPr>
              <a:t>. </a:t>
            </a:r>
          </a:p>
          <a:p>
            <a:pPr algn="just"/>
            <a:r>
              <a:rPr lang="tr-TR" sz="2400" dirty="0" smtClean="0">
                <a:solidFill>
                  <a:schemeClr val="accent1">
                    <a:lumMod val="75000"/>
                  </a:schemeClr>
                </a:solidFill>
              </a:rPr>
              <a:t>Göçebe </a:t>
            </a:r>
            <a:r>
              <a:rPr lang="tr-TR" sz="2400" dirty="0" err="1" smtClean="0">
                <a:solidFill>
                  <a:schemeClr val="accent1">
                    <a:lumMod val="75000"/>
                  </a:schemeClr>
                </a:solidFill>
              </a:rPr>
              <a:t>Türkmenler’in</a:t>
            </a:r>
            <a:r>
              <a:rPr lang="tr-TR" sz="2400" dirty="0" smtClean="0">
                <a:solidFill>
                  <a:schemeClr val="accent1">
                    <a:lumMod val="75000"/>
                  </a:schemeClr>
                </a:solidFill>
              </a:rPr>
              <a:t> </a:t>
            </a:r>
            <a:r>
              <a:rPr lang="tr-TR" sz="2400" dirty="0">
                <a:solidFill>
                  <a:schemeClr val="accent1">
                    <a:lumMod val="75000"/>
                  </a:schemeClr>
                </a:solidFill>
              </a:rPr>
              <a:t>siyasi bakımdan tatmin edilememiş olmaları da kendilerini hem de köylüleri Şeyh </a:t>
            </a:r>
            <a:r>
              <a:rPr lang="tr-TR" sz="2400" dirty="0" err="1">
                <a:solidFill>
                  <a:schemeClr val="accent1">
                    <a:lumMod val="75000"/>
                  </a:schemeClr>
                </a:solidFill>
              </a:rPr>
              <a:t>Cüneyd'e</a:t>
            </a:r>
            <a:r>
              <a:rPr lang="tr-TR" sz="2400" dirty="0">
                <a:solidFill>
                  <a:schemeClr val="accent1">
                    <a:lumMod val="75000"/>
                  </a:schemeClr>
                </a:solidFill>
              </a:rPr>
              <a:t> bağlıyordu</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12212139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2023672"/>
            <a:ext cx="7649070" cy="3267856"/>
          </a:xfrm>
        </p:spPr>
        <p:txBody>
          <a:bodyPr>
            <a:normAutofit/>
          </a:bodyPr>
          <a:lstStyle/>
          <a:p>
            <a:pPr algn="just"/>
            <a:r>
              <a:rPr lang="tr-TR" sz="2400" dirty="0" smtClean="0">
                <a:solidFill>
                  <a:schemeClr val="accent1">
                    <a:lumMod val="75000"/>
                  </a:schemeClr>
                </a:solidFill>
              </a:rPr>
              <a:t>Şeyh </a:t>
            </a:r>
            <a:r>
              <a:rPr lang="tr-TR" sz="2400" dirty="0" err="1">
                <a:solidFill>
                  <a:schemeClr val="accent1">
                    <a:lumMod val="75000"/>
                  </a:schemeClr>
                </a:solidFill>
              </a:rPr>
              <a:t>Cüneyd</a:t>
            </a:r>
            <a:r>
              <a:rPr lang="tr-TR" sz="2400" dirty="0">
                <a:solidFill>
                  <a:schemeClr val="accent1">
                    <a:lumMod val="75000"/>
                  </a:schemeClr>
                </a:solidFill>
              </a:rPr>
              <a:t> bu tehlikeyi de atlatarak Antakya civarına gitti. Halep yakınlarında </a:t>
            </a:r>
            <a:r>
              <a:rPr lang="tr-TR" sz="2400" dirty="0" err="1">
                <a:solidFill>
                  <a:schemeClr val="accent1">
                    <a:lumMod val="75000"/>
                  </a:schemeClr>
                </a:solidFill>
              </a:rPr>
              <a:t>Arsuz</a:t>
            </a:r>
            <a:r>
              <a:rPr lang="tr-TR" sz="2400" dirty="0">
                <a:solidFill>
                  <a:schemeClr val="accent1">
                    <a:lumMod val="75000"/>
                  </a:schemeClr>
                </a:solidFill>
              </a:rPr>
              <a:t> Dağında bir kaleye yerleşti. Memluk sultanın ordusuyla savaştı birçok müridi öldü.</a:t>
            </a:r>
          </a:p>
          <a:p>
            <a:pPr algn="just"/>
            <a:r>
              <a:rPr lang="tr-TR" sz="2400" dirty="0">
                <a:solidFill>
                  <a:schemeClr val="accent1">
                    <a:lumMod val="75000"/>
                  </a:schemeClr>
                </a:solidFill>
              </a:rPr>
              <a:t>Bunun üzerine Trabzon’a gitti, oradan da Uzun Hasan tarafından çağrılıp Diyarbakır’a yerleşti</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36650938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2133599"/>
            <a:ext cx="7544139" cy="3112957"/>
          </a:xfrm>
        </p:spPr>
        <p:txBody>
          <a:bodyPr>
            <a:normAutofit/>
          </a:bodyPr>
          <a:lstStyle/>
          <a:p>
            <a:pPr algn="just"/>
            <a:r>
              <a:rPr lang="tr-TR" sz="2400" dirty="0">
                <a:solidFill>
                  <a:schemeClr val="accent1">
                    <a:lumMod val="75000"/>
                  </a:schemeClr>
                </a:solidFill>
              </a:rPr>
              <a:t>Akkoyunlu hükümdarı Uzun Hasan'ın kız kardeşi olan Hatice Begüm le Diyarbakır da evlendi.</a:t>
            </a:r>
          </a:p>
          <a:p>
            <a:pPr algn="just"/>
            <a:r>
              <a:rPr lang="tr-TR" sz="2400" dirty="0">
                <a:solidFill>
                  <a:schemeClr val="accent1">
                    <a:lumMod val="75000"/>
                  </a:schemeClr>
                </a:solidFill>
              </a:rPr>
              <a:t>Bu arada çeşitli yerlere taraftarlarını göndererek boş durmadı. Daha sonra Erdebil’e gitmeye karar verdi ve çeşitli savaşlar yaptı ve bir savaşta 1460 ta öldürüldü</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25791327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solidFill>
                  <a:schemeClr val="accent1">
                    <a:lumMod val="75000"/>
                  </a:schemeClr>
                </a:solidFill>
              </a:rPr>
              <a:t>ŞEYH HAYDAR</a:t>
            </a:r>
            <a:endParaRPr lang="tr-TR" b="1" dirty="0">
              <a:solidFill>
                <a:schemeClr val="accent1">
                  <a:lumMod val="75000"/>
                </a:schemeClr>
              </a:solidFill>
            </a:endParaRPr>
          </a:p>
        </p:txBody>
      </p:sp>
      <p:sp>
        <p:nvSpPr>
          <p:cNvPr id="3" name="İçerik Yer Tutucusu 2"/>
          <p:cNvSpPr>
            <a:spLocks noGrp="1"/>
          </p:cNvSpPr>
          <p:nvPr>
            <p:ph idx="1"/>
          </p:nvPr>
        </p:nvSpPr>
        <p:spPr>
          <a:xfrm>
            <a:off x="2589212" y="2133599"/>
            <a:ext cx="7259326" cy="4177260"/>
          </a:xfrm>
        </p:spPr>
        <p:txBody>
          <a:bodyPr>
            <a:noAutofit/>
          </a:bodyPr>
          <a:lstStyle/>
          <a:p>
            <a:pPr algn="just"/>
            <a:r>
              <a:rPr lang="tr-TR" sz="2400" dirty="0">
                <a:solidFill>
                  <a:schemeClr val="accent1">
                    <a:lumMod val="75000"/>
                  </a:schemeClr>
                </a:solidFill>
              </a:rPr>
              <a:t>Babası </a:t>
            </a:r>
            <a:r>
              <a:rPr lang="tr-TR" sz="2400" dirty="0" err="1">
                <a:solidFill>
                  <a:schemeClr val="accent1">
                    <a:lumMod val="75000"/>
                  </a:schemeClr>
                </a:solidFill>
              </a:rPr>
              <a:t>Cüneyd</a:t>
            </a:r>
            <a:r>
              <a:rPr lang="tr-TR" sz="2400" dirty="0">
                <a:solidFill>
                  <a:schemeClr val="accent1">
                    <a:lumMod val="75000"/>
                  </a:schemeClr>
                </a:solidFill>
              </a:rPr>
              <a:t> ölmeden önce Haydar'ı vasiyet etmiştir. Çünkü Haydar, Akkoyunlu hükümdarı Uzun Hasan'ın yeğenidir. Dayısının, dar zamanlarında onun yardımına koşacağı kesindir. Şeyhin müritleri de gerçekten vasiyete uyarak Haydar'ın etrafında toplandılar. </a:t>
            </a:r>
            <a:endParaRPr lang="tr-TR" sz="2400" dirty="0" smtClean="0">
              <a:solidFill>
                <a:schemeClr val="accent1">
                  <a:lumMod val="75000"/>
                </a:schemeClr>
              </a:solidFill>
            </a:endParaRPr>
          </a:p>
        </p:txBody>
      </p:sp>
    </p:spTree>
    <p:extLst>
      <p:ext uri="{BB962C8B-B14F-4D97-AF65-F5344CB8AC3E}">
        <p14:creationId xmlns:p14="http://schemas.microsoft.com/office/powerpoint/2010/main" val="745718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19134"/>
            <a:ext cx="7948873" cy="3957404"/>
          </a:xfrm>
        </p:spPr>
        <p:txBody>
          <a:bodyPr>
            <a:normAutofit/>
          </a:bodyPr>
          <a:lstStyle/>
          <a:p>
            <a:pPr marL="0" indent="0" algn="just">
              <a:buNone/>
            </a:pPr>
            <a:r>
              <a:rPr lang="tr-TR" sz="2400" b="1" dirty="0" smtClean="0">
                <a:solidFill>
                  <a:schemeClr val="accent1">
                    <a:lumMod val="75000"/>
                  </a:schemeClr>
                </a:solidFill>
                <a:latin typeface="Times New Roman" panose="02020603050405020304" pitchFamily="18" charset="0"/>
                <a:cs typeface="Times New Roman" panose="02020603050405020304" pitchFamily="18" charset="0"/>
              </a:rPr>
              <a:t/>
            </a:r>
            <a:br>
              <a:rPr lang="tr-TR" sz="2400" b="1" dirty="0" smtClean="0">
                <a:solidFill>
                  <a:schemeClr val="accent1">
                    <a:lumMod val="75000"/>
                  </a:schemeClr>
                </a:solidFill>
                <a:latin typeface="Times New Roman" panose="02020603050405020304" pitchFamily="18" charset="0"/>
                <a:cs typeface="Times New Roman" panose="02020603050405020304" pitchFamily="18" charset="0"/>
              </a:rPr>
            </a:br>
            <a:r>
              <a:rPr lang="tr-TR" sz="2400" b="1" dirty="0" smtClean="0">
                <a:solidFill>
                  <a:schemeClr val="accent1">
                    <a:lumMod val="75000"/>
                  </a:schemeClr>
                </a:solidFill>
                <a:latin typeface="Times New Roman" panose="02020603050405020304" pitchFamily="18" charset="0"/>
                <a:cs typeface="Times New Roman" panose="02020603050405020304" pitchFamily="18" charset="0"/>
              </a:rPr>
              <a:t>KURUCUSUNUN ADINA NİSBET EDİLEREK «SAFEVİYYE» DİYE BİLİNDİĞİ GİBİ ERDEBÎLÎ NİSBESİNDEN DOLAYI «ERDEBÎLİYYE» DİYE DE ANILIR. AZERBAYCAN’IN ERDEBİL ŞEHRİNDE KURULUP BURADAN YAYILMASI SEBEBİYLE MENSUPLARINA ERDEBİL SÛFÎLERİ DENİLMİŞTİR.</a:t>
            </a:r>
          </a:p>
          <a:p>
            <a:pPr algn="just"/>
            <a:endParaRPr lang="tr-TR"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24174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solidFill>
                  <a:schemeClr val="accent1">
                    <a:lumMod val="75000"/>
                  </a:schemeClr>
                </a:solidFill>
              </a:rPr>
              <a:t>ŞEYH HAYDAR</a:t>
            </a:r>
            <a:endParaRPr lang="tr-TR" b="1" dirty="0">
              <a:solidFill>
                <a:schemeClr val="accent1">
                  <a:lumMod val="75000"/>
                </a:schemeClr>
              </a:solidFill>
            </a:endParaRPr>
          </a:p>
        </p:txBody>
      </p:sp>
      <p:sp>
        <p:nvSpPr>
          <p:cNvPr id="3" name="İçerik Yer Tutucusu 2"/>
          <p:cNvSpPr>
            <a:spLocks noGrp="1"/>
          </p:cNvSpPr>
          <p:nvPr>
            <p:ph idx="1"/>
          </p:nvPr>
        </p:nvSpPr>
        <p:spPr>
          <a:xfrm>
            <a:off x="2589212" y="2133599"/>
            <a:ext cx="7259326" cy="4177260"/>
          </a:xfrm>
        </p:spPr>
        <p:txBody>
          <a:bodyPr>
            <a:noAutofit/>
          </a:bodyPr>
          <a:lstStyle/>
          <a:p>
            <a:pPr algn="just"/>
            <a:endParaRPr lang="tr-TR" sz="2400" dirty="0" smtClean="0">
              <a:solidFill>
                <a:schemeClr val="accent1">
                  <a:lumMod val="75000"/>
                </a:schemeClr>
              </a:solidFill>
            </a:endParaRPr>
          </a:p>
          <a:p>
            <a:pPr algn="just"/>
            <a:r>
              <a:rPr lang="tr-TR" sz="2400" dirty="0" smtClean="0">
                <a:solidFill>
                  <a:schemeClr val="accent1">
                    <a:lumMod val="75000"/>
                  </a:schemeClr>
                </a:solidFill>
              </a:rPr>
              <a:t>Haydar'ın </a:t>
            </a:r>
            <a:r>
              <a:rPr lang="tr-TR" sz="2400" dirty="0">
                <a:solidFill>
                  <a:schemeClr val="accent1">
                    <a:lumMod val="75000"/>
                  </a:schemeClr>
                </a:solidFill>
              </a:rPr>
              <a:t>varlığı aynı zamanda müritlerin dağılmalarını da önlüyordu. Haydar   9 yaşına kadar Diyarbakır'da kaldı. Uzun Hasan'ın vesayeti altındaydı. Erdebil'de ise </a:t>
            </a:r>
            <a:r>
              <a:rPr lang="tr-TR" sz="2400" dirty="0" err="1">
                <a:solidFill>
                  <a:schemeClr val="accent1">
                    <a:lumMod val="75000"/>
                  </a:schemeClr>
                </a:solidFill>
              </a:rPr>
              <a:t>Safevi</a:t>
            </a:r>
            <a:r>
              <a:rPr lang="tr-TR" sz="2400" dirty="0">
                <a:solidFill>
                  <a:schemeClr val="accent1">
                    <a:lumMod val="75000"/>
                  </a:schemeClr>
                </a:solidFill>
              </a:rPr>
              <a:t> </a:t>
            </a:r>
            <a:r>
              <a:rPr lang="tr-TR" sz="2400" dirty="0" err="1">
                <a:solidFill>
                  <a:schemeClr val="accent1">
                    <a:lumMod val="75000"/>
                  </a:schemeClr>
                </a:solidFill>
              </a:rPr>
              <a:t>Tekkesi'nin</a:t>
            </a:r>
            <a:r>
              <a:rPr lang="tr-TR" sz="2400" dirty="0">
                <a:solidFill>
                  <a:schemeClr val="accent1">
                    <a:lumMod val="75000"/>
                  </a:schemeClr>
                </a:solidFill>
              </a:rPr>
              <a:t> başında Şeyh Cafer bulunmaktaydı</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38497460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92925" y="1783831"/>
            <a:ext cx="7885200" cy="4332156"/>
          </a:xfrm>
        </p:spPr>
        <p:txBody>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Bu </a:t>
            </a:r>
            <a:r>
              <a:rPr lang="tr-TR" sz="2400" dirty="0">
                <a:solidFill>
                  <a:schemeClr val="accent1">
                    <a:lumMod val="75000"/>
                  </a:schemeClr>
                </a:solidFill>
              </a:rPr>
              <a:t>arada bilhassa Anadolu'dan olmak üzere çeşitli yerlerden ziyaretçiler geliyordu. Müritleri de gittikçe çoğalmaya başlıyordu. Akkoyunlulara yenildikten sonra onlara iltihak etmeyen birçok Karakoyunlu boyları da Şeyh Haydar‘ a meylettiler ve ona mürit oldular. Bu katılmalar, mürit sayısını daha da çoğalttı.</a:t>
            </a:r>
          </a:p>
          <a:p>
            <a:endParaRPr lang="tr-TR" dirty="0"/>
          </a:p>
        </p:txBody>
      </p:sp>
    </p:spTree>
    <p:extLst>
      <p:ext uri="{BB962C8B-B14F-4D97-AF65-F5344CB8AC3E}">
        <p14:creationId xmlns:p14="http://schemas.microsoft.com/office/powerpoint/2010/main" val="29403316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454046"/>
            <a:ext cx="7813962" cy="4362138"/>
          </a:xfrm>
        </p:spPr>
        <p:txBody>
          <a:bodyPr>
            <a:normAutofit/>
          </a:bodyPr>
          <a:lstStyle/>
          <a:p>
            <a:pPr algn="just"/>
            <a:r>
              <a:rPr lang="tr-TR" sz="2400" dirty="0" smtClean="0">
                <a:solidFill>
                  <a:schemeClr val="accent1">
                    <a:lumMod val="75000"/>
                  </a:schemeClr>
                </a:solidFill>
              </a:rPr>
              <a:t>Şeyh Haydar bu dönemde 17-18 </a:t>
            </a:r>
            <a:r>
              <a:rPr lang="tr-TR" sz="2400" dirty="0">
                <a:solidFill>
                  <a:schemeClr val="accent1">
                    <a:lumMod val="75000"/>
                  </a:schemeClr>
                </a:solidFill>
              </a:rPr>
              <a:t>yaşları civarındaydı ve evlenmesi icap ediyordu. Uzun Hasan'ın Trabzon Rum prenslerinden evlendiği hanımdan olan kızı </a:t>
            </a:r>
            <a:r>
              <a:rPr lang="tr-TR" sz="2400" dirty="0" err="1">
                <a:solidFill>
                  <a:schemeClr val="accent1">
                    <a:lumMod val="75000"/>
                  </a:schemeClr>
                </a:solidFill>
              </a:rPr>
              <a:t>Alemşah</a:t>
            </a:r>
            <a:r>
              <a:rPr lang="tr-TR" sz="2400" dirty="0">
                <a:solidFill>
                  <a:schemeClr val="accent1">
                    <a:lumMod val="75000"/>
                  </a:schemeClr>
                </a:solidFill>
              </a:rPr>
              <a:t> Halime Begüm‘le evlendi. Bu evlilik onun ününü ve şöhretini daha da arttırdı. Konumunu güçlendirdi. Şeyh Haydar'ın bu evliliğinden üç oğlu oldu. Bunlar Sultan Ali, İsmail ve İbrahim'dir</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15900558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8584" y="1514007"/>
            <a:ext cx="8454452" cy="4137285"/>
          </a:xfrm>
        </p:spPr>
        <p:txBody>
          <a:bodyPr>
            <a:noAutofit/>
          </a:bodyPr>
          <a:lstStyle/>
          <a:p>
            <a:r>
              <a:rPr lang="tr-TR" sz="2400" dirty="0" smtClean="0">
                <a:solidFill>
                  <a:schemeClr val="accent1">
                    <a:lumMod val="75000"/>
                  </a:schemeClr>
                </a:solidFill>
              </a:rPr>
              <a:t>Babası </a:t>
            </a:r>
            <a:r>
              <a:rPr lang="tr-TR" sz="2400" dirty="0">
                <a:solidFill>
                  <a:schemeClr val="accent1">
                    <a:lumMod val="75000"/>
                  </a:schemeClr>
                </a:solidFill>
              </a:rPr>
              <a:t>Şeyh </a:t>
            </a:r>
            <a:r>
              <a:rPr lang="tr-TR" sz="2400" dirty="0" err="1">
                <a:solidFill>
                  <a:schemeClr val="accent1">
                    <a:lumMod val="75000"/>
                  </a:schemeClr>
                </a:solidFill>
              </a:rPr>
              <a:t>Cüneyd'den</a:t>
            </a:r>
            <a:r>
              <a:rPr lang="tr-TR" sz="2400" dirty="0">
                <a:solidFill>
                  <a:schemeClr val="accent1">
                    <a:lumMod val="75000"/>
                  </a:schemeClr>
                </a:solidFill>
              </a:rPr>
              <a:t>  Şeyh Haydar'a şu üç husus miras olarak kalmıştı; </a:t>
            </a:r>
          </a:p>
          <a:p>
            <a:pPr marL="0" indent="0">
              <a:buNone/>
            </a:pPr>
            <a:r>
              <a:rPr lang="tr-TR" sz="2400" dirty="0" smtClean="0">
                <a:solidFill>
                  <a:schemeClr val="accent1">
                    <a:lumMod val="75000"/>
                  </a:schemeClr>
                </a:solidFill>
              </a:rPr>
              <a:t>	1- </a:t>
            </a:r>
            <a:r>
              <a:rPr lang="tr-TR" sz="2400" dirty="0">
                <a:solidFill>
                  <a:schemeClr val="accent1">
                    <a:lumMod val="75000"/>
                  </a:schemeClr>
                </a:solidFill>
              </a:rPr>
              <a:t>Tarikatın ruhani liderliği. </a:t>
            </a:r>
          </a:p>
          <a:p>
            <a:pPr marL="0" indent="0">
              <a:buNone/>
            </a:pPr>
            <a:r>
              <a:rPr lang="tr-TR" sz="2400" dirty="0" smtClean="0">
                <a:solidFill>
                  <a:schemeClr val="accent1">
                    <a:lumMod val="75000"/>
                  </a:schemeClr>
                </a:solidFill>
              </a:rPr>
              <a:t>	2- Müslim, gayr-i </a:t>
            </a:r>
            <a:r>
              <a:rPr lang="tr-TR" sz="2400" dirty="0" err="1" smtClean="0">
                <a:solidFill>
                  <a:schemeClr val="accent1">
                    <a:lumMod val="75000"/>
                  </a:schemeClr>
                </a:solidFill>
              </a:rPr>
              <a:t>müslim</a:t>
            </a:r>
            <a:r>
              <a:rPr lang="tr-TR" sz="2400" dirty="0" smtClean="0">
                <a:solidFill>
                  <a:schemeClr val="accent1">
                    <a:lumMod val="75000"/>
                  </a:schemeClr>
                </a:solidFill>
              </a:rPr>
              <a:t> düşmanlarıyla savaşmaya </a:t>
            </a:r>
            <a:r>
              <a:rPr lang="tr-TR" sz="2400" dirty="0">
                <a:solidFill>
                  <a:schemeClr val="accent1">
                    <a:lumMod val="75000"/>
                  </a:schemeClr>
                </a:solidFill>
              </a:rPr>
              <a:t>istekli gazi </a:t>
            </a:r>
            <a:r>
              <a:rPr lang="tr-TR" sz="2400" dirty="0" err="1">
                <a:solidFill>
                  <a:schemeClr val="accent1">
                    <a:lumMod val="75000"/>
                  </a:schemeClr>
                </a:solidFill>
              </a:rPr>
              <a:t>sufilerden</a:t>
            </a:r>
            <a:r>
              <a:rPr lang="tr-TR" sz="2400" dirty="0">
                <a:solidFill>
                  <a:schemeClr val="accent1">
                    <a:lumMod val="75000"/>
                  </a:schemeClr>
                </a:solidFill>
              </a:rPr>
              <a:t> </a:t>
            </a:r>
            <a:r>
              <a:rPr lang="tr-TR" sz="2400" dirty="0" smtClean="0">
                <a:solidFill>
                  <a:schemeClr val="accent1">
                    <a:lumMod val="75000"/>
                  </a:schemeClr>
                </a:solidFill>
              </a:rPr>
              <a:t>	meydana </a:t>
            </a:r>
            <a:r>
              <a:rPr lang="tr-TR" sz="2400" dirty="0">
                <a:solidFill>
                  <a:schemeClr val="accent1">
                    <a:lumMod val="75000"/>
                  </a:schemeClr>
                </a:solidFill>
              </a:rPr>
              <a:t>gelen bir </a:t>
            </a:r>
            <a:r>
              <a:rPr lang="tr-TR" sz="2400" dirty="0" smtClean="0">
                <a:solidFill>
                  <a:schemeClr val="accent1">
                    <a:lumMod val="75000"/>
                  </a:schemeClr>
                </a:solidFill>
              </a:rPr>
              <a:t>ordu ve onun </a:t>
            </a:r>
            <a:r>
              <a:rPr lang="tr-TR" sz="2400" dirty="0">
                <a:solidFill>
                  <a:schemeClr val="accent1">
                    <a:lumMod val="75000"/>
                  </a:schemeClr>
                </a:solidFill>
              </a:rPr>
              <a:t>kumandanlığı .</a:t>
            </a:r>
          </a:p>
          <a:p>
            <a:pPr marL="0" indent="0">
              <a:buNone/>
            </a:pPr>
            <a:r>
              <a:rPr lang="tr-TR" sz="2400" dirty="0" smtClean="0">
                <a:solidFill>
                  <a:schemeClr val="accent1">
                    <a:lumMod val="75000"/>
                  </a:schemeClr>
                </a:solidFill>
              </a:rPr>
              <a:t>	3- </a:t>
            </a:r>
            <a:r>
              <a:rPr lang="tr-TR" sz="2400" dirty="0">
                <a:solidFill>
                  <a:schemeClr val="accent1">
                    <a:lumMod val="75000"/>
                  </a:schemeClr>
                </a:solidFill>
              </a:rPr>
              <a:t>Akkoyunlu yönetici ailesi içinde sağlam bir mevki</a:t>
            </a:r>
            <a:r>
              <a:rPr lang="tr-TR" sz="2400" dirty="0" smtClean="0">
                <a:solidFill>
                  <a:schemeClr val="accent1">
                    <a:lumMod val="75000"/>
                  </a:schemeClr>
                </a:solidFill>
              </a:rPr>
              <a:t>.</a:t>
            </a:r>
          </a:p>
        </p:txBody>
      </p:sp>
    </p:spTree>
    <p:extLst>
      <p:ext uri="{BB962C8B-B14F-4D97-AF65-F5344CB8AC3E}">
        <p14:creationId xmlns:p14="http://schemas.microsoft.com/office/powerpoint/2010/main" val="29014715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74164"/>
            <a:ext cx="7903903" cy="4766872"/>
          </a:xfrm>
        </p:spPr>
        <p:txBody>
          <a:bodyPr>
            <a:normAutofit/>
          </a:bodyPr>
          <a:lstStyle/>
          <a:p>
            <a:pPr algn="just"/>
            <a:endParaRPr lang="tr-TR" dirty="0" smtClean="0">
              <a:solidFill>
                <a:schemeClr val="accent1">
                  <a:lumMod val="75000"/>
                </a:schemeClr>
              </a:solidFill>
            </a:endParaRPr>
          </a:p>
          <a:p>
            <a:pPr algn="just"/>
            <a:endParaRPr lang="tr-TR" dirty="0">
              <a:solidFill>
                <a:schemeClr val="accent1">
                  <a:lumMod val="75000"/>
                </a:schemeClr>
              </a:solidFill>
            </a:endParaRPr>
          </a:p>
          <a:p>
            <a:pPr algn="just"/>
            <a:r>
              <a:rPr lang="tr-TR" sz="2400" dirty="0" smtClean="0">
                <a:solidFill>
                  <a:schemeClr val="accent1">
                    <a:lumMod val="75000"/>
                  </a:schemeClr>
                </a:solidFill>
              </a:rPr>
              <a:t>Haydar, babasının intikamını almak için tekkesini bir silah imalathanesi haline getirdi. Haydar'ın kendisi de bir silah ustasıydı. Bu tekkede hep beraber binlerce kılıç, mızrak, ok ve yay gibi savaş aletleri yapmışlardı. </a:t>
            </a:r>
          </a:p>
          <a:p>
            <a:pPr algn="just"/>
            <a:r>
              <a:rPr lang="tr-TR" sz="2400" dirty="0" smtClean="0">
                <a:solidFill>
                  <a:schemeClr val="accent1">
                    <a:lumMod val="75000"/>
                  </a:schemeClr>
                </a:solidFill>
              </a:rPr>
              <a:t>Bu savaş malzemesinin imalatı yanında müritlerine hem ders </a:t>
            </a:r>
            <a:r>
              <a:rPr lang="sv-SE" sz="2400" dirty="0" smtClean="0">
                <a:solidFill>
                  <a:schemeClr val="accent1">
                    <a:lumMod val="75000"/>
                  </a:schemeClr>
                </a:solidFill>
              </a:rPr>
              <a:t>verir, hem de onlara savaş talirni yaptırırdı</a:t>
            </a:r>
            <a:r>
              <a:rPr lang="tr-TR" sz="2400" dirty="0" smtClean="0">
                <a:solidFill>
                  <a:schemeClr val="accent1">
                    <a:lumMod val="75000"/>
                  </a:schemeClr>
                </a:solidFill>
              </a:rPr>
              <a:t>.</a:t>
            </a:r>
          </a:p>
          <a:p>
            <a:endParaRPr lang="tr-TR" dirty="0"/>
          </a:p>
        </p:txBody>
      </p:sp>
    </p:spTree>
    <p:extLst>
      <p:ext uri="{BB962C8B-B14F-4D97-AF65-F5344CB8AC3E}">
        <p14:creationId xmlns:p14="http://schemas.microsoft.com/office/powerpoint/2010/main" val="14062756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29391"/>
            <a:ext cx="7379247" cy="4781862"/>
          </a:xfrm>
        </p:spPr>
        <p:txBody>
          <a:bodyPr>
            <a:noAutofit/>
          </a:bodyPr>
          <a:lstStyle/>
          <a:p>
            <a:pPr algn="just"/>
            <a:endParaRPr lang="tr-TR" sz="2400" dirty="0" smtClean="0">
              <a:solidFill>
                <a:schemeClr val="accent1">
                  <a:lumMod val="75000"/>
                </a:schemeClr>
              </a:solidFill>
            </a:endParaRPr>
          </a:p>
          <a:p>
            <a:pPr algn="just"/>
            <a:r>
              <a:rPr lang="tr-TR" sz="2400" dirty="0" smtClean="0">
                <a:solidFill>
                  <a:schemeClr val="accent1">
                    <a:lumMod val="75000"/>
                  </a:schemeClr>
                </a:solidFill>
              </a:rPr>
              <a:t>Şeyh </a:t>
            </a:r>
            <a:r>
              <a:rPr lang="tr-TR" sz="2400" dirty="0">
                <a:solidFill>
                  <a:schemeClr val="accent1">
                    <a:lumMod val="75000"/>
                  </a:schemeClr>
                </a:solidFill>
              </a:rPr>
              <a:t>Haydar, müritlerini silahlandırmanın yanı sıra onlara bir de üniforma denebilecek bir kıyafet hazırlattı. Buna göre müritler sırtlarına entari geçirecekler ve başlarına da </a:t>
            </a:r>
            <a:r>
              <a:rPr lang="tr-TR" sz="2400" dirty="0" err="1">
                <a:solidFill>
                  <a:schemeClr val="accent1">
                    <a:lumMod val="75000"/>
                  </a:schemeClr>
                </a:solidFill>
              </a:rPr>
              <a:t>Tac</a:t>
            </a:r>
            <a:r>
              <a:rPr lang="tr-TR" sz="2400" dirty="0">
                <a:solidFill>
                  <a:schemeClr val="accent1">
                    <a:lumMod val="75000"/>
                  </a:schemeClr>
                </a:solidFill>
              </a:rPr>
              <a:t>-ı Haydari denilen bir kavuk giyeceklerdi. Bu kavuk on iki dilimli olup kızıl renktedir. </a:t>
            </a:r>
            <a:endParaRPr lang="tr-TR" sz="2400" dirty="0" smtClean="0">
              <a:solidFill>
                <a:schemeClr val="accent1">
                  <a:lumMod val="75000"/>
                </a:schemeClr>
              </a:solidFill>
            </a:endParaRPr>
          </a:p>
          <a:p>
            <a:pPr algn="just"/>
            <a:endParaRPr lang="tr-TR" sz="2400" dirty="0" smtClean="0">
              <a:solidFill>
                <a:schemeClr val="accent1">
                  <a:lumMod val="75000"/>
                </a:schemeClr>
              </a:solidFill>
            </a:endParaRPr>
          </a:p>
        </p:txBody>
      </p:sp>
    </p:spTree>
    <p:extLst>
      <p:ext uri="{BB962C8B-B14F-4D97-AF65-F5344CB8AC3E}">
        <p14:creationId xmlns:p14="http://schemas.microsoft.com/office/powerpoint/2010/main" val="25679883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29390"/>
            <a:ext cx="8113765" cy="4062335"/>
          </a:xfrm>
        </p:spPr>
        <p:txBody>
          <a:bodyPr>
            <a:noAutofit/>
          </a:bodyPr>
          <a:lstStyle/>
          <a:p>
            <a:pPr algn="just"/>
            <a:endParaRPr lang="tr-TR" sz="2400" dirty="0" smtClean="0">
              <a:solidFill>
                <a:schemeClr val="accent1">
                  <a:lumMod val="75000"/>
                </a:schemeClr>
              </a:solidFill>
            </a:endParaRPr>
          </a:p>
          <a:p>
            <a:pPr algn="just"/>
            <a:r>
              <a:rPr lang="tr-TR" sz="2400" dirty="0" smtClean="0">
                <a:solidFill>
                  <a:schemeClr val="accent1">
                    <a:lumMod val="75000"/>
                  </a:schemeClr>
                </a:solidFill>
              </a:rPr>
              <a:t>On </a:t>
            </a:r>
            <a:r>
              <a:rPr lang="tr-TR" sz="2400" dirty="0">
                <a:solidFill>
                  <a:schemeClr val="accent1">
                    <a:lumMod val="75000"/>
                  </a:schemeClr>
                </a:solidFill>
              </a:rPr>
              <a:t>iki dilim ise </a:t>
            </a:r>
            <a:r>
              <a:rPr lang="tr-TR" sz="2400" dirty="0" err="1">
                <a:solidFill>
                  <a:schemeClr val="accent1">
                    <a:lumMod val="75000"/>
                  </a:schemeClr>
                </a:solidFill>
              </a:rPr>
              <a:t>İsnaaşeriyye</a:t>
            </a:r>
            <a:r>
              <a:rPr lang="tr-TR" sz="2400" dirty="0">
                <a:solidFill>
                  <a:schemeClr val="accent1">
                    <a:lumMod val="75000"/>
                  </a:schemeClr>
                </a:solidFill>
              </a:rPr>
              <a:t> olan mezheplerinin görüşüne uygun olarak </a:t>
            </a:r>
            <a:r>
              <a:rPr lang="tr-TR" sz="2400" dirty="0" err="1">
                <a:solidFill>
                  <a:schemeClr val="accent1">
                    <a:lumMod val="75000"/>
                  </a:schemeClr>
                </a:solidFill>
              </a:rPr>
              <a:t>Ehl</a:t>
            </a:r>
            <a:r>
              <a:rPr lang="tr-TR" sz="2400" dirty="0">
                <a:solidFill>
                  <a:schemeClr val="accent1">
                    <a:lumMod val="75000"/>
                  </a:schemeClr>
                </a:solidFill>
              </a:rPr>
              <a:t>-i </a:t>
            </a:r>
            <a:r>
              <a:rPr lang="tr-TR" sz="2400" dirty="0" err="1">
                <a:solidFill>
                  <a:schemeClr val="accent1">
                    <a:lumMod val="75000"/>
                  </a:schemeClr>
                </a:solidFill>
              </a:rPr>
              <a:t>Beyt'ten</a:t>
            </a:r>
            <a:r>
              <a:rPr lang="tr-TR" sz="2400" dirty="0">
                <a:solidFill>
                  <a:schemeClr val="accent1">
                    <a:lumMod val="75000"/>
                  </a:schemeClr>
                </a:solidFill>
              </a:rPr>
              <a:t> olan on iki imamı ifade etmektedir. </a:t>
            </a:r>
            <a:endParaRPr lang="tr-TR" sz="2400" dirty="0" smtClean="0">
              <a:solidFill>
                <a:schemeClr val="accent1">
                  <a:lumMod val="75000"/>
                </a:schemeClr>
              </a:solidFill>
            </a:endParaRPr>
          </a:p>
          <a:p>
            <a:pPr algn="just"/>
            <a:r>
              <a:rPr lang="tr-TR" sz="2400" dirty="0" smtClean="0">
                <a:solidFill>
                  <a:schemeClr val="accent1">
                    <a:lumMod val="75000"/>
                  </a:schemeClr>
                </a:solidFill>
              </a:rPr>
              <a:t>Her </a:t>
            </a:r>
            <a:r>
              <a:rPr lang="tr-TR" sz="2400" dirty="0">
                <a:solidFill>
                  <a:schemeClr val="accent1">
                    <a:lumMod val="75000"/>
                  </a:schemeClr>
                </a:solidFill>
              </a:rPr>
              <a:t>bir dilim, parmak kalınlığında olup, üzerine birer imanım ismi işlenmiştir. </a:t>
            </a:r>
            <a:endParaRPr lang="tr-TR" sz="2400" dirty="0" smtClean="0">
              <a:solidFill>
                <a:schemeClr val="accent1">
                  <a:lumMod val="75000"/>
                </a:schemeClr>
              </a:solidFill>
            </a:endParaRPr>
          </a:p>
          <a:p>
            <a:pPr algn="just"/>
            <a:r>
              <a:rPr lang="tr-TR" sz="2400" dirty="0" smtClean="0">
                <a:solidFill>
                  <a:schemeClr val="accent1">
                    <a:lumMod val="75000"/>
                  </a:schemeClr>
                </a:solidFill>
              </a:rPr>
              <a:t>Başlarına </a:t>
            </a:r>
            <a:r>
              <a:rPr lang="tr-TR" sz="2400" dirty="0">
                <a:solidFill>
                  <a:schemeClr val="accent1">
                    <a:lumMod val="75000"/>
                  </a:schemeClr>
                </a:solidFill>
              </a:rPr>
              <a:t>bu şekil bir kavuk veya taç giydiklerinden dolayı, bundan böyle Erdebil Ocağı mensuplarına "Kızılbaş" denecektir</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6021807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738858"/>
            <a:ext cx="7604099" cy="3177916"/>
          </a:xfrm>
        </p:spPr>
        <p:txBody>
          <a:bodyPr>
            <a:normAutofit/>
          </a:bodyPr>
          <a:lstStyle/>
          <a:p>
            <a:pPr algn="just"/>
            <a:r>
              <a:rPr lang="tr-TR" sz="2400" dirty="0" err="1" smtClean="0">
                <a:solidFill>
                  <a:schemeClr val="accent1">
                    <a:lumMod val="75000"/>
                  </a:schemeClr>
                </a:solidFill>
              </a:rPr>
              <a:t>Safevi</a:t>
            </a:r>
            <a:r>
              <a:rPr lang="tr-TR" sz="2400" dirty="0" smtClean="0">
                <a:solidFill>
                  <a:schemeClr val="accent1">
                    <a:lumMod val="75000"/>
                  </a:schemeClr>
                </a:solidFill>
              </a:rPr>
              <a:t> "tarikatın </a:t>
            </a:r>
            <a:r>
              <a:rPr lang="tr-TR" sz="2400" dirty="0">
                <a:solidFill>
                  <a:schemeClr val="accent1">
                    <a:lumMod val="75000"/>
                  </a:schemeClr>
                </a:solidFill>
              </a:rPr>
              <a:t>başı Erdebil' de, gövdesi de Anadolu' da idi.</a:t>
            </a:r>
          </a:p>
          <a:p>
            <a:pPr algn="just"/>
            <a:r>
              <a:rPr lang="tr-TR" sz="2400" dirty="0" smtClean="0">
                <a:solidFill>
                  <a:schemeClr val="accent1">
                    <a:lumMod val="75000"/>
                  </a:schemeClr>
                </a:solidFill>
              </a:rPr>
              <a:t>Şeyh </a:t>
            </a:r>
            <a:r>
              <a:rPr lang="tr-TR" sz="2400" dirty="0">
                <a:solidFill>
                  <a:schemeClr val="accent1">
                    <a:lumMod val="75000"/>
                  </a:schemeClr>
                </a:solidFill>
              </a:rPr>
              <a:t>Haydar </a:t>
            </a:r>
            <a:r>
              <a:rPr lang="tr-TR" sz="2400" dirty="0" smtClean="0">
                <a:solidFill>
                  <a:schemeClr val="accent1">
                    <a:lumMod val="75000"/>
                  </a:schemeClr>
                </a:solidFill>
              </a:rPr>
              <a:t>Şirvanlılarla giriştiği savaşta </a:t>
            </a:r>
            <a:r>
              <a:rPr lang="tr-TR" sz="2400" dirty="0">
                <a:solidFill>
                  <a:schemeClr val="accent1">
                    <a:lumMod val="75000"/>
                  </a:schemeClr>
                </a:solidFill>
              </a:rPr>
              <a:t>öldürüldü ve zafer Akkoyunlu ile Şirvanlıların oldu</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18043211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solidFill>
                  <a:schemeClr val="accent1">
                    <a:lumMod val="75000"/>
                  </a:schemeClr>
                </a:solidFill>
              </a:rPr>
              <a:t>ŞAH İSMAİL</a:t>
            </a:r>
            <a:endParaRPr lang="tr-TR" b="1" dirty="0">
              <a:solidFill>
                <a:schemeClr val="accent1">
                  <a:lumMod val="75000"/>
                </a:schemeClr>
              </a:solidFill>
            </a:endParaRPr>
          </a:p>
        </p:txBody>
      </p:sp>
      <p:sp>
        <p:nvSpPr>
          <p:cNvPr id="3" name="İçerik Yer Tutucusu 2"/>
          <p:cNvSpPr>
            <a:spLocks noGrp="1"/>
          </p:cNvSpPr>
          <p:nvPr>
            <p:ph idx="1"/>
          </p:nvPr>
        </p:nvSpPr>
        <p:spPr>
          <a:xfrm>
            <a:off x="2353456" y="1905000"/>
            <a:ext cx="7809875" cy="4016115"/>
          </a:xfrm>
        </p:spPr>
        <p:txBody>
          <a:bodyPr>
            <a:normAutofit/>
          </a:bodyPr>
          <a:lstStyle/>
          <a:p>
            <a:pPr algn="just"/>
            <a:r>
              <a:rPr lang="tr-TR" sz="2400" dirty="0">
                <a:solidFill>
                  <a:schemeClr val="accent1">
                    <a:lumMod val="75000"/>
                  </a:schemeClr>
                </a:solidFill>
              </a:rPr>
              <a:t>Babası öldürüldüğünde henüz 1 yaşında idi. Öldürülme korkusuyla annesiyle birlikte müritleri tarafından gizlendi. 6 yaşında şeyh olarak görüldü. 12 yaşında Erzincan’a giderek müritlerini burada topladı. Babası ve dedesinin intikamını almak için Şirvan şahını yendi daha sonra </a:t>
            </a:r>
            <a:r>
              <a:rPr lang="tr-TR" sz="2400" dirty="0" err="1">
                <a:solidFill>
                  <a:schemeClr val="accent1">
                    <a:lumMod val="75000"/>
                  </a:schemeClr>
                </a:solidFill>
              </a:rPr>
              <a:t>Akkuyunlu’larıda</a:t>
            </a:r>
            <a:r>
              <a:rPr lang="tr-TR" sz="2400" dirty="0">
                <a:solidFill>
                  <a:schemeClr val="accent1">
                    <a:lumMod val="75000"/>
                  </a:schemeClr>
                </a:solidFill>
              </a:rPr>
              <a:t> yendi. 1501 de Tebriz de törenle şahlık tacını </a:t>
            </a:r>
            <a:r>
              <a:rPr lang="tr-TR" sz="2400" dirty="0" smtClean="0">
                <a:solidFill>
                  <a:schemeClr val="accent1">
                    <a:lumMod val="75000"/>
                  </a:schemeClr>
                </a:solidFill>
              </a:rPr>
              <a:t>giydi. </a:t>
            </a:r>
            <a:endParaRPr lang="tr-TR" sz="2400" dirty="0">
              <a:solidFill>
                <a:schemeClr val="accent1">
                  <a:lumMod val="75000"/>
                </a:schemeClr>
              </a:solidFill>
            </a:endParaRPr>
          </a:p>
          <a:p>
            <a:endParaRPr lang="tr-TR" dirty="0"/>
          </a:p>
          <a:p>
            <a:endParaRPr lang="tr-TR" dirty="0"/>
          </a:p>
        </p:txBody>
      </p:sp>
    </p:spTree>
    <p:extLst>
      <p:ext uri="{BB962C8B-B14F-4D97-AF65-F5344CB8AC3E}">
        <p14:creationId xmlns:p14="http://schemas.microsoft.com/office/powerpoint/2010/main" val="15191375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2133600"/>
            <a:ext cx="8083785" cy="3277849"/>
          </a:xfrm>
        </p:spPr>
        <p:txBody>
          <a:bodyPr>
            <a:normAutofit/>
          </a:bodyPr>
          <a:lstStyle/>
          <a:p>
            <a:pPr algn="just"/>
            <a:r>
              <a:rPr lang="tr-TR" sz="2400" dirty="0" smtClean="0">
                <a:solidFill>
                  <a:schemeClr val="accent1">
                    <a:lumMod val="75000"/>
                  </a:schemeClr>
                </a:solidFill>
              </a:rPr>
              <a:t>Şah </a:t>
            </a:r>
            <a:r>
              <a:rPr lang="tr-TR" sz="2400" dirty="0">
                <a:solidFill>
                  <a:schemeClr val="accent1">
                    <a:lumMod val="75000"/>
                  </a:schemeClr>
                </a:solidFill>
              </a:rPr>
              <a:t>İsmail zamanın da Şii- </a:t>
            </a:r>
            <a:r>
              <a:rPr lang="tr-TR" sz="2400" dirty="0" err="1">
                <a:solidFill>
                  <a:schemeClr val="accent1">
                    <a:lumMod val="75000"/>
                  </a:schemeClr>
                </a:solidFill>
              </a:rPr>
              <a:t>İmamiyye</a:t>
            </a:r>
            <a:r>
              <a:rPr lang="tr-TR" sz="2400" dirty="0">
                <a:solidFill>
                  <a:schemeClr val="accent1">
                    <a:lumMod val="75000"/>
                  </a:schemeClr>
                </a:solidFill>
              </a:rPr>
              <a:t> bir anlamda </a:t>
            </a:r>
            <a:r>
              <a:rPr lang="tr-TR" sz="2400" dirty="0" err="1">
                <a:solidFill>
                  <a:schemeClr val="accent1">
                    <a:lumMod val="75000"/>
                  </a:schemeClr>
                </a:solidFill>
              </a:rPr>
              <a:t>Safevilerin</a:t>
            </a:r>
            <a:r>
              <a:rPr lang="tr-TR" sz="2400" dirty="0">
                <a:solidFill>
                  <a:schemeClr val="accent1">
                    <a:lumMod val="75000"/>
                  </a:schemeClr>
                </a:solidFill>
              </a:rPr>
              <a:t> resmi mezhebi oldu. </a:t>
            </a:r>
            <a:r>
              <a:rPr lang="tr-TR" sz="2400" dirty="0" err="1">
                <a:solidFill>
                  <a:schemeClr val="accent1">
                    <a:lumMod val="75000"/>
                  </a:schemeClr>
                </a:solidFill>
              </a:rPr>
              <a:t>Ezan’a</a:t>
            </a:r>
            <a:r>
              <a:rPr lang="tr-TR" sz="2400" dirty="0">
                <a:solidFill>
                  <a:schemeClr val="accent1">
                    <a:lumMod val="75000"/>
                  </a:schemeClr>
                </a:solidFill>
              </a:rPr>
              <a:t> </a:t>
            </a:r>
            <a:r>
              <a:rPr lang="tr-TR" sz="2400" dirty="0" smtClean="0">
                <a:solidFill>
                  <a:schemeClr val="accent1">
                    <a:lumMod val="75000"/>
                  </a:schemeClr>
                </a:solidFill>
              </a:rPr>
              <a:t>’</a:t>
            </a:r>
            <a:r>
              <a:rPr lang="tr-TR" sz="2400" dirty="0" err="1" smtClean="0">
                <a:solidFill>
                  <a:schemeClr val="accent1">
                    <a:lumMod val="75000"/>
                  </a:schemeClr>
                </a:solidFill>
              </a:rPr>
              <a:t>Eşhedü</a:t>
            </a:r>
            <a:r>
              <a:rPr lang="tr-TR" sz="2400" dirty="0" smtClean="0">
                <a:solidFill>
                  <a:schemeClr val="accent1">
                    <a:lumMod val="75000"/>
                  </a:schemeClr>
                </a:solidFill>
              </a:rPr>
              <a:t> </a:t>
            </a:r>
            <a:r>
              <a:rPr lang="tr-TR" sz="2400" dirty="0" err="1">
                <a:solidFill>
                  <a:schemeClr val="accent1">
                    <a:lumMod val="75000"/>
                  </a:schemeClr>
                </a:solidFill>
              </a:rPr>
              <a:t>enne</a:t>
            </a:r>
            <a:r>
              <a:rPr lang="tr-TR" sz="2400" dirty="0">
                <a:solidFill>
                  <a:schemeClr val="accent1">
                    <a:lumMod val="75000"/>
                  </a:schemeClr>
                </a:solidFill>
              </a:rPr>
              <a:t> </a:t>
            </a:r>
            <a:r>
              <a:rPr lang="tr-TR" sz="2400" dirty="0" err="1">
                <a:solidFill>
                  <a:schemeClr val="accent1">
                    <a:lumMod val="75000"/>
                  </a:schemeClr>
                </a:solidFill>
              </a:rPr>
              <a:t>Aliyyen</a:t>
            </a:r>
            <a:r>
              <a:rPr lang="tr-TR" sz="2400" dirty="0">
                <a:solidFill>
                  <a:schemeClr val="accent1">
                    <a:lumMod val="75000"/>
                  </a:schemeClr>
                </a:solidFill>
              </a:rPr>
              <a:t> </a:t>
            </a:r>
            <a:r>
              <a:rPr lang="tr-TR" sz="2400" dirty="0" err="1">
                <a:solidFill>
                  <a:schemeClr val="accent1">
                    <a:lumMod val="75000"/>
                  </a:schemeClr>
                </a:solidFill>
              </a:rPr>
              <a:t>veliyyullah</a:t>
            </a:r>
            <a:r>
              <a:rPr lang="tr-TR" sz="2400" dirty="0" smtClean="0">
                <a:solidFill>
                  <a:schemeClr val="accent1">
                    <a:lumMod val="75000"/>
                  </a:schemeClr>
                </a:solidFill>
              </a:rPr>
              <a:t>’ </a:t>
            </a:r>
            <a:r>
              <a:rPr lang="tr-TR" sz="2400" dirty="0">
                <a:solidFill>
                  <a:schemeClr val="accent1">
                    <a:lumMod val="75000"/>
                  </a:schemeClr>
                </a:solidFill>
              </a:rPr>
              <a:t>eklendi. Hutbelerde on iki imam adı okunmaya </a:t>
            </a:r>
            <a:r>
              <a:rPr lang="tr-TR" sz="2400" dirty="0" smtClean="0">
                <a:solidFill>
                  <a:schemeClr val="accent1">
                    <a:lumMod val="75000"/>
                  </a:schemeClr>
                </a:solidFill>
              </a:rPr>
              <a:t>başlandı</a:t>
            </a:r>
            <a:r>
              <a:rPr lang="tr-TR" sz="2400" dirty="0">
                <a:solidFill>
                  <a:schemeClr val="accent1">
                    <a:lumMod val="75000"/>
                  </a:schemeClr>
                </a:solidFill>
              </a:rPr>
              <a:t>. </a:t>
            </a:r>
            <a:endParaRPr lang="tr-TR" sz="2400" dirty="0" smtClean="0">
              <a:solidFill>
                <a:schemeClr val="accent1">
                  <a:lumMod val="75000"/>
                </a:schemeClr>
              </a:solidFill>
            </a:endParaRPr>
          </a:p>
          <a:p>
            <a:pPr algn="just"/>
            <a:r>
              <a:rPr lang="tr-TR" sz="2400" dirty="0">
                <a:solidFill>
                  <a:schemeClr val="accent1">
                    <a:lumMod val="75000"/>
                  </a:schemeClr>
                </a:solidFill>
              </a:rPr>
              <a:t>İran ve Azerbaycan </a:t>
            </a:r>
            <a:r>
              <a:rPr lang="tr-TR" sz="2400" dirty="0" smtClean="0">
                <a:solidFill>
                  <a:schemeClr val="accent1">
                    <a:lumMod val="75000"/>
                  </a:schemeClr>
                </a:solidFill>
              </a:rPr>
              <a:t>yörelerinde Şiiliğin yaygınlaştırılması siyaseti güdüldü</a:t>
            </a:r>
            <a:r>
              <a:rPr lang="tr-TR" dirty="0" smtClean="0">
                <a:solidFill>
                  <a:schemeClr val="accent1">
                    <a:lumMod val="75000"/>
                  </a:schemeClr>
                </a:solidFill>
              </a:rPr>
              <a:t>.</a:t>
            </a:r>
            <a:endParaRPr lang="tr-TR" dirty="0">
              <a:solidFill>
                <a:schemeClr val="accent1">
                  <a:lumMod val="75000"/>
                </a:schemeClr>
              </a:solidFill>
            </a:endParaRPr>
          </a:p>
          <a:p>
            <a:pPr marL="0" indent="0">
              <a:buNone/>
            </a:pPr>
            <a:endParaRPr lang="tr-TR" dirty="0"/>
          </a:p>
          <a:p>
            <a:endParaRPr lang="tr-TR" dirty="0"/>
          </a:p>
        </p:txBody>
      </p:sp>
    </p:spTree>
    <p:extLst>
      <p:ext uri="{BB962C8B-B14F-4D97-AF65-F5344CB8AC3E}">
        <p14:creationId xmlns:p14="http://schemas.microsoft.com/office/powerpoint/2010/main" val="3598818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chemeClr val="accent1">
                    <a:lumMod val="75000"/>
                  </a:schemeClr>
                </a:solidFill>
              </a:rPr>
              <a:t>SAFEVİLİĞİN TARİHÇESİ</a:t>
            </a:r>
            <a:r>
              <a:rPr lang="tr-TR" dirty="0"/>
              <a:t/>
            </a:r>
            <a:br>
              <a:rPr lang="tr-TR" dirty="0"/>
            </a:br>
            <a:endParaRPr lang="tr-TR" dirty="0"/>
          </a:p>
        </p:txBody>
      </p:sp>
      <p:sp>
        <p:nvSpPr>
          <p:cNvPr id="3" name="İçerik Yer Tutucusu 2"/>
          <p:cNvSpPr>
            <a:spLocks noGrp="1"/>
          </p:cNvSpPr>
          <p:nvPr>
            <p:ph sz="half" idx="1"/>
          </p:nvPr>
        </p:nvSpPr>
        <p:spPr>
          <a:xfrm>
            <a:off x="2589212" y="1304143"/>
            <a:ext cx="4313864" cy="5231567"/>
          </a:xfrm>
        </p:spPr>
        <p:txBody>
          <a:bodyPr>
            <a:noAutofit/>
          </a:bodyPr>
          <a:lstStyle/>
          <a:p>
            <a:r>
              <a:rPr lang="tr-TR" sz="2400" b="1" dirty="0" smtClean="0">
                <a:solidFill>
                  <a:schemeClr val="accent1">
                    <a:lumMod val="75000"/>
                  </a:schemeClr>
                </a:solidFill>
              </a:rPr>
              <a:t>SAFEVİLİĞİN </a:t>
            </a:r>
            <a:r>
              <a:rPr lang="tr-TR" sz="2400" b="1" dirty="0" smtClean="0">
                <a:solidFill>
                  <a:schemeClr val="accent1">
                    <a:lumMod val="75000"/>
                  </a:schemeClr>
                </a:solidFill>
              </a:rPr>
              <a:t>KURULUŞU</a:t>
            </a:r>
          </a:p>
          <a:p>
            <a:pPr marL="0" indent="0" algn="just">
              <a:buNone/>
            </a:pPr>
            <a:endParaRPr lang="tr-TR" sz="2400" b="1" dirty="0" smtClean="0">
              <a:solidFill>
                <a:schemeClr val="accent1">
                  <a:lumMod val="75000"/>
                </a:schemeClr>
              </a:solidFill>
            </a:endParaRPr>
          </a:p>
          <a:p>
            <a:pPr marL="0" indent="0" algn="just">
              <a:buNone/>
            </a:pPr>
            <a:r>
              <a:rPr lang="tr-TR" sz="2400" dirty="0" err="1" smtClean="0">
                <a:solidFill>
                  <a:schemeClr val="accent1">
                    <a:lumMod val="75000"/>
                  </a:schemeClr>
                </a:solidFill>
              </a:rPr>
              <a:t>Safeviyye</a:t>
            </a:r>
            <a:r>
              <a:rPr lang="tr-TR" sz="2400" dirty="0" smtClean="0">
                <a:solidFill>
                  <a:schemeClr val="accent1">
                    <a:lumMod val="75000"/>
                  </a:schemeClr>
                </a:solidFill>
              </a:rPr>
              <a:t> </a:t>
            </a:r>
            <a:r>
              <a:rPr lang="tr-TR" sz="2400" dirty="0" err="1" smtClean="0">
                <a:solidFill>
                  <a:schemeClr val="accent1">
                    <a:lumMod val="75000"/>
                  </a:schemeClr>
                </a:solidFill>
              </a:rPr>
              <a:t>tarîkatı</a:t>
            </a:r>
            <a:r>
              <a:rPr lang="tr-TR" sz="2400" dirty="0" smtClean="0">
                <a:solidFill>
                  <a:schemeClr val="accent1">
                    <a:lumMod val="75000"/>
                  </a:schemeClr>
                </a:solidFill>
              </a:rPr>
              <a:t> Azerbaycan’ın Erdebil şehrinde </a:t>
            </a:r>
            <a:r>
              <a:rPr lang="tr-TR" sz="2400" dirty="0" err="1" smtClean="0">
                <a:solidFill>
                  <a:schemeClr val="accent1">
                    <a:lumMod val="75000"/>
                  </a:schemeClr>
                </a:solidFill>
              </a:rPr>
              <a:t>Safiyüddin</a:t>
            </a:r>
            <a:r>
              <a:rPr lang="tr-TR" sz="2400" dirty="0" smtClean="0">
                <a:solidFill>
                  <a:schemeClr val="accent1">
                    <a:lumMod val="75000"/>
                  </a:schemeClr>
                </a:solidFill>
              </a:rPr>
              <a:t> </a:t>
            </a:r>
            <a:r>
              <a:rPr lang="tr-TR" sz="2400" dirty="0" err="1" smtClean="0">
                <a:solidFill>
                  <a:schemeClr val="accent1">
                    <a:lumMod val="75000"/>
                  </a:schemeClr>
                </a:solidFill>
              </a:rPr>
              <a:t>Erdebîlî</a:t>
            </a:r>
            <a:r>
              <a:rPr lang="tr-TR" sz="2400" dirty="0" smtClean="0">
                <a:solidFill>
                  <a:schemeClr val="accent1">
                    <a:lumMod val="75000"/>
                  </a:schemeClr>
                </a:solidFill>
              </a:rPr>
              <a:t> (ö. 1334) tarafından kurulmuş ve İran’da XVI. yüzyıl sonrası </a:t>
            </a:r>
            <a:r>
              <a:rPr lang="tr-TR" sz="2400" dirty="0" err="1" smtClean="0">
                <a:solidFill>
                  <a:schemeClr val="accent1">
                    <a:lumMod val="75000"/>
                  </a:schemeClr>
                </a:solidFill>
              </a:rPr>
              <a:t>Safevî</a:t>
            </a:r>
            <a:r>
              <a:rPr lang="tr-TR" sz="2400" dirty="0" smtClean="0">
                <a:solidFill>
                  <a:schemeClr val="accent1">
                    <a:lumMod val="75000"/>
                  </a:schemeClr>
                </a:solidFill>
              </a:rPr>
              <a:t> Devletine dönüşmüştür. Bu </a:t>
            </a:r>
            <a:r>
              <a:rPr lang="tr-TR" sz="2400" dirty="0" err="1" smtClean="0">
                <a:solidFill>
                  <a:schemeClr val="accent1">
                    <a:lumMod val="75000"/>
                  </a:schemeClr>
                </a:solidFill>
              </a:rPr>
              <a:t>tarîkat</a:t>
            </a:r>
            <a:r>
              <a:rPr lang="tr-TR" sz="2400" dirty="0" smtClean="0">
                <a:solidFill>
                  <a:schemeClr val="accent1">
                    <a:lumMod val="75000"/>
                  </a:schemeClr>
                </a:solidFill>
              </a:rPr>
              <a:t> bazen «</a:t>
            </a:r>
            <a:r>
              <a:rPr lang="tr-TR" sz="2400" dirty="0" err="1" smtClean="0">
                <a:solidFill>
                  <a:schemeClr val="accent1">
                    <a:lumMod val="75000"/>
                  </a:schemeClr>
                </a:solidFill>
              </a:rPr>
              <a:t>Erdebîliyye</a:t>
            </a:r>
            <a:r>
              <a:rPr lang="tr-TR" sz="2400" dirty="0" smtClean="0">
                <a:solidFill>
                  <a:schemeClr val="accent1">
                    <a:lumMod val="75000"/>
                  </a:schemeClr>
                </a:solidFill>
              </a:rPr>
              <a:t>» bazen de «</a:t>
            </a:r>
            <a:r>
              <a:rPr lang="tr-TR" sz="2400" dirty="0" err="1" smtClean="0">
                <a:solidFill>
                  <a:schemeClr val="accent1">
                    <a:lumMod val="75000"/>
                  </a:schemeClr>
                </a:solidFill>
              </a:rPr>
              <a:t>Safeviyye</a:t>
            </a:r>
            <a:r>
              <a:rPr lang="tr-TR" sz="2400" dirty="0" smtClean="0">
                <a:solidFill>
                  <a:schemeClr val="accent1">
                    <a:lumMod val="75000"/>
                  </a:schemeClr>
                </a:solidFill>
              </a:rPr>
              <a:t>» olarak isimlendirilir.</a:t>
            </a:r>
          </a:p>
        </p:txBody>
      </p:sp>
      <p:sp>
        <p:nvSpPr>
          <p:cNvPr id="4" name="İçerik Yer Tutucusu 3"/>
          <p:cNvSpPr>
            <a:spLocks noGrp="1"/>
          </p:cNvSpPr>
          <p:nvPr>
            <p:ph sz="half" idx="2"/>
          </p:nvPr>
        </p:nvSpPr>
        <p:spPr>
          <a:xfrm>
            <a:off x="7190747" y="1304143"/>
            <a:ext cx="4313864" cy="5231567"/>
          </a:xfrm>
        </p:spPr>
        <p:txBody>
          <a:bodyPr/>
          <a:lstStyle/>
          <a:p>
            <a:r>
              <a:rPr lang="tr-TR" sz="2400" b="1" dirty="0">
                <a:solidFill>
                  <a:schemeClr val="accent1">
                    <a:lumMod val="75000"/>
                  </a:schemeClr>
                </a:solidFill>
              </a:rPr>
              <a:t>ERDEBİL TEKKESİ ŞEYHLERİ</a:t>
            </a:r>
          </a:p>
          <a:p>
            <a:pPr lvl="1"/>
            <a:r>
              <a:rPr lang="tr-TR" sz="2400" dirty="0">
                <a:solidFill>
                  <a:schemeClr val="accent1">
                    <a:lumMod val="75000"/>
                  </a:schemeClr>
                </a:solidFill>
              </a:rPr>
              <a:t>Şeyh </a:t>
            </a:r>
            <a:r>
              <a:rPr lang="tr-TR" sz="2400" dirty="0" err="1">
                <a:solidFill>
                  <a:schemeClr val="accent1">
                    <a:lumMod val="75000"/>
                  </a:schemeClr>
                </a:solidFill>
              </a:rPr>
              <a:t>Safiyüddin</a:t>
            </a:r>
            <a:r>
              <a:rPr lang="tr-TR" sz="2400" dirty="0">
                <a:solidFill>
                  <a:schemeClr val="accent1">
                    <a:lumMod val="75000"/>
                  </a:schemeClr>
                </a:solidFill>
              </a:rPr>
              <a:t> İshak (ö.1334</a:t>
            </a:r>
            <a:r>
              <a:rPr lang="tr-TR" sz="2400" dirty="0" smtClean="0">
                <a:solidFill>
                  <a:schemeClr val="accent1">
                    <a:lumMod val="75000"/>
                  </a:schemeClr>
                </a:solidFill>
              </a:rPr>
              <a:t>)</a:t>
            </a:r>
          </a:p>
          <a:p>
            <a:pPr lvl="1"/>
            <a:r>
              <a:rPr lang="tr-TR" sz="2400" dirty="0" smtClean="0">
                <a:solidFill>
                  <a:schemeClr val="accent1">
                    <a:lumMod val="75000"/>
                  </a:schemeClr>
                </a:solidFill>
              </a:rPr>
              <a:t>Şeyh </a:t>
            </a:r>
            <a:r>
              <a:rPr lang="tr-TR" sz="2400" dirty="0" err="1" smtClean="0">
                <a:solidFill>
                  <a:schemeClr val="accent1">
                    <a:lumMod val="75000"/>
                  </a:schemeClr>
                </a:solidFill>
              </a:rPr>
              <a:t>Sadreddin</a:t>
            </a:r>
            <a:r>
              <a:rPr lang="tr-TR" sz="2400" dirty="0" smtClean="0">
                <a:solidFill>
                  <a:schemeClr val="accent1">
                    <a:lumMod val="75000"/>
                  </a:schemeClr>
                </a:solidFill>
              </a:rPr>
              <a:t> Musa (ö. 1392)</a:t>
            </a:r>
          </a:p>
          <a:p>
            <a:pPr lvl="1"/>
            <a:r>
              <a:rPr lang="tr-TR" sz="2400" dirty="0" smtClean="0">
                <a:solidFill>
                  <a:schemeClr val="accent1">
                    <a:lumMod val="75000"/>
                  </a:schemeClr>
                </a:solidFill>
              </a:rPr>
              <a:t>Şeyh Hoca Ali (ö. 1427)</a:t>
            </a:r>
          </a:p>
          <a:p>
            <a:pPr lvl="1"/>
            <a:r>
              <a:rPr lang="tr-TR" sz="2400" dirty="0" smtClean="0">
                <a:solidFill>
                  <a:schemeClr val="accent1">
                    <a:lumMod val="75000"/>
                  </a:schemeClr>
                </a:solidFill>
              </a:rPr>
              <a:t>Şeyh İbrahim (ö. 1447)</a:t>
            </a:r>
          </a:p>
          <a:p>
            <a:pPr lvl="1"/>
            <a:r>
              <a:rPr lang="tr-TR" sz="2400" dirty="0" smtClean="0">
                <a:solidFill>
                  <a:schemeClr val="accent1">
                    <a:lumMod val="75000"/>
                  </a:schemeClr>
                </a:solidFill>
              </a:rPr>
              <a:t>Şeyh </a:t>
            </a:r>
            <a:r>
              <a:rPr lang="tr-TR" sz="2400" dirty="0" err="1" smtClean="0">
                <a:solidFill>
                  <a:schemeClr val="accent1">
                    <a:lumMod val="75000"/>
                  </a:schemeClr>
                </a:solidFill>
              </a:rPr>
              <a:t>Cüneyd</a:t>
            </a:r>
            <a:r>
              <a:rPr lang="tr-TR" sz="2400" dirty="0" smtClean="0">
                <a:solidFill>
                  <a:schemeClr val="accent1">
                    <a:lumMod val="75000"/>
                  </a:schemeClr>
                </a:solidFill>
              </a:rPr>
              <a:t> (ö. 1460)</a:t>
            </a:r>
          </a:p>
          <a:p>
            <a:pPr lvl="1"/>
            <a:r>
              <a:rPr lang="tr-TR" sz="2400" dirty="0" smtClean="0">
                <a:solidFill>
                  <a:schemeClr val="accent1">
                    <a:lumMod val="75000"/>
                  </a:schemeClr>
                </a:solidFill>
              </a:rPr>
              <a:t>Şeyh Haydar (ö. 1488)</a:t>
            </a:r>
          </a:p>
          <a:p>
            <a:pPr lvl="1"/>
            <a:r>
              <a:rPr lang="tr-TR" sz="2400" dirty="0" smtClean="0">
                <a:solidFill>
                  <a:schemeClr val="accent1">
                    <a:lumMod val="75000"/>
                  </a:schemeClr>
                </a:solidFill>
              </a:rPr>
              <a:t>Şah İsmail (ö. 1524)</a:t>
            </a:r>
            <a:endParaRPr lang="tr-TR" sz="2400" dirty="0">
              <a:solidFill>
                <a:schemeClr val="accent1">
                  <a:lumMod val="75000"/>
                </a:schemeClr>
              </a:solidFill>
            </a:endParaRPr>
          </a:p>
          <a:p>
            <a:pPr lvl="1"/>
            <a:endParaRPr lang="tr-TR" dirty="0"/>
          </a:p>
        </p:txBody>
      </p:sp>
    </p:spTree>
    <p:extLst>
      <p:ext uri="{BB962C8B-B14F-4D97-AF65-F5344CB8AC3E}">
        <p14:creationId xmlns:p14="http://schemas.microsoft.com/office/powerpoint/2010/main" val="6792494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2133600"/>
            <a:ext cx="7963863" cy="3847475"/>
          </a:xfrm>
        </p:spPr>
        <p:txBody>
          <a:bodyPr>
            <a:normAutofit/>
          </a:bodyPr>
          <a:lstStyle/>
          <a:p>
            <a:pPr algn="just"/>
            <a:endParaRPr lang="tr-TR" dirty="0" smtClean="0">
              <a:solidFill>
                <a:schemeClr val="accent1">
                  <a:lumMod val="75000"/>
                </a:schemeClr>
              </a:solidFill>
            </a:endParaRPr>
          </a:p>
          <a:p>
            <a:pPr algn="just"/>
            <a:r>
              <a:rPr lang="tr-TR" sz="2400" dirty="0" smtClean="0">
                <a:solidFill>
                  <a:schemeClr val="accent1">
                    <a:lumMod val="75000"/>
                  </a:schemeClr>
                </a:solidFill>
              </a:rPr>
              <a:t>Erdebil </a:t>
            </a:r>
            <a:r>
              <a:rPr lang="tr-TR" sz="2400" dirty="0">
                <a:solidFill>
                  <a:schemeClr val="accent1">
                    <a:lumMod val="75000"/>
                  </a:schemeClr>
                </a:solidFill>
              </a:rPr>
              <a:t>tekkesine gönül veren Türk boyları çoğunluk olarak Moğol kasırgasının önünden kopup gelen İslam'la yeni yeni tanışan, yerleşik hayata geçmemiş konar- göçer kesimden oluşmaktadır. </a:t>
            </a:r>
          </a:p>
          <a:p>
            <a:pPr algn="just"/>
            <a:r>
              <a:rPr lang="tr-TR" sz="2400" dirty="0" smtClean="0">
                <a:solidFill>
                  <a:schemeClr val="accent1">
                    <a:lumMod val="75000"/>
                  </a:schemeClr>
                </a:solidFill>
              </a:rPr>
              <a:t>Sünni </a:t>
            </a:r>
            <a:r>
              <a:rPr lang="tr-TR" sz="2400" dirty="0">
                <a:solidFill>
                  <a:schemeClr val="accent1">
                    <a:lumMod val="75000"/>
                  </a:schemeClr>
                </a:solidFill>
              </a:rPr>
              <a:t>menşeili Erdebil tekkesi Şii anlayışı benimseyerek bir Türk Şii Devletine dönüşmüştür. </a:t>
            </a:r>
          </a:p>
          <a:p>
            <a:endParaRPr lang="tr-TR" dirty="0"/>
          </a:p>
          <a:p>
            <a:endParaRPr lang="tr-TR" dirty="0"/>
          </a:p>
        </p:txBody>
      </p:sp>
    </p:spTree>
    <p:extLst>
      <p:ext uri="{BB962C8B-B14F-4D97-AF65-F5344CB8AC3E}">
        <p14:creationId xmlns:p14="http://schemas.microsoft.com/office/powerpoint/2010/main" val="7434032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2133601"/>
            <a:ext cx="8323627" cy="3322820"/>
          </a:xfrm>
        </p:spPr>
        <p:txBody>
          <a:bodyPr>
            <a:normAutofit/>
          </a:bodyPr>
          <a:lstStyle/>
          <a:p>
            <a:pPr algn="just"/>
            <a:r>
              <a:rPr lang="tr-TR" sz="2400" dirty="0">
                <a:solidFill>
                  <a:schemeClr val="accent1">
                    <a:lumMod val="75000"/>
                  </a:schemeClr>
                </a:solidFill>
              </a:rPr>
              <a:t>Anadolu’da </a:t>
            </a:r>
            <a:r>
              <a:rPr lang="tr-TR" sz="2400" dirty="0" err="1">
                <a:solidFill>
                  <a:schemeClr val="accent1">
                    <a:lumMod val="75000"/>
                  </a:schemeClr>
                </a:solidFill>
              </a:rPr>
              <a:t>Safevilerin</a:t>
            </a:r>
            <a:r>
              <a:rPr lang="tr-TR" sz="2400" dirty="0">
                <a:solidFill>
                  <a:schemeClr val="accent1">
                    <a:lumMod val="75000"/>
                  </a:schemeClr>
                </a:solidFill>
              </a:rPr>
              <a:t> sınırları dışında kalan yörelerdeki </a:t>
            </a:r>
            <a:r>
              <a:rPr lang="tr-TR" sz="2400" dirty="0" err="1">
                <a:solidFill>
                  <a:schemeClr val="accent1">
                    <a:lumMod val="75000"/>
                  </a:schemeClr>
                </a:solidFill>
              </a:rPr>
              <a:t>Safevileri</a:t>
            </a:r>
            <a:r>
              <a:rPr lang="tr-TR" sz="2400" dirty="0">
                <a:solidFill>
                  <a:schemeClr val="accent1">
                    <a:lumMod val="75000"/>
                  </a:schemeClr>
                </a:solidFill>
              </a:rPr>
              <a:t> destekleyen Türk boyları Kızılbaş olarak kalmışlar ve öylede anılmışlardır.</a:t>
            </a:r>
          </a:p>
          <a:p>
            <a:pPr algn="just"/>
            <a:r>
              <a:rPr lang="tr-TR" sz="2400" dirty="0" smtClean="0">
                <a:solidFill>
                  <a:schemeClr val="accent1">
                    <a:lumMod val="75000"/>
                  </a:schemeClr>
                </a:solidFill>
              </a:rPr>
              <a:t>Kızılbaşlık </a:t>
            </a:r>
            <a:r>
              <a:rPr lang="tr-TR" sz="2400" dirty="0">
                <a:solidFill>
                  <a:schemeClr val="accent1">
                    <a:lumMod val="75000"/>
                  </a:schemeClr>
                </a:solidFill>
              </a:rPr>
              <a:t>dinsel içeriğini büyük ölçüde Şah İsmail ile Yavuz Sultan Selim’in iktidar kavgasında ki süreçte kazanmıştır. Temelinde Türklük ve </a:t>
            </a:r>
            <a:r>
              <a:rPr lang="tr-TR" sz="2400" dirty="0" err="1">
                <a:solidFill>
                  <a:schemeClr val="accent1">
                    <a:lumMod val="75000"/>
                  </a:schemeClr>
                </a:solidFill>
              </a:rPr>
              <a:t>Safevi</a:t>
            </a:r>
            <a:r>
              <a:rPr lang="tr-TR" sz="2400" dirty="0">
                <a:solidFill>
                  <a:schemeClr val="accent1">
                    <a:lumMod val="75000"/>
                  </a:schemeClr>
                </a:solidFill>
              </a:rPr>
              <a:t> taraftarlığı yatmaktadır</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21684473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8348" y="1648919"/>
            <a:ext cx="7914806" cy="3852472"/>
          </a:xfrm>
        </p:spPr>
        <p:txBody>
          <a:bodyPr/>
          <a:lstStyle/>
          <a:p>
            <a:pPr marL="0" indent="0" algn="just">
              <a:buNone/>
            </a:pPr>
            <a:endParaRPr lang="tr-TR" dirty="0">
              <a:solidFill>
                <a:schemeClr val="accent1">
                  <a:lumMod val="75000"/>
                </a:schemeClr>
              </a:solidFill>
            </a:endParaRPr>
          </a:p>
          <a:p>
            <a:pPr algn="just"/>
            <a:r>
              <a:rPr lang="tr-TR" sz="2400" dirty="0" smtClean="0">
                <a:solidFill>
                  <a:schemeClr val="accent1">
                    <a:lumMod val="75000"/>
                  </a:schemeClr>
                </a:solidFill>
              </a:rPr>
              <a:t>Şeyh Haydar ve Şah İsmail’den sonra </a:t>
            </a:r>
            <a:r>
              <a:rPr lang="tr-TR" sz="2400" dirty="0" err="1" smtClean="0">
                <a:solidFill>
                  <a:schemeClr val="accent1">
                    <a:lumMod val="75000"/>
                  </a:schemeClr>
                </a:solidFill>
              </a:rPr>
              <a:t>tarîkat</a:t>
            </a:r>
            <a:r>
              <a:rPr lang="tr-TR" sz="2400" dirty="0" smtClean="0">
                <a:solidFill>
                  <a:schemeClr val="accent1">
                    <a:lumMod val="75000"/>
                  </a:schemeClr>
                </a:solidFill>
              </a:rPr>
              <a:t> dinî bir yapı olmaktan öte tamamen siyasî bir hüviyete dönüşmüştür. </a:t>
            </a:r>
            <a:endParaRPr lang="tr-TR" sz="2400" dirty="0" smtClean="0">
              <a:solidFill>
                <a:schemeClr val="accent1">
                  <a:lumMod val="75000"/>
                </a:schemeClr>
              </a:solidFill>
            </a:endParaRPr>
          </a:p>
          <a:p>
            <a:pPr algn="just"/>
            <a:r>
              <a:rPr lang="tr-TR" sz="2400" dirty="0" smtClean="0">
                <a:solidFill>
                  <a:schemeClr val="accent1">
                    <a:lumMod val="75000"/>
                  </a:schemeClr>
                </a:solidFill>
              </a:rPr>
              <a:t>Bu </a:t>
            </a:r>
            <a:r>
              <a:rPr lang="tr-TR" sz="2400" dirty="0" smtClean="0">
                <a:solidFill>
                  <a:schemeClr val="accent1">
                    <a:lumMod val="75000"/>
                  </a:schemeClr>
                </a:solidFill>
              </a:rPr>
              <a:t>haliyle </a:t>
            </a:r>
            <a:r>
              <a:rPr lang="tr-TR" sz="2400" dirty="0" err="1" smtClean="0">
                <a:solidFill>
                  <a:schemeClr val="accent1">
                    <a:lumMod val="75000"/>
                  </a:schemeClr>
                </a:solidFill>
              </a:rPr>
              <a:t>Savîlik</a:t>
            </a:r>
            <a:r>
              <a:rPr lang="tr-TR" sz="2400" dirty="0" smtClean="0">
                <a:solidFill>
                  <a:schemeClr val="accent1">
                    <a:lumMod val="75000"/>
                  </a:schemeClr>
                </a:solidFill>
              </a:rPr>
              <a:t> sadece </a:t>
            </a:r>
            <a:r>
              <a:rPr lang="tr-TR" sz="2400" dirty="0" err="1" smtClean="0">
                <a:solidFill>
                  <a:schemeClr val="accent1">
                    <a:lumMod val="75000"/>
                  </a:schemeClr>
                </a:solidFill>
              </a:rPr>
              <a:t>tarîkat</a:t>
            </a:r>
            <a:r>
              <a:rPr lang="tr-TR" sz="2400" dirty="0" smtClean="0">
                <a:solidFill>
                  <a:schemeClr val="accent1">
                    <a:lumMod val="75000"/>
                  </a:schemeClr>
                </a:solidFill>
              </a:rPr>
              <a:t> tarihi açısından değil, hem Osmanlı Devleti’ni siyaseten, hem de Anadolu Alevîliğini </a:t>
            </a:r>
            <a:r>
              <a:rPr lang="tr-TR" sz="2400" dirty="0" err="1" smtClean="0">
                <a:solidFill>
                  <a:schemeClr val="accent1">
                    <a:lumMod val="75000"/>
                  </a:schemeClr>
                </a:solidFill>
              </a:rPr>
              <a:t>itikaten</a:t>
            </a:r>
            <a:r>
              <a:rPr lang="tr-TR" sz="2400" dirty="0" smtClean="0">
                <a:solidFill>
                  <a:schemeClr val="accent1">
                    <a:lumMod val="75000"/>
                  </a:schemeClr>
                </a:solidFill>
              </a:rPr>
              <a:t> etkilemiş ve uzun süre meşgul etmiş bir hareket olarak değerlendirilmelidir.</a:t>
            </a:r>
            <a:endParaRPr lang="tr-TR" sz="2400" dirty="0">
              <a:solidFill>
                <a:schemeClr val="accent1">
                  <a:lumMod val="75000"/>
                </a:schemeClr>
              </a:solidFill>
            </a:endParaRPr>
          </a:p>
        </p:txBody>
      </p:sp>
    </p:spTree>
    <p:extLst>
      <p:ext uri="{BB962C8B-B14F-4D97-AF65-F5344CB8AC3E}">
        <p14:creationId xmlns:p14="http://schemas.microsoft.com/office/powerpoint/2010/main" val="5153656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solidFill>
                  <a:schemeClr val="accent1">
                    <a:lumMod val="75000"/>
                  </a:schemeClr>
                </a:solidFill>
              </a:rPr>
              <a:t>SAFEVÎLİKTE KÜLTÜR VE MEDENİYET</a:t>
            </a:r>
            <a:endParaRPr lang="tr-TR" b="1" dirty="0">
              <a:solidFill>
                <a:schemeClr val="accent1">
                  <a:lumMod val="75000"/>
                </a:schemeClr>
              </a:solidFill>
            </a:endParaRPr>
          </a:p>
        </p:txBody>
      </p:sp>
      <p:sp>
        <p:nvSpPr>
          <p:cNvPr id="3" name="İçerik Yer Tutucusu 2"/>
          <p:cNvSpPr>
            <a:spLocks noGrp="1"/>
          </p:cNvSpPr>
          <p:nvPr>
            <p:ph idx="1"/>
          </p:nvPr>
        </p:nvSpPr>
        <p:spPr>
          <a:xfrm>
            <a:off x="2323475" y="1905000"/>
            <a:ext cx="8259581" cy="4240967"/>
          </a:xfrm>
        </p:spPr>
        <p:txBody>
          <a:bodyPr>
            <a:normAutofit/>
          </a:bodyPr>
          <a:lstStyle/>
          <a:p>
            <a:pPr algn="just"/>
            <a:r>
              <a:rPr lang="tr-TR" sz="2400" dirty="0">
                <a:solidFill>
                  <a:schemeClr val="accent1">
                    <a:lumMod val="75000"/>
                  </a:schemeClr>
                </a:solidFill>
              </a:rPr>
              <a:t>İlk zamanlar Akkoyunlu Devletinin </a:t>
            </a:r>
            <a:r>
              <a:rPr lang="tr-TR" sz="2400" dirty="0" err="1">
                <a:solidFill>
                  <a:schemeClr val="accent1">
                    <a:lumMod val="75000"/>
                  </a:schemeClr>
                </a:solidFill>
              </a:rPr>
              <a:t>idârî</a:t>
            </a:r>
            <a:r>
              <a:rPr lang="tr-TR" sz="2400" dirty="0">
                <a:solidFill>
                  <a:schemeClr val="accent1">
                    <a:lumMod val="75000"/>
                  </a:schemeClr>
                </a:solidFill>
              </a:rPr>
              <a:t> teşkilât ve müesseselerini kabul eden </a:t>
            </a:r>
            <a:r>
              <a:rPr lang="tr-TR" sz="2400" dirty="0" err="1">
                <a:solidFill>
                  <a:schemeClr val="accent1">
                    <a:lumMod val="75000"/>
                  </a:schemeClr>
                </a:solidFill>
              </a:rPr>
              <a:t>Safevîler</a:t>
            </a:r>
            <a:r>
              <a:rPr lang="tr-TR" sz="2400" dirty="0">
                <a:solidFill>
                  <a:schemeClr val="accent1">
                    <a:lumMod val="75000"/>
                  </a:schemeClr>
                </a:solidFill>
              </a:rPr>
              <a:t>, daha sonra Osmanlılardaki </a:t>
            </a:r>
            <a:r>
              <a:rPr lang="tr-TR" sz="2400" dirty="0" err="1">
                <a:solidFill>
                  <a:schemeClr val="accent1">
                    <a:lumMod val="75000"/>
                  </a:schemeClr>
                </a:solidFill>
              </a:rPr>
              <a:t>idâre</a:t>
            </a:r>
            <a:r>
              <a:rPr lang="tr-TR" sz="2400" dirty="0">
                <a:solidFill>
                  <a:schemeClr val="accent1">
                    <a:lumMod val="75000"/>
                  </a:schemeClr>
                </a:solidFill>
              </a:rPr>
              <a:t> </a:t>
            </a:r>
            <a:r>
              <a:rPr lang="tr-TR" sz="2400" dirty="0" err="1">
                <a:solidFill>
                  <a:schemeClr val="accent1">
                    <a:lumMod val="75000"/>
                  </a:schemeClr>
                </a:solidFill>
              </a:rPr>
              <a:t>usûlü</a:t>
            </a:r>
            <a:r>
              <a:rPr lang="tr-TR" sz="2400" dirty="0">
                <a:solidFill>
                  <a:schemeClr val="accent1">
                    <a:lumMod val="75000"/>
                  </a:schemeClr>
                </a:solidFill>
              </a:rPr>
              <a:t> ve müesseseleriyle </a:t>
            </a:r>
            <a:r>
              <a:rPr lang="tr-TR" sz="2400" dirty="0" err="1">
                <a:solidFill>
                  <a:schemeClr val="accent1">
                    <a:lumMod val="75000"/>
                  </a:schemeClr>
                </a:solidFill>
              </a:rPr>
              <a:t>idâre</a:t>
            </a:r>
            <a:r>
              <a:rPr lang="tr-TR" sz="2400" dirty="0">
                <a:solidFill>
                  <a:schemeClr val="accent1">
                    <a:lumMod val="75000"/>
                  </a:schemeClr>
                </a:solidFill>
              </a:rPr>
              <a:t> edildiler. </a:t>
            </a:r>
            <a:endParaRPr lang="tr-TR" sz="2400" dirty="0" smtClean="0">
              <a:solidFill>
                <a:schemeClr val="accent1">
                  <a:lumMod val="75000"/>
                </a:schemeClr>
              </a:solidFill>
            </a:endParaRPr>
          </a:p>
          <a:p>
            <a:pPr algn="just"/>
            <a:r>
              <a:rPr lang="tr-TR" sz="2400" dirty="0" smtClean="0">
                <a:solidFill>
                  <a:schemeClr val="accent1">
                    <a:lumMod val="75000"/>
                  </a:schemeClr>
                </a:solidFill>
              </a:rPr>
              <a:t>Mutlak </a:t>
            </a:r>
            <a:r>
              <a:rPr lang="tr-TR" sz="2400" dirty="0">
                <a:solidFill>
                  <a:schemeClr val="accent1">
                    <a:lumMod val="75000"/>
                  </a:schemeClr>
                </a:solidFill>
              </a:rPr>
              <a:t>hâkimiyet sâhibi olan Şâhın bir </a:t>
            </a:r>
            <a:r>
              <a:rPr lang="tr-TR" sz="2400" dirty="0" err="1">
                <a:solidFill>
                  <a:schemeClr val="accent1">
                    <a:lumMod val="75000"/>
                  </a:schemeClr>
                </a:solidFill>
              </a:rPr>
              <a:t>müşâvere</a:t>
            </a:r>
            <a:r>
              <a:rPr lang="tr-TR" sz="2400" dirty="0">
                <a:solidFill>
                  <a:schemeClr val="accent1">
                    <a:lumMod val="75000"/>
                  </a:schemeClr>
                </a:solidFill>
              </a:rPr>
              <a:t> meclisi vardı. </a:t>
            </a:r>
            <a:r>
              <a:rPr lang="tr-TR" sz="2400" dirty="0" err="1">
                <a:solidFill>
                  <a:schemeClr val="accent1">
                    <a:lumMod val="75000"/>
                  </a:schemeClr>
                </a:solidFill>
              </a:rPr>
              <a:t>Şâhlık</a:t>
            </a:r>
            <a:r>
              <a:rPr lang="tr-TR" sz="2400" dirty="0">
                <a:solidFill>
                  <a:schemeClr val="accent1">
                    <a:lumMod val="75000"/>
                  </a:schemeClr>
                </a:solidFill>
              </a:rPr>
              <a:t> babadan oğula kalırdı. Şâhtan sonra en büyük devlet adamı </a:t>
            </a:r>
            <a:r>
              <a:rPr lang="tr-TR" sz="2400" dirty="0" err="1">
                <a:solidFill>
                  <a:schemeClr val="accent1">
                    <a:lumMod val="75000"/>
                  </a:schemeClr>
                </a:solidFill>
              </a:rPr>
              <a:t>Vezîriâzamdı</a:t>
            </a:r>
            <a:r>
              <a:rPr lang="tr-TR" sz="2400" dirty="0">
                <a:solidFill>
                  <a:schemeClr val="accent1">
                    <a:lumMod val="75000"/>
                  </a:schemeClr>
                </a:solidFill>
              </a:rPr>
              <a:t>. </a:t>
            </a:r>
            <a:r>
              <a:rPr lang="tr-TR" sz="2400" dirty="0" err="1">
                <a:solidFill>
                  <a:schemeClr val="accent1">
                    <a:lumMod val="75000"/>
                  </a:schemeClr>
                </a:solidFill>
              </a:rPr>
              <a:t>Îtimâdüddevle</a:t>
            </a:r>
            <a:r>
              <a:rPr lang="tr-TR" sz="2400" dirty="0">
                <a:solidFill>
                  <a:schemeClr val="accent1">
                    <a:lumMod val="75000"/>
                  </a:schemeClr>
                </a:solidFill>
              </a:rPr>
              <a:t> </a:t>
            </a:r>
            <a:r>
              <a:rPr lang="tr-TR" sz="2400" dirty="0" err="1">
                <a:solidFill>
                  <a:schemeClr val="accent1">
                    <a:lumMod val="75000"/>
                  </a:schemeClr>
                </a:solidFill>
              </a:rPr>
              <a:t>ünvânıyla</a:t>
            </a:r>
            <a:r>
              <a:rPr lang="tr-TR" sz="2400" dirty="0">
                <a:solidFill>
                  <a:schemeClr val="accent1">
                    <a:lumMod val="75000"/>
                  </a:schemeClr>
                </a:solidFill>
              </a:rPr>
              <a:t> da anılan </a:t>
            </a:r>
            <a:r>
              <a:rPr lang="tr-TR" sz="2400" dirty="0" err="1">
                <a:solidFill>
                  <a:schemeClr val="accent1">
                    <a:lumMod val="75000"/>
                  </a:schemeClr>
                </a:solidFill>
              </a:rPr>
              <a:t>Vezîriâzam</a:t>
            </a:r>
            <a:r>
              <a:rPr lang="tr-TR" sz="2400" dirty="0">
                <a:solidFill>
                  <a:schemeClr val="accent1">
                    <a:lumMod val="75000"/>
                  </a:schemeClr>
                </a:solidFill>
              </a:rPr>
              <a:t>, şâhın </a:t>
            </a:r>
            <a:r>
              <a:rPr lang="tr-TR" sz="2400" dirty="0" err="1">
                <a:solidFill>
                  <a:schemeClr val="accent1">
                    <a:lumMod val="75000"/>
                  </a:schemeClr>
                </a:solidFill>
              </a:rPr>
              <a:t>vekîliydi</a:t>
            </a:r>
            <a:r>
              <a:rPr lang="tr-TR" sz="2400" dirty="0" smtClean="0">
                <a:solidFill>
                  <a:schemeClr val="accent1">
                    <a:lumMod val="75000"/>
                  </a:schemeClr>
                </a:solidFill>
              </a:rPr>
              <a:t>.</a:t>
            </a:r>
            <a:r>
              <a:rPr lang="tr-TR" sz="2400" dirty="0">
                <a:solidFill>
                  <a:schemeClr val="accent1">
                    <a:lumMod val="75000"/>
                  </a:schemeClr>
                </a:solidFill>
              </a:rPr>
              <a:t/>
            </a:r>
            <a:br>
              <a:rPr lang="tr-TR" sz="2400" dirty="0">
                <a:solidFill>
                  <a:schemeClr val="accent1">
                    <a:lumMod val="75000"/>
                  </a:schemeClr>
                </a:solidFill>
              </a:rPr>
            </a:br>
            <a:endParaRPr lang="tr-TR" sz="2400" dirty="0">
              <a:solidFill>
                <a:schemeClr val="accent1">
                  <a:lumMod val="75000"/>
                </a:schemeClr>
              </a:solidFill>
            </a:endParaRPr>
          </a:p>
        </p:txBody>
      </p:sp>
    </p:spTree>
    <p:extLst>
      <p:ext uri="{BB962C8B-B14F-4D97-AF65-F5344CB8AC3E}">
        <p14:creationId xmlns:p14="http://schemas.microsoft.com/office/powerpoint/2010/main" val="33437195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1169233"/>
            <a:ext cx="8263667" cy="4751882"/>
          </a:xfrm>
        </p:spPr>
        <p:txBody>
          <a:bodyPr/>
          <a:lstStyle/>
          <a:p>
            <a:pPr algn="just"/>
            <a:r>
              <a:rPr lang="tr-TR" sz="2400" dirty="0" err="1" smtClean="0">
                <a:solidFill>
                  <a:schemeClr val="accent1">
                    <a:lumMod val="75000"/>
                  </a:schemeClr>
                </a:solidFill>
              </a:rPr>
              <a:t>Safevî</a:t>
            </a:r>
            <a:r>
              <a:rPr lang="tr-TR" sz="2400" dirty="0" smtClean="0">
                <a:solidFill>
                  <a:schemeClr val="accent1">
                    <a:lumMod val="75000"/>
                  </a:schemeClr>
                </a:solidFill>
              </a:rPr>
              <a:t> </a:t>
            </a:r>
            <a:r>
              <a:rPr lang="tr-TR" sz="2400" dirty="0">
                <a:solidFill>
                  <a:schemeClr val="accent1">
                    <a:lumMod val="75000"/>
                  </a:schemeClr>
                </a:solidFill>
              </a:rPr>
              <a:t>devlet teşkilâtında, </a:t>
            </a:r>
            <a:r>
              <a:rPr lang="tr-TR" sz="2400" dirty="0" err="1">
                <a:solidFill>
                  <a:schemeClr val="accent1">
                    <a:lumMod val="75000"/>
                  </a:schemeClr>
                </a:solidFill>
              </a:rPr>
              <a:t>î</a:t>
            </a:r>
            <a:r>
              <a:rPr lang="tr-TR" sz="2400" dirty="0" err="1" smtClean="0">
                <a:solidFill>
                  <a:schemeClr val="accent1">
                    <a:lumMod val="75000"/>
                  </a:schemeClr>
                </a:solidFill>
              </a:rPr>
              <a:t>timâdü’d-devleden</a:t>
            </a:r>
            <a:r>
              <a:rPr lang="tr-TR" sz="2400" dirty="0" smtClean="0">
                <a:solidFill>
                  <a:schemeClr val="accent1">
                    <a:lumMod val="75000"/>
                  </a:schemeClr>
                </a:solidFill>
              </a:rPr>
              <a:t> </a:t>
            </a:r>
            <a:r>
              <a:rPr lang="tr-TR" sz="2400" dirty="0">
                <a:solidFill>
                  <a:schemeClr val="accent1">
                    <a:lumMod val="75000"/>
                  </a:schemeClr>
                </a:solidFill>
              </a:rPr>
              <a:t>sonra ikinci önemli </a:t>
            </a:r>
            <a:r>
              <a:rPr lang="tr-TR" sz="2400" dirty="0" err="1">
                <a:solidFill>
                  <a:schemeClr val="accent1">
                    <a:lumMod val="75000"/>
                  </a:schemeClr>
                </a:solidFill>
              </a:rPr>
              <a:t>vazîfe</a:t>
            </a:r>
            <a:r>
              <a:rPr lang="tr-TR" sz="2400" dirty="0">
                <a:solidFill>
                  <a:schemeClr val="accent1">
                    <a:lumMod val="75000"/>
                  </a:schemeClr>
                </a:solidFill>
              </a:rPr>
              <a:t>, bütün adlî işlere bakan </a:t>
            </a:r>
            <a:r>
              <a:rPr lang="tr-TR" sz="2400" dirty="0" err="1">
                <a:solidFill>
                  <a:schemeClr val="accent1">
                    <a:lumMod val="75000"/>
                  </a:schemeClr>
                </a:solidFill>
              </a:rPr>
              <a:t>Dîvân</a:t>
            </a:r>
            <a:r>
              <a:rPr lang="tr-TR" sz="2400" dirty="0">
                <a:solidFill>
                  <a:schemeClr val="accent1">
                    <a:lumMod val="75000"/>
                  </a:schemeClr>
                </a:solidFill>
              </a:rPr>
              <a:t> </a:t>
            </a:r>
            <a:r>
              <a:rPr lang="tr-TR" sz="2400" dirty="0" smtClean="0">
                <a:solidFill>
                  <a:schemeClr val="accent1">
                    <a:lumMod val="75000"/>
                  </a:schemeClr>
                </a:solidFill>
              </a:rPr>
              <a:t>Beyliği </a:t>
            </a:r>
            <a:r>
              <a:rPr lang="tr-TR" sz="2400" dirty="0">
                <a:solidFill>
                  <a:schemeClr val="accent1">
                    <a:lumMod val="75000"/>
                  </a:schemeClr>
                </a:solidFill>
              </a:rPr>
              <a:t>ve </a:t>
            </a:r>
            <a:r>
              <a:rPr lang="tr-TR" sz="2400" dirty="0" err="1">
                <a:solidFill>
                  <a:schemeClr val="accent1">
                    <a:lumMod val="75000"/>
                  </a:schemeClr>
                </a:solidFill>
              </a:rPr>
              <a:t>Kâdılkudât</a:t>
            </a:r>
            <a:r>
              <a:rPr lang="tr-TR" sz="2400" dirty="0">
                <a:solidFill>
                  <a:schemeClr val="accent1">
                    <a:lumMod val="75000"/>
                  </a:schemeClr>
                </a:solidFill>
              </a:rPr>
              <a:t> adı verilen </a:t>
            </a:r>
            <a:r>
              <a:rPr lang="tr-TR" sz="2400" dirty="0" err="1">
                <a:solidFill>
                  <a:schemeClr val="accent1">
                    <a:lumMod val="75000"/>
                  </a:schemeClr>
                </a:solidFill>
              </a:rPr>
              <a:t>makâmdı</a:t>
            </a:r>
            <a:r>
              <a:rPr lang="tr-TR" sz="2400" dirty="0">
                <a:solidFill>
                  <a:schemeClr val="accent1">
                    <a:lumMod val="75000"/>
                  </a:schemeClr>
                </a:solidFill>
              </a:rPr>
              <a:t>. </a:t>
            </a:r>
            <a:endParaRPr lang="tr-TR" sz="2400" dirty="0" smtClean="0">
              <a:solidFill>
                <a:schemeClr val="accent1">
                  <a:lumMod val="75000"/>
                </a:schemeClr>
              </a:solidFill>
            </a:endParaRPr>
          </a:p>
          <a:p>
            <a:pPr algn="just"/>
            <a:r>
              <a:rPr lang="tr-TR" sz="2400" dirty="0" smtClean="0">
                <a:solidFill>
                  <a:schemeClr val="accent1">
                    <a:lumMod val="75000"/>
                  </a:schemeClr>
                </a:solidFill>
              </a:rPr>
              <a:t>Diğer </a:t>
            </a:r>
            <a:r>
              <a:rPr lang="tr-TR" sz="2400" dirty="0">
                <a:solidFill>
                  <a:schemeClr val="accent1">
                    <a:lumMod val="75000"/>
                  </a:schemeClr>
                </a:solidFill>
              </a:rPr>
              <a:t>mühim bir rütbe de, </a:t>
            </a:r>
            <a:r>
              <a:rPr lang="tr-TR" sz="2400" dirty="0" smtClean="0">
                <a:solidFill>
                  <a:schemeClr val="accent1">
                    <a:lumMod val="75000"/>
                  </a:schemeClr>
                </a:solidFill>
              </a:rPr>
              <a:t>Meclis-</a:t>
            </a:r>
            <a:r>
              <a:rPr lang="tr-TR" sz="2400" dirty="0" err="1" smtClean="0">
                <a:solidFill>
                  <a:schemeClr val="accent1">
                    <a:lumMod val="75000"/>
                  </a:schemeClr>
                </a:solidFill>
              </a:rPr>
              <a:t>nüvis</a:t>
            </a:r>
            <a:r>
              <a:rPr lang="tr-TR" sz="2400" dirty="0" smtClean="0">
                <a:solidFill>
                  <a:schemeClr val="accent1">
                    <a:lumMod val="75000"/>
                  </a:schemeClr>
                </a:solidFill>
              </a:rPr>
              <a:t> </a:t>
            </a:r>
            <a:r>
              <a:rPr lang="tr-TR" sz="2400" dirty="0">
                <a:solidFill>
                  <a:schemeClr val="accent1">
                    <a:lumMod val="75000"/>
                  </a:schemeClr>
                </a:solidFill>
              </a:rPr>
              <a:t>veya </a:t>
            </a:r>
            <a:r>
              <a:rPr lang="tr-TR" sz="2400" dirty="0" err="1" smtClean="0">
                <a:solidFill>
                  <a:schemeClr val="accent1">
                    <a:lumMod val="75000"/>
                  </a:schemeClr>
                </a:solidFill>
              </a:rPr>
              <a:t>Vekâyi-nüvisti</a:t>
            </a:r>
            <a:r>
              <a:rPr lang="tr-TR" sz="2400" dirty="0">
                <a:solidFill>
                  <a:schemeClr val="accent1">
                    <a:lumMod val="75000"/>
                  </a:schemeClr>
                </a:solidFill>
              </a:rPr>
              <a:t>. </a:t>
            </a:r>
            <a:r>
              <a:rPr lang="tr-TR" sz="2400" dirty="0" err="1">
                <a:solidFill>
                  <a:schemeClr val="accent1">
                    <a:lumMod val="75000"/>
                  </a:schemeClr>
                </a:solidFill>
              </a:rPr>
              <a:t>Safevî</a:t>
            </a:r>
            <a:r>
              <a:rPr lang="tr-TR" sz="2400" dirty="0">
                <a:solidFill>
                  <a:schemeClr val="accent1">
                    <a:lumMod val="75000"/>
                  </a:schemeClr>
                </a:solidFill>
              </a:rPr>
              <a:t> devlet ricâli arasında </a:t>
            </a:r>
            <a:r>
              <a:rPr lang="tr-TR" sz="2400" dirty="0" err="1">
                <a:solidFill>
                  <a:schemeClr val="accent1">
                    <a:lumMod val="75000"/>
                  </a:schemeClr>
                </a:solidFill>
              </a:rPr>
              <a:t>Vezîriâzamdan</a:t>
            </a:r>
            <a:r>
              <a:rPr lang="tr-TR" sz="2400" dirty="0">
                <a:solidFill>
                  <a:schemeClr val="accent1">
                    <a:lumMod val="75000"/>
                  </a:schemeClr>
                </a:solidFill>
              </a:rPr>
              <a:t> sonra, </a:t>
            </a:r>
            <a:r>
              <a:rPr lang="tr-TR" sz="2400" dirty="0" err="1">
                <a:solidFill>
                  <a:schemeClr val="accent1">
                    <a:lumMod val="75000"/>
                  </a:schemeClr>
                </a:solidFill>
              </a:rPr>
              <a:t>Kurcıbaşı</a:t>
            </a:r>
            <a:r>
              <a:rPr lang="tr-TR" sz="2400" dirty="0">
                <a:solidFill>
                  <a:schemeClr val="accent1">
                    <a:lumMod val="75000"/>
                  </a:schemeClr>
                </a:solidFill>
              </a:rPr>
              <a:t>, </a:t>
            </a:r>
            <a:r>
              <a:rPr lang="tr-TR" sz="2400" dirty="0" err="1">
                <a:solidFill>
                  <a:schemeClr val="accent1">
                    <a:lumMod val="75000"/>
                  </a:schemeClr>
                </a:solidFill>
              </a:rPr>
              <a:t>Kullarağası</a:t>
            </a:r>
            <a:r>
              <a:rPr lang="tr-TR" sz="2400" dirty="0">
                <a:solidFill>
                  <a:schemeClr val="accent1">
                    <a:lumMod val="75000"/>
                  </a:schemeClr>
                </a:solidFill>
              </a:rPr>
              <a:t>, </a:t>
            </a:r>
            <a:r>
              <a:rPr lang="tr-TR" sz="2400" dirty="0" err="1">
                <a:solidFill>
                  <a:schemeClr val="accent1">
                    <a:lumMod val="75000"/>
                  </a:schemeClr>
                </a:solidFill>
              </a:rPr>
              <a:t>Eşikağasıbaşı</a:t>
            </a:r>
            <a:r>
              <a:rPr lang="tr-TR" sz="2400" dirty="0">
                <a:solidFill>
                  <a:schemeClr val="accent1">
                    <a:lumMod val="75000"/>
                  </a:schemeClr>
                </a:solidFill>
              </a:rPr>
              <a:t> ve </a:t>
            </a:r>
            <a:r>
              <a:rPr lang="tr-TR" sz="2400" dirty="0" err="1">
                <a:solidFill>
                  <a:schemeClr val="accent1">
                    <a:lumMod val="75000"/>
                  </a:schemeClr>
                </a:solidFill>
              </a:rPr>
              <a:t>Tüfekçibaşı</a:t>
            </a:r>
            <a:r>
              <a:rPr lang="tr-TR" sz="2400" dirty="0">
                <a:solidFill>
                  <a:schemeClr val="accent1">
                    <a:lumMod val="75000"/>
                  </a:schemeClr>
                </a:solidFill>
              </a:rPr>
              <a:t> gelirdi. </a:t>
            </a:r>
            <a:endParaRPr lang="tr-TR" sz="2400" dirty="0" smtClean="0">
              <a:solidFill>
                <a:schemeClr val="accent1">
                  <a:lumMod val="75000"/>
                </a:schemeClr>
              </a:solidFill>
            </a:endParaRPr>
          </a:p>
          <a:p>
            <a:pPr algn="just"/>
            <a:r>
              <a:rPr lang="tr-TR" sz="2400" dirty="0" err="1" smtClean="0">
                <a:solidFill>
                  <a:schemeClr val="accent1">
                    <a:lumMod val="75000"/>
                  </a:schemeClr>
                </a:solidFill>
              </a:rPr>
              <a:t>Vezîriâzam</a:t>
            </a:r>
            <a:r>
              <a:rPr lang="tr-TR" sz="2400" dirty="0">
                <a:solidFill>
                  <a:schemeClr val="accent1">
                    <a:lumMod val="75000"/>
                  </a:schemeClr>
                </a:solidFill>
              </a:rPr>
              <a:t>, </a:t>
            </a:r>
            <a:r>
              <a:rPr lang="tr-TR" sz="2400" dirty="0" err="1">
                <a:solidFill>
                  <a:schemeClr val="accent1">
                    <a:lumMod val="75000"/>
                  </a:schemeClr>
                </a:solidFill>
              </a:rPr>
              <a:t>Dîvân</a:t>
            </a:r>
            <a:r>
              <a:rPr lang="tr-TR" sz="2400" dirty="0">
                <a:solidFill>
                  <a:schemeClr val="accent1">
                    <a:lumMod val="75000"/>
                  </a:schemeClr>
                </a:solidFill>
              </a:rPr>
              <a:t> beyi, </a:t>
            </a:r>
            <a:r>
              <a:rPr lang="tr-TR" sz="2400" dirty="0" err="1">
                <a:solidFill>
                  <a:schemeClr val="accent1">
                    <a:lumMod val="75000"/>
                  </a:schemeClr>
                </a:solidFill>
              </a:rPr>
              <a:t>Vekâyi-nüvîsle</a:t>
            </a:r>
            <a:r>
              <a:rPr lang="tr-TR" sz="2400" dirty="0">
                <a:solidFill>
                  <a:schemeClr val="accent1">
                    <a:lumMod val="75000"/>
                  </a:schemeClr>
                </a:solidFill>
              </a:rPr>
              <a:t> </a:t>
            </a:r>
            <a:r>
              <a:rPr lang="tr-TR" sz="2400" dirty="0" err="1">
                <a:solidFill>
                  <a:schemeClr val="accent1">
                    <a:lumMod val="75000"/>
                  </a:schemeClr>
                </a:solidFill>
              </a:rPr>
              <a:t>berâber</a:t>
            </a:r>
            <a:r>
              <a:rPr lang="tr-TR" sz="2400" dirty="0">
                <a:solidFill>
                  <a:schemeClr val="accent1">
                    <a:lumMod val="75000"/>
                  </a:schemeClr>
                </a:solidFill>
              </a:rPr>
              <a:t> devlet ileri gelenleri, toplam yedi kişi olurlar ve mühim devlet işlerine </a:t>
            </a:r>
            <a:r>
              <a:rPr lang="tr-TR" sz="2400" dirty="0" err="1">
                <a:solidFill>
                  <a:schemeClr val="accent1">
                    <a:lumMod val="75000"/>
                  </a:schemeClr>
                </a:solidFill>
              </a:rPr>
              <a:t>istişâre</a:t>
            </a:r>
            <a:r>
              <a:rPr lang="tr-TR" sz="2400" dirty="0">
                <a:solidFill>
                  <a:schemeClr val="accent1">
                    <a:lumMod val="75000"/>
                  </a:schemeClr>
                </a:solidFill>
              </a:rPr>
              <a:t> ile karar verirlerdi</a:t>
            </a:r>
            <a:r>
              <a:rPr lang="tr-TR" sz="2400" dirty="0" smtClean="0">
                <a:solidFill>
                  <a:schemeClr val="accent1">
                    <a:lumMod val="75000"/>
                  </a:schemeClr>
                </a:solidFill>
              </a:rPr>
              <a:t>.</a:t>
            </a:r>
          </a:p>
          <a:p>
            <a:pPr marL="0" indent="0" algn="just">
              <a:buNone/>
            </a:pPr>
            <a:r>
              <a:rPr lang="tr-TR" dirty="0">
                <a:solidFill>
                  <a:schemeClr val="accent1">
                    <a:lumMod val="75000"/>
                  </a:schemeClr>
                </a:solidFill>
              </a:rPr>
              <a:t/>
            </a:r>
            <a:br>
              <a:rPr lang="tr-TR" dirty="0">
                <a:solidFill>
                  <a:schemeClr val="accent1">
                    <a:lumMod val="75000"/>
                  </a:schemeClr>
                </a:solidFill>
              </a:rPr>
            </a:br>
            <a:endParaRPr lang="tr-TR" dirty="0">
              <a:solidFill>
                <a:schemeClr val="accent1">
                  <a:lumMod val="75000"/>
                </a:schemeClr>
              </a:solidFill>
            </a:endParaRPr>
          </a:p>
        </p:txBody>
      </p:sp>
    </p:spTree>
    <p:extLst>
      <p:ext uri="{BB962C8B-B14F-4D97-AF65-F5344CB8AC3E}">
        <p14:creationId xmlns:p14="http://schemas.microsoft.com/office/powerpoint/2010/main" val="250888527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064302"/>
            <a:ext cx="8143745" cy="4616970"/>
          </a:xfrm>
        </p:spPr>
        <p:txBody>
          <a:bodyPr>
            <a:normAutofit lnSpcReduction="10000"/>
          </a:bodyPr>
          <a:lstStyle/>
          <a:p>
            <a:pPr algn="just"/>
            <a:r>
              <a:rPr lang="tr-TR" sz="2400" dirty="0">
                <a:solidFill>
                  <a:schemeClr val="accent1">
                    <a:lumMod val="75000"/>
                  </a:schemeClr>
                </a:solidFill>
              </a:rPr>
              <a:t>Taşra teşkilâtı ise </a:t>
            </a:r>
            <a:r>
              <a:rPr lang="tr-TR" sz="2400" dirty="0" err="1">
                <a:solidFill>
                  <a:schemeClr val="accent1">
                    <a:lumMod val="75000"/>
                  </a:schemeClr>
                </a:solidFill>
              </a:rPr>
              <a:t>Vâli</a:t>
            </a:r>
            <a:r>
              <a:rPr lang="tr-TR" sz="2400" dirty="0">
                <a:solidFill>
                  <a:schemeClr val="accent1">
                    <a:lumMod val="75000"/>
                  </a:schemeClr>
                </a:solidFill>
              </a:rPr>
              <a:t> veya Beylerbeyi tarafından </a:t>
            </a:r>
            <a:r>
              <a:rPr lang="tr-TR" sz="2400" dirty="0" err="1">
                <a:solidFill>
                  <a:schemeClr val="accent1">
                    <a:lumMod val="75000"/>
                  </a:schemeClr>
                </a:solidFill>
              </a:rPr>
              <a:t>idâre</a:t>
            </a:r>
            <a:r>
              <a:rPr lang="tr-TR" sz="2400" dirty="0">
                <a:solidFill>
                  <a:schemeClr val="accent1">
                    <a:lumMod val="75000"/>
                  </a:schemeClr>
                </a:solidFill>
              </a:rPr>
              <a:t> edilen </a:t>
            </a:r>
            <a:r>
              <a:rPr lang="tr-TR" sz="2400" dirty="0" err="1">
                <a:solidFill>
                  <a:schemeClr val="accent1">
                    <a:lumMod val="75000"/>
                  </a:schemeClr>
                </a:solidFill>
              </a:rPr>
              <a:t>Eyâletlere</a:t>
            </a:r>
            <a:r>
              <a:rPr lang="tr-TR" sz="2400" dirty="0">
                <a:solidFill>
                  <a:schemeClr val="accent1">
                    <a:lumMod val="75000"/>
                  </a:schemeClr>
                </a:solidFill>
              </a:rPr>
              <a:t> ayrılmıştı. </a:t>
            </a:r>
            <a:endParaRPr lang="tr-TR" sz="2400" dirty="0" smtClean="0">
              <a:solidFill>
                <a:schemeClr val="accent1">
                  <a:lumMod val="75000"/>
                </a:schemeClr>
              </a:solidFill>
            </a:endParaRPr>
          </a:p>
          <a:p>
            <a:pPr algn="just"/>
            <a:r>
              <a:rPr lang="tr-TR" sz="2400" dirty="0" smtClean="0">
                <a:solidFill>
                  <a:schemeClr val="accent1">
                    <a:lumMod val="75000"/>
                  </a:schemeClr>
                </a:solidFill>
              </a:rPr>
              <a:t>Ordu </a:t>
            </a:r>
            <a:r>
              <a:rPr lang="tr-TR" sz="2400" dirty="0" err="1">
                <a:solidFill>
                  <a:schemeClr val="accent1">
                    <a:lumMod val="75000"/>
                  </a:schemeClr>
                </a:solidFill>
              </a:rPr>
              <a:t>teşkîlâtı</a:t>
            </a:r>
            <a:r>
              <a:rPr lang="tr-TR" sz="2400" dirty="0">
                <a:solidFill>
                  <a:schemeClr val="accent1">
                    <a:lumMod val="75000"/>
                  </a:schemeClr>
                </a:solidFill>
              </a:rPr>
              <a:t> da Akkoyunlu ordu teşkilâtına çok benzerdi. Şâh Abbâs devrinden </a:t>
            </a:r>
            <a:r>
              <a:rPr lang="tr-TR" sz="2400" dirty="0" err="1">
                <a:solidFill>
                  <a:schemeClr val="accent1">
                    <a:lumMod val="75000"/>
                  </a:schemeClr>
                </a:solidFill>
              </a:rPr>
              <a:t>îtibâren</a:t>
            </a:r>
            <a:r>
              <a:rPr lang="tr-TR" sz="2400" dirty="0">
                <a:solidFill>
                  <a:schemeClr val="accent1">
                    <a:lumMod val="75000"/>
                  </a:schemeClr>
                </a:solidFill>
              </a:rPr>
              <a:t> ordu, iki kısımdan meydana geliyordu. </a:t>
            </a:r>
            <a:endParaRPr lang="tr-TR" sz="2400" dirty="0" smtClean="0">
              <a:solidFill>
                <a:schemeClr val="accent1">
                  <a:lumMod val="75000"/>
                </a:schemeClr>
              </a:solidFill>
            </a:endParaRPr>
          </a:p>
          <a:p>
            <a:pPr algn="just"/>
            <a:r>
              <a:rPr lang="tr-TR" sz="2400" dirty="0" smtClean="0">
                <a:solidFill>
                  <a:schemeClr val="accent1">
                    <a:lumMod val="75000"/>
                  </a:schemeClr>
                </a:solidFill>
              </a:rPr>
              <a:t>Birinci </a:t>
            </a:r>
            <a:r>
              <a:rPr lang="tr-TR" sz="2400" dirty="0">
                <a:solidFill>
                  <a:schemeClr val="accent1">
                    <a:lumMod val="75000"/>
                  </a:schemeClr>
                </a:solidFill>
              </a:rPr>
              <a:t>kısım, İran’ın her tarafına dağılmış olan ve savaş zamanlarında </a:t>
            </a:r>
            <a:r>
              <a:rPr lang="tr-TR" sz="2400" dirty="0" err="1">
                <a:solidFill>
                  <a:schemeClr val="accent1">
                    <a:lumMod val="75000"/>
                  </a:schemeClr>
                </a:solidFill>
              </a:rPr>
              <a:t>eyâlet</a:t>
            </a:r>
            <a:r>
              <a:rPr lang="tr-TR" sz="2400" dirty="0">
                <a:solidFill>
                  <a:schemeClr val="accent1">
                    <a:lumMod val="75000"/>
                  </a:schemeClr>
                </a:solidFill>
              </a:rPr>
              <a:t> </a:t>
            </a:r>
            <a:r>
              <a:rPr lang="tr-TR" sz="2400" dirty="0" err="1">
                <a:solidFill>
                  <a:schemeClr val="accent1">
                    <a:lumMod val="75000"/>
                  </a:schemeClr>
                </a:solidFill>
              </a:rPr>
              <a:t>vâlileri</a:t>
            </a:r>
            <a:r>
              <a:rPr lang="tr-TR" sz="2400" dirty="0">
                <a:solidFill>
                  <a:schemeClr val="accent1">
                    <a:lumMod val="75000"/>
                  </a:schemeClr>
                </a:solidFill>
              </a:rPr>
              <a:t> tarafından toplanarak merkeze gönderilen </a:t>
            </a:r>
            <a:r>
              <a:rPr lang="tr-TR" sz="2400" dirty="0" err="1">
                <a:solidFill>
                  <a:schemeClr val="accent1">
                    <a:lumMod val="75000"/>
                  </a:schemeClr>
                </a:solidFill>
              </a:rPr>
              <a:t>dâimî</a:t>
            </a:r>
            <a:r>
              <a:rPr lang="tr-TR" sz="2400" dirty="0">
                <a:solidFill>
                  <a:schemeClr val="accent1">
                    <a:lumMod val="75000"/>
                  </a:schemeClr>
                </a:solidFill>
              </a:rPr>
              <a:t> </a:t>
            </a:r>
            <a:r>
              <a:rPr lang="tr-TR" sz="2400" dirty="0" err="1">
                <a:solidFill>
                  <a:schemeClr val="accent1">
                    <a:lumMod val="75000"/>
                  </a:schemeClr>
                </a:solidFill>
              </a:rPr>
              <a:t>süvârilerdi</a:t>
            </a:r>
            <a:r>
              <a:rPr lang="tr-TR" sz="2400" dirty="0">
                <a:solidFill>
                  <a:schemeClr val="accent1">
                    <a:lumMod val="75000"/>
                  </a:schemeClr>
                </a:solidFill>
              </a:rPr>
              <a:t>. </a:t>
            </a:r>
            <a:endParaRPr lang="tr-TR" sz="2400" dirty="0" smtClean="0">
              <a:solidFill>
                <a:schemeClr val="accent1">
                  <a:lumMod val="75000"/>
                </a:schemeClr>
              </a:solidFill>
            </a:endParaRPr>
          </a:p>
          <a:p>
            <a:pPr algn="just"/>
            <a:r>
              <a:rPr lang="tr-TR" sz="2400" dirty="0" smtClean="0">
                <a:solidFill>
                  <a:schemeClr val="accent1">
                    <a:lumMod val="75000"/>
                  </a:schemeClr>
                </a:solidFill>
              </a:rPr>
              <a:t>İkincisi </a:t>
            </a:r>
            <a:r>
              <a:rPr lang="tr-TR" sz="2400" dirty="0">
                <a:solidFill>
                  <a:schemeClr val="accent1">
                    <a:lumMod val="75000"/>
                  </a:schemeClr>
                </a:solidFill>
              </a:rPr>
              <a:t>ise, Şâh Abbâs tarafından meydana getirilen ve </a:t>
            </a:r>
            <a:r>
              <a:rPr lang="tr-TR" sz="2400" dirty="0" err="1">
                <a:solidFill>
                  <a:schemeClr val="accent1">
                    <a:lumMod val="75000"/>
                  </a:schemeClr>
                </a:solidFill>
              </a:rPr>
              <a:t>Şâhsevenler</a:t>
            </a:r>
            <a:r>
              <a:rPr lang="tr-TR" sz="2400" dirty="0">
                <a:solidFill>
                  <a:schemeClr val="accent1">
                    <a:lumMod val="75000"/>
                  </a:schemeClr>
                </a:solidFill>
              </a:rPr>
              <a:t> adı verilen yeni orduydu. Bu yeni ordu, Tüfekçiler, Kullar ve Topçulardan meydana geliyordu</a:t>
            </a:r>
            <a:r>
              <a:rPr lang="tr-TR" sz="2400" dirty="0" smtClean="0">
                <a:solidFill>
                  <a:schemeClr val="accent1">
                    <a:lumMod val="75000"/>
                  </a:schemeClr>
                </a:solidFill>
              </a:rPr>
              <a:t>.</a:t>
            </a:r>
            <a:endParaRPr lang="tr-TR" sz="2400" dirty="0">
              <a:solidFill>
                <a:schemeClr val="accent1">
                  <a:lumMod val="75000"/>
                </a:schemeClr>
              </a:solidFill>
            </a:endParaRPr>
          </a:p>
        </p:txBody>
      </p:sp>
    </p:spTree>
    <p:extLst>
      <p:ext uri="{BB962C8B-B14F-4D97-AF65-F5344CB8AC3E}">
        <p14:creationId xmlns:p14="http://schemas.microsoft.com/office/powerpoint/2010/main" val="12847263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44380"/>
            <a:ext cx="7948873" cy="4886794"/>
          </a:xfrm>
        </p:spPr>
        <p:txBody>
          <a:bodyPr>
            <a:normAutofit fontScale="92500" lnSpcReduction="20000"/>
          </a:bodyPr>
          <a:lstStyle/>
          <a:p>
            <a:pPr algn="just"/>
            <a:endParaRPr lang="tr-TR" dirty="0" smtClean="0">
              <a:solidFill>
                <a:schemeClr val="accent1">
                  <a:lumMod val="75000"/>
                </a:schemeClr>
              </a:solidFill>
            </a:endParaRPr>
          </a:p>
          <a:p>
            <a:pPr algn="just"/>
            <a:endParaRPr lang="tr-TR" sz="2400" dirty="0">
              <a:solidFill>
                <a:schemeClr val="accent1">
                  <a:lumMod val="75000"/>
                </a:schemeClr>
              </a:solidFill>
            </a:endParaRPr>
          </a:p>
          <a:p>
            <a:pPr algn="just"/>
            <a:r>
              <a:rPr lang="tr-TR" sz="2600" dirty="0" err="1" smtClean="0">
                <a:solidFill>
                  <a:schemeClr val="accent1">
                    <a:lumMod val="75000"/>
                  </a:schemeClr>
                </a:solidFill>
              </a:rPr>
              <a:t>Safevîler</a:t>
            </a:r>
            <a:r>
              <a:rPr lang="tr-TR" sz="2600" dirty="0" smtClean="0">
                <a:solidFill>
                  <a:schemeClr val="accent1">
                    <a:lumMod val="75000"/>
                  </a:schemeClr>
                </a:solidFill>
              </a:rPr>
              <a:t> </a:t>
            </a:r>
            <a:r>
              <a:rPr lang="tr-TR" sz="2600" dirty="0">
                <a:solidFill>
                  <a:schemeClr val="accent1">
                    <a:lumMod val="75000"/>
                  </a:schemeClr>
                </a:solidFill>
              </a:rPr>
              <a:t>devrinde İran’da canlı bir ilim </a:t>
            </a:r>
            <a:r>
              <a:rPr lang="tr-TR" sz="2600" dirty="0" err="1">
                <a:solidFill>
                  <a:schemeClr val="accent1">
                    <a:lumMod val="75000"/>
                  </a:schemeClr>
                </a:solidFill>
              </a:rPr>
              <a:t>hayâtı</a:t>
            </a:r>
            <a:r>
              <a:rPr lang="tr-TR" sz="2600" dirty="0">
                <a:solidFill>
                  <a:schemeClr val="accent1">
                    <a:lumMod val="75000"/>
                  </a:schemeClr>
                </a:solidFill>
              </a:rPr>
              <a:t> yoktu. Yalnız </a:t>
            </a:r>
            <a:r>
              <a:rPr lang="tr-TR" sz="2600" dirty="0" smtClean="0">
                <a:solidFill>
                  <a:schemeClr val="accent1">
                    <a:lumMod val="75000"/>
                  </a:schemeClr>
                </a:solidFill>
              </a:rPr>
              <a:t>Şiî </a:t>
            </a:r>
            <a:r>
              <a:rPr lang="tr-TR" sz="2600" dirty="0">
                <a:solidFill>
                  <a:schemeClr val="accent1">
                    <a:lumMod val="75000"/>
                  </a:schemeClr>
                </a:solidFill>
              </a:rPr>
              <a:t>fıkhıyla ilgilenen ve </a:t>
            </a:r>
            <a:r>
              <a:rPr lang="tr-TR" sz="2600" dirty="0" err="1">
                <a:solidFill>
                  <a:schemeClr val="accent1">
                    <a:lumMod val="75000"/>
                  </a:schemeClr>
                </a:solidFill>
              </a:rPr>
              <a:t>müftî</a:t>
            </a:r>
            <a:r>
              <a:rPr lang="tr-TR" sz="2600" dirty="0">
                <a:solidFill>
                  <a:schemeClr val="accent1">
                    <a:lumMod val="75000"/>
                  </a:schemeClr>
                </a:solidFill>
              </a:rPr>
              <a:t> denilen kimseler vardı. Bunun hâricinde bir ilmî çalışmaya pek rastlanmazdı</a:t>
            </a:r>
            <a:r>
              <a:rPr lang="tr-TR" sz="2600" dirty="0" smtClean="0">
                <a:solidFill>
                  <a:schemeClr val="accent1">
                    <a:lumMod val="75000"/>
                  </a:schemeClr>
                </a:solidFill>
              </a:rPr>
              <a:t>.</a:t>
            </a:r>
          </a:p>
          <a:p>
            <a:pPr algn="just"/>
            <a:r>
              <a:rPr lang="tr-TR" sz="2600" dirty="0" err="1">
                <a:solidFill>
                  <a:schemeClr val="accent1">
                    <a:lumMod val="75000"/>
                  </a:schemeClr>
                </a:solidFill>
              </a:rPr>
              <a:t>Safevîler</a:t>
            </a:r>
            <a:r>
              <a:rPr lang="tr-TR" sz="2600" dirty="0">
                <a:solidFill>
                  <a:schemeClr val="accent1">
                    <a:lumMod val="75000"/>
                  </a:schemeClr>
                </a:solidFill>
              </a:rPr>
              <a:t> döneminde güzel sanatlara önem verildiği göze çarpar. Bilhassa, câmiler, türbeler ve saraylar gibi </a:t>
            </a:r>
            <a:r>
              <a:rPr lang="tr-TR" sz="2600" dirty="0" err="1">
                <a:solidFill>
                  <a:schemeClr val="accent1">
                    <a:lumMod val="75000"/>
                  </a:schemeClr>
                </a:solidFill>
              </a:rPr>
              <a:t>mîmârî</a:t>
            </a:r>
            <a:r>
              <a:rPr lang="tr-TR" sz="2600" dirty="0">
                <a:solidFill>
                  <a:schemeClr val="accent1">
                    <a:lumMod val="75000"/>
                  </a:schemeClr>
                </a:solidFill>
              </a:rPr>
              <a:t> eserler meydana getirilmiştir. </a:t>
            </a:r>
            <a:r>
              <a:rPr lang="tr-TR" sz="2600" dirty="0" err="1">
                <a:solidFill>
                  <a:schemeClr val="accent1">
                    <a:lumMod val="75000"/>
                  </a:schemeClr>
                </a:solidFill>
              </a:rPr>
              <a:t>I</a:t>
            </a:r>
            <a:r>
              <a:rPr lang="tr-TR" sz="2600" dirty="0" err="1" smtClean="0">
                <a:solidFill>
                  <a:schemeClr val="accent1">
                    <a:lumMod val="75000"/>
                  </a:schemeClr>
                </a:solidFill>
              </a:rPr>
              <a:t>sfehan’da</a:t>
            </a:r>
            <a:r>
              <a:rPr lang="tr-TR" sz="2600" dirty="0" smtClean="0">
                <a:solidFill>
                  <a:schemeClr val="accent1">
                    <a:lumMod val="75000"/>
                  </a:schemeClr>
                </a:solidFill>
              </a:rPr>
              <a:t> </a:t>
            </a:r>
            <a:r>
              <a:rPr lang="tr-TR" sz="2600" dirty="0">
                <a:solidFill>
                  <a:schemeClr val="accent1">
                    <a:lumMod val="75000"/>
                  </a:schemeClr>
                </a:solidFill>
              </a:rPr>
              <a:t>bulunan </a:t>
            </a:r>
            <a:r>
              <a:rPr lang="tr-TR" sz="2600" dirty="0" err="1">
                <a:solidFill>
                  <a:schemeClr val="accent1">
                    <a:lumMod val="75000"/>
                  </a:schemeClr>
                </a:solidFill>
              </a:rPr>
              <a:t>Nakş</a:t>
            </a:r>
            <a:r>
              <a:rPr lang="tr-TR" sz="2600" dirty="0">
                <a:solidFill>
                  <a:schemeClr val="accent1">
                    <a:lumMod val="75000"/>
                  </a:schemeClr>
                </a:solidFill>
              </a:rPr>
              <a:t>-i </a:t>
            </a:r>
            <a:r>
              <a:rPr lang="tr-TR" sz="2600" dirty="0" err="1">
                <a:solidFill>
                  <a:schemeClr val="accent1">
                    <a:lumMod val="75000"/>
                  </a:schemeClr>
                </a:solidFill>
              </a:rPr>
              <a:t>Cihân</a:t>
            </a:r>
            <a:r>
              <a:rPr lang="tr-TR" sz="2600" dirty="0">
                <a:solidFill>
                  <a:schemeClr val="accent1">
                    <a:lumMod val="75000"/>
                  </a:schemeClr>
                </a:solidFill>
              </a:rPr>
              <a:t> Meydanı, Ali Kapı, Şeyh Lütfullah Câmii, Şâh Câmii, </a:t>
            </a:r>
            <a:r>
              <a:rPr lang="tr-TR" sz="2600" dirty="0" err="1">
                <a:solidFill>
                  <a:schemeClr val="accent1">
                    <a:lumMod val="75000"/>
                  </a:schemeClr>
                </a:solidFill>
              </a:rPr>
              <a:t>Hıyâbân</a:t>
            </a:r>
            <a:r>
              <a:rPr lang="tr-TR" sz="2600" dirty="0">
                <a:solidFill>
                  <a:schemeClr val="accent1">
                    <a:lumMod val="75000"/>
                  </a:schemeClr>
                </a:solidFill>
              </a:rPr>
              <a:t>-ı </a:t>
            </a:r>
            <a:r>
              <a:rPr lang="tr-TR" sz="2600" dirty="0" err="1">
                <a:solidFill>
                  <a:schemeClr val="accent1">
                    <a:lumMod val="75000"/>
                  </a:schemeClr>
                </a:solidFill>
              </a:rPr>
              <a:t>Çehâr</a:t>
            </a:r>
            <a:r>
              <a:rPr lang="tr-TR" sz="2600" dirty="0">
                <a:solidFill>
                  <a:schemeClr val="accent1">
                    <a:lumMod val="75000"/>
                  </a:schemeClr>
                </a:solidFill>
              </a:rPr>
              <a:t>-bağ, </a:t>
            </a:r>
            <a:r>
              <a:rPr lang="tr-TR" sz="2600" dirty="0" smtClean="0">
                <a:solidFill>
                  <a:schemeClr val="accent1">
                    <a:lumMod val="75000"/>
                  </a:schemeClr>
                </a:solidFill>
              </a:rPr>
              <a:t>Allah </a:t>
            </a:r>
            <a:r>
              <a:rPr lang="tr-TR" sz="2600" dirty="0" err="1" smtClean="0">
                <a:solidFill>
                  <a:schemeClr val="accent1">
                    <a:lumMod val="75000"/>
                  </a:schemeClr>
                </a:solidFill>
              </a:rPr>
              <a:t>verdihan</a:t>
            </a:r>
            <a:r>
              <a:rPr lang="tr-TR" sz="2600" dirty="0" smtClean="0">
                <a:solidFill>
                  <a:schemeClr val="accent1">
                    <a:lumMod val="75000"/>
                  </a:schemeClr>
                </a:solidFill>
              </a:rPr>
              <a:t> </a:t>
            </a:r>
            <a:r>
              <a:rPr lang="tr-TR" sz="2600" dirty="0">
                <a:solidFill>
                  <a:schemeClr val="accent1">
                    <a:lumMod val="75000"/>
                  </a:schemeClr>
                </a:solidFill>
              </a:rPr>
              <a:t>Köprüsü, </a:t>
            </a:r>
            <a:r>
              <a:rPr lang="tr-TR" sz="2600" dirty="0" err="1">
                <a:solidFill>
                  <a:schemeClr val="accent1">
                    <a:lumMod val="75000"/>
                  </a:schemeClr>
                </a:solidFill>
              </a:rPr>
              <a:t>Çihl</a:t>
            </a:r>
            <a:r>
              <a:rPr lang="tr-TR" sz="2600" dirty="0">
                <a:solidFill>
                  <a:schemeClr val="accent1">
                    <a:lumMod val="75000"/>
                  </a:schemeClr>
                </a:solidFill>
              </a:rPr>
              <a:t> </a:t>
            </a:r>
            <a:r>
              <a:rPr lang="tr-TR" sz="2600" dirty="0" err="1">
                <a:solidFill>
                  <a:schemeClr val="accent1">
                    <a:lumMod val="75000"/>
                  </a:schemeClr>
                </a:solidFill>
              </a:rPr>
              <a:t>Sütûn</a:t>
            </a:r>
            <a:r>
              <a:rPr lang="tr-TR" sz="2600" dirty="0">
                <a:solidFill>
                  <a:schemeClr val="accent1">
                    <a:lumMod val="75000"/>
                  </a:schemeClr>
                </a:solidFill>
              </a:rPr>
              <a:t> ve </a:t>
            </a:r>
            <a:r>
              <a:rPr lang="tr-TR" sz="2600" dirty="0" err="1">
                <a:solidFill>
                  <a:schemeClr val="accent1">
                    <a:lumMod val="75000"/>
                  </a:schemeClr>
                </a:solidFill>
              </a:rPr>
              <a:t>Heşt</a:t>
            </a:r>
            <a:r>
              <a:rPr lang="tr-TR" sz="2600" dirty="0">
                <a:solidFill>
                  <a:schemeClr val="accent1">
                    <a:lumMod val="75000"/>
                  </a:schemeClr>
                </a:solidFill>
              </a:rPr>
              <a:t>-Behişt sarayları bu devirlerde yapılan belli başlı </a:t>
            </a:r>
            <a:r>
              <a:rPr lang="tr-TR" sz="2600" dirty="0" err="1">
                <a:solidFill>
                  <a:schemeClr val="accent1">
                    <a:lumMod val="75000"/>
                  </a:schemeClr>
                </a:solidFill>
              </a:rPr>
              <a:t>mîmârî</a:t>
            </a:r>
            <a:r>
              <a:rPr lang="tr-TR" sz="2600" dirty="0">
                <a:solidFill>
                  <a:schemeClr val="accent1">
                    <a:lumMod val="75000"/>
                  </a:schemeClr>
                </a:solidFill>
              </a:rPr>
              <a:t> eserlerdendir.</a:t>
            </a:r>
          </a:p>
          <a:p>
            <a:pPr marL="0" indent="0" algn="just">
              <a:buNone/>
            </a:pPr>
            <a:endParaRPr lang="tr-TR" b="1" dirty="0">
              <a:solidFill>
                <a:schemeClr val="accent1">
                  <a:lumMod val="75000"/>
                </a:schemeClr>
              </a:solidFill>
            </a:endParaRPr>
          </a:p>
        </p:txBody>
      </p:sp>
    </p:spTree>
    <p:extLst>
      <p:ext uri="{BB962C8B-B14F-4D97-AF65-F5344CB8AC3E}">
        <p14:creationId xmlns:p14="http://schemas.microsoft.com/office/powerpoint/2010/main" val="39062169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9162" y="1828800"/>
            <a:ext cx="8378904" cy="4032354"/>
          </a:xfrm>
        </p:spPr>
        <p:txBody>
          <a:bodyPr>
            <a:normAutofit fontScale="92500" lnSpcReduction="10000"/>
          </a:bodyPr>
          <a:lstStyle/>
          <a:p>
            <a:pPr algn="just"/>
            <a:r>
              <a:rPr lang="tr-TR" sz="2600" dirty="0" smtClean="0">
                <a:solidFill>
                  <a:schemeClr val="accent1">
                    <a:lumMod val="75000"/>
                  </a:schemeClr>
                </a:solidFill>
              </a:rPr>
              <a:t>Ayrıca Şâh </a:t>
            </a:r>
            <a:r>
              <a:rPr lang="tr-TR" sz="2600" dirty="0" err="1" smtClean="0">
                <a:solidFill>
                  <a:schemeClr val="accent1">
                    <a:lumMod val="75000"/>
                  </a:schemeClr>
                </a:solidFill>
              </a:rPr>
              <a:t>İsmâil</a:t>
            </a:r>
            <a:r>
              <a:rPr lang="tr-TR" sz="2600" dirty="0" smtClean="0">
                <a:solidFill>
                  <a:schemeClr val="accent1">
                    <a:lumMod val="75000"/>
                  </a:schemeClr>
                </a:solidFill>
              </a:rPr>
              <a:t> devrinde oldukça ilgi gören hat sanatında </a:t>
            </a:r>
            <a:r>
              <a:rPr lang="tr-TR" sz="2600" dirty="0" err="1" smtClean="0">
                <a:solidFill>
                  <a:schemeClr val="accent1">
                    <a:lumMod val="75000"/>
                  </a:schemeClr>
                </a:solidFill>
              </a:rPr>
              <a:t>ta’lik</a:t>
            </a:r>
            <a:r>
              <a:rPr lang="tr-TR" sz="2600" dirty="0" smtClean="0">
                <a:solidFill>
                  <a:schemeClr val="accent1">
                    <a:lumMod val="75000"/>
                  </a:schemeClr>
                </a:solidFill>
              </a:rPr>
              <a:t>, </a:t>
            </a:r>
            <a:r>
              <a:rPr lang="tr-TR" sz="2600" dirty="0" err="1" smtClean="0">
                <a:solidFill>
                  <a:schemeClr val="accent1">
                    <a:lumMod val="75000"/>
                  </a:schemeClr>
                </a:solidFill>
              </a:rPr>
              <a:t>nesta’lik</a:t>
            </a:r>
            <a:r>
              <a:rPr lang="tr-TR" sz="2600" dirty="0" smtClean="0">
                <a:solidFill>
                  <a:schemeClr val="accent1">
                    <a:lumMod val="75000"/>
                  </a:schemeClr>
                </a:solidFill>
              </a:rPr>
              <a:t>, </a:t>
            </a:r>
            <a:r>
              <a:rPr lang="tr-TR" sz="2600" dirty="0" err="1" smtClean="0">
                <a:solidFill>
                  <a:schemeClr val="accent1">
                    <a:lumMod val="75000"/>
                  </a:schemeClr>
                </a:solidFill>
              </a:rPr>
              <a:t>dîvânî</a:t>
            </a:r>
            <a:r>
              <a:rPr lang="tr-TR" sz="2600" dirty="0" smtClean="0">
                <a:solidFill>
                  <a:schemeClr val="accent1">
                    <a:lumMod val="75000"/>
                  </a:schemeClr>
                </a:solidFill>
              </a:rPr>
              <a:t>, </a:t>
            </a:r>
            <a:r>
              <a:rPr lang="tr-TR" sz="2600" dirty="0" err="1" smtClean="0">
                <a:solidFill>
                  <a:schemeClr val="accent1">
                    <a:lumMod val="75000"/>
                  </a:schemeClr>
                </a:solidFill>
              </a:rPr>
              <a:t>siyâkat</a:t>
            </a:r>
            <a:r>
              <a:rPr lang="tr-TR" sz="2600" dirty="0" smtClean="0">
                <a:solidFill>
                  <a:schemeClr val="accent1">
                    <a:lumMod val="75000"/>
                  </a:schemeClr>
                </a:solidFill>
              </a:rPr>
              <a:t> ve </a:t>
            </a:r>
            <a:r>
              <a:rPr lang="tr-TR" sz="2600" dirty="0" err="1" smtClean="0">
                <a:solidFill>
                  <a:schemeClr val="accent1">
                    <a:lumMod val="75000"/>
                  </a:schemeClr>
                </a:solidFill>
              </a:rPr>
              <a:t>müsennâ</a:t>
            </a:r>
            <a:r>
              <a:rPr lang="tr-TR" sz="2600" dirty="0" smtClean="0">
                <a:solidFill>
                  <a:schemeClr val="accent1">
                    <a:lumMod val="75000"/>
                  </a:schemeClr>
                </a:solidFill>
              </a:rPr>
              <a:t> stilinde eserler meydana getirilmiştir. </a:t>
            </a:r>
            <a:r>
              <a:rPr lang="tr-TR" sz="2600" dirty="0" err="1" smtClean="0">
                <a:solidFill>
                  <a:schemeClr val="accent1">
                    <a:lumMod val="75000"/>
                  </a:schemeClr>
                </a:solidFill>
              </a:rPr>
              <a:t>Tezhib</a:t>
            </a:r>
            <a:r>
              <a:rPr lang="tr-TR" sz="2600" dirty="0" smtClean="0">
                <a:solidFill>
                  <a:schemeClr val="accent1">
                    <a:lumMod val="75000"/>
                  </a:schemeClr>
                </a:solidFill>
              </a:rPr>
              <a:t>, yâni süsleme sanatı da bu devirde yüksek seviyeye ulaşmış, kitaplara altın suyu ile süslemeler yapılmıştır. </a:t>
            </a:r>
            <a:r>
              <a:rPr lang="tr-TR" sz="2600" dirty="0" err="1" smtClean="0">
                <a:solidFill>
                  <a:schemeClr val="accent1">
                    <a:lumMod val="75000"/>
                  </a:schemeClr>
                </a:solidFill>
              </a:rPr>
              <a:t>Safevîler</a:t>
            </a:r>
            <a:r>
              <a:rPr lang="tr-TR" sz="2600" dirty="0" smtClean="0">
                <a:solidFill>
                  <a:schemeClr val="accent1">
                    <a:lumMod val="75000"/>
                  </a:schemeClr>
                </a:solidFill>
              </a:rPr>
              <a:t> devrinde minyatür sanatı ileri gitmiş olup, silâh, halı ve diğer süsleme sanatlarında </a:t>
            </a:r>
            <a:r>
              <a:rPr lang="tr-TR" sz="2600" dirty="0" err="1" smtClean="0">
                <a:solidFill>
                  <a:schemeClr val="accent1">
                    <a:lumMod val="75000"/>
                  </a:schemeClr>
                </a:solidFill>
              </a:rPr>
              <a:t>mâdenlerden</a:t>
            </a:r>
            <a:r>
              <a:rPr lang="tr-TR" sz="2600" dirty="0" smtClean="0">
                <a:solidFill>
                  <a:schemeClr val="accent1">
                    <a:lumMod val="75000"/>
                  </a:schemeClr>
                </a:solidFill>
              </a:rPr>
              <a:t> yapılan süs ve şekillere rastlanır. </a:t>
            </a:r>
            <a:endParaRPr lang="tr-TR" sz="2600" dirty="0" smtClean="0">
              <a:solidFill>
                <a:schemeClr val="accent1">
                  <a:lumMod val="75000"/>
                </a:schemeClr>
              </a:solidFill>
            </a:endParaRPr>
          </a:p>
          <a:p>
            <a:pPr algn="just"/>
            <a:endParaRPr lang="tr-TR" sz="2800" dirty="0" smtClean="0">
              <a:solidFill>
                <a:schemeClr val="accent1">
                  <a:lumMod val="75000"/>
                </a:schemeClr>
              </a:solidFill>
            </a:endParaRPr>
          </a:p>
          <a:p>
            <a:pPr marL="0" indent="0" algn="just">
              <a:buNone/>
            </a:pPr>
            <a:r>
              <a:rPr lang="tr-TR" dirty="0">
                <a:solidFill>
                  <a:schemeClr val="accent1">
                    <a:lumMod val="75000"/>
                  </a:schemeClr>
                </a:solidFill>
              </a:rPr>
              <a:t/>
            </a:r>
            <a:br>
              <a:rPr lang="tr-TR" dirty="0">
                <a:solidFill>
                  <a:schemeClr val="accent1">
                    <a:lumMod val="75000"/>
                  </a:schemeClr>
                </a:solidFill>
              </a:rPr>
            </a:br>
            <a:endParaRPr lang="tr-TR" dirty="0">
              <a:solidFill>
                <a:schemeClr val="accent1">
                  <a:lumMod val="75000"/>
                </a:schemeClr>
              </a:solidFill>
            </a:endParaRPr>
          </a:p>
        </p:txBody>
      </p:sp>
    </p:spTree>
    <p:extLst>
      <p:ext uri="{BB962C8B-B14F-4D97-AF65-F5344CB8AC3E}">
        <p14:creationId xmlns:p14="http://schemas.microsoft.com/office/powerpoint/2010/main" val="16078581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9162" y="1828800"/>
            <a:ext cx="8378904" cy="4032354"/>
          </a:xfrm>
        </p:spPr>
        <p:txBody>
          <a:bodyPr>
            <a:normAutofit/>
          </a:bodyPr>
          <a:lstStyle/>
          <a:p>
            <a:pPr algn="just"/>
            <a:r>
              <a:rPr lang="tr-TR" sz="2400" dirty="0" smtClean="0">
                <a:solidFill>
                  <a:schemeClr val="accent1">
                    <a:lumMod val="75000"/>
                  </a:schemeClr>
                </a:solidFill>
              </a:rPr>
              <a:t>Halı </a:t>
            </a:r>
            <a:r>
              <a:rPr lang="tr-TR" sz="2400" dirty="0">
                <a:solidFill>
                  <a:schemeClr val="accent1">
                    <a:lumMod val="75000"/>
                  </a:schemeClr>
                </a:solidFill>
              </a:rPr>
              <a:t>dokumacılığı da gelişmiş olup, acem halıları adıyla meşhur halılar bu devrin eserleridir. İpekten dokunan bu halılar, hayvan ve kuş resimleriyle süslenmişti. </a:t>
            </a:r>
            <a:r>
              <a:rPr lang="tr-TR" sz="2400" dirty="0" err="1">
                <a:solidFill>
                  <a:schemeClr val="accent1">
                    <a:lumMod val="75000"/>
                  </a:schemeClr>
                </a:solidFill>
              </a:rPr>
              <a:t>Safevîler</a:t>
            </a:r>
            <a:r>
              <a:rPr lang="tr-TR" sz="2400" dirty="0">
                <a:solidFill>
                  <a:schemeClr val="accent1">
                    <a:lumMod val="75000"/>
                  </a:schemeClr>
                </a:solidFill>
              </a:rPr>
              <a:t> devrinde, İran’da kumaş </a:t>
            </a:r>
            <a:r>
              <a:rPr lang="tr-TR" sz="2400" dirty="0" err="1">
                <a:solidFill>
                  <a:schemeClr val="accent1">
                    <a:lumMod val="75000"/>
                  </a:schemeClr>
                </a:solidFill>
              </a:rPr>
              <a:t>îmâlâtı</a:t>
            </a:r>
            <a:r>
              <a:rPr lang="tr-TR" sz="2400" dirty="0">
                <a:solidFill>
                  <a:schemeClr val="accent1">
                    <a:lumMod val="75000"/>
                  </a:schemeClr>
                </a:solidFill>
              </a:rPr>
              <a:t>, çinicilik, ciltçilik, oymacılık ve tahta işlemeciliği gibi sanatların da oldukça </a:t>
            </a:r>
            <a:r>
              <a:rPr lang="tr-TR" sz="2400" dirty="0" smtClean="0">
                <a:solidFill>
                  <a:schemeClr val="accent1">
                    <a:lumMod val="75000"/>
                  </a:schemeClr>
                </a:solidFill>
              </a:rPr>
              <a:t>geliştiği görülür.</a:t>
            </a:r>
          </a:p>
          <a:p>
            <a:pPr marL="0" indent="0" algn="just">
              <a:buNone/>
            </a:pPr>
            <a:r>
              <a:rPr lang="tr-TR" dirty="0">
                <a:solidFill>
                  <a:schemeClr val="accent1">
                    <a:lumMod val="75000"/>
                  </a:schemeClr>
                </a:solidFill>
              </a:rPr>
              <a:t/>
            </a:r>
            <a:br>
              <a:rPr lang="tr-TR" dirty="0">
                <a:solidFill>
                  <a:schemeClr val="accent1">
                    <a:lumMod val="75000"/>
                  </a:schemeClr>
                </a:solidFill>
              </a:rPr>
            </a:br>
            <a:endParaRPr lang="tr-TR" dirty="0">
              <a:solidFill>
                <a:schemeClr val="accent1">
                  <a:lumMod val="75000"/>
                </a:schemeClr>
              </a:solidFill>
            </a:endParaRPr>
          </a:p>
        </p:txBody>
      </p:sp>
    </p:spTree>
    <p:extLst>
      <p:ext uri="{BB962C8B-B14F-4D97-AF65-F5344CB8AC3E}">
        <p14:creationId xmlns:p14="http://schemas.microsoft.com/office/powerpoint/2010/main" val="1097509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lumMod val="75000"/>
                  </a:schemeClr>
                </a:solidFill>
              </a:rPr>
              <a:t>ŞEYH SAFİYÜDDİN İSHAK ERDEBÎLİ</a:t>
            </a:r>
            <a:endParaRPr lang="tr-TR" b="1" dirty="0">
              <a:solidFill>
                <a:schemeClr val="accent1">
                  <a:lumMod val="75000"/>
                </a:schemeClr>
              </a:solidFill>
            </a:endParaRPr>
          </a:p>
        </p:txBody>
      </p:sp>
      <p:sp>
        <p:nvSpPr>
          <p:cNvPr id="3" name="İçerik Yer Tutucusu 2"/>
          <p:cNvSpPr>
            <a:spLocks noGrp="1"/>
          </p:cNvSpPr>
          <p:nvPr>
            <p:ph idx="1"/>
          </p:nvPr>
        </p:nvSpPr>
        <p:spPr>
          <a:xfrm>
            <a:off x="2589212" y="1349830"/>
            <a:ext cx="7918893" cy="4646236"/>
          </a:xfrm>
        </p:spPr>
        <p:txBody>
          <a:bodyPr>
            <a:normAutofit/>
          </a:bodyPr>
          <a:lstStyle/>
          <a:p>
            <a:pPr algn="just"/>
            <a:endParaRPr lang="tr-TR" sz="2400" dirty="0" smtClean="0">
              <a:solidFill>
                <a:schemeClr val="accent1">
                  <a:lumMod val="75000"/>
                </a:schemeClr>
              </a:solidFill>
            </a:endParaRPr>
          </a:p>
          <a:p>
            <a:pPr algn="just"/>
            <a:r>
              <a:rPr lang="tr-TR" sz="2400" dirty="0" err="1" smtClean="0">
                <a:solidFill>
                  <a:schemeClr val="accent1">
                    <a:lumMod val="75000"/>
                  </a:schemeClr>
                </a:solidFill>
              </a:rPr>
              <a:t>Safiyüddin</a:t>
            </a:r>
            <a:r>
              <a:rPr lang="tr-TR" sz="2400" dirty="0" smtClean="0">
                <a:solidFill>
                  <a:schemeClr val="accent1">
                    <a:lumMod val="75000"/>
                  </a:schemeClr>
                </a:solidFill>
              </a:rPr>
              <a:t> </a:t>
            </a:r>
            <a:r>
              <a:rPr lang="tr-TR" sz="2400" dirty="0" err="1" smtClean="0">
                <a:solidFill>
                  <a:schemeClr val="accent1">
                    <a:lumMod val="75000"/>
                  </a:schemeClr>
                </a:solidFill>
              </a:rPr>
              <a:t>Erdebîli</a:t>
            </a:r>
            <a:r>
              <a:rPr lang="tr-TR" sz="2400" dirty="0" smtClean="0">
                <a:solidFill>
                  <a:schemeClr val="accent1">
                    <a:lumMod val="75000"/>
                  </a:schemeClr>
                </a:solidFill>
              </a:rPr>
              <a:t>, </a:t>
            </a:r>
            <a:r>
              <a:rPr lang="tr-TR" sz="2400" dirty="0">
                <a:solidFill>
                  <a:schemeClr val="accent1">
                    <a:lumMod val="75000"/>
                  </a:schemeClr>
                </a:solidFill>
              </a:rPr>
              <a:t>650(1252) yılında Erdebil’in </a:t>
            </a:r>
            <a:r>
              <a:rPr lang="tr-TR" sz="2400" dirty="0" err="1">
                <a:solidFill>
                  <a:schemeClr val="accent1">
                    <a:lumMod val="75000"/>
                  </a:schemeClr>
                </a:solidFill>
              </a:rPr>
              <a:t>Kelhoran</a:t>
            </a:r>
            <a:r>
              <a:rPr lang="tr-TR" sz="2400" dirty="0">
                <a:solidFill>
                  <a:schemeClr val="accent1">
                    <a:lumMod val="75000"/>
                  </a:schemeClr>
                </a:solidFill>
              </a:rPr>
              <a:t> köyünde doğmuş, henüz 6 yaşında iken babasını kaybetmiştir. Çocukluğundan itibaren dinî bilgilerle yakinen ilgilenen ve tasavvufa yatkın birisidir</a:t>
            </a:r>
            <a:r>
              <a:rPr lang="tr-TR" sz="2400" dirty="0" smtClean="0">
                <a:solidFill>
                  <a:schemeClr val="accent1">
                    <a:lumMod val="75000"/>
                  </a:schemeClr>
                </a:solidFill>
              </a:rPr>
              <a:t>. Tahsilini ikmalden sonra tasavvufa ilgi duymuş ve bir arayışa girmiştir.</a:t>
            </a:r>
            <a:endParaRPr lang="tr-TR" dirty="0"/>
          </a:p>
          <a:p>
            <a:endParaRPr lang="tr-TR" dirty="0"/>
          </a:p>
        </p:txBody>
      </p:sp>
    </p:spTree>
    <p:extLst>
      <p:ext uri="{BB962C8B-B14F-4D97-AF65-F5344CB8AC3E}">
        <p14:creationId xmlns:p14="http://schemas.microsoft.com/office/powerpoint/2010/main" val="2146772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1">
                    <a:lumMod val="75000"/>
                  </a:schemeClr>
                </a:solidFill>
              </a:rPr>
              <a:t>ŞEYH SAFİYÜDDİN İSHAK ERDEBÎLİ</a:t>
            </a:r>
            <a:endParaRPr lang="tr-TR" b="1" dirty="0">
              <a:solidFill>
                <a:schemeClr val="accent1">
                  <a:lumMod val="75000"/>
                </a:schemeClr>
              </a:solidFill>
            </a:endParaRPr>
          </a:p>
        </p:txBody>
      </p:sp>
      <p:sp>
        <p:nvSpPr>
          <p:cNvPr id="3" name="İçerik Yer Tutucusu 2"/>
          <p:cNvSpPr>
            <a:spLocks noGrp="1"/>
          </p:cNvSpPr>
          <p:nvPr>
            <p:ph idx="1"/>
          </p:nvPr>
        </p:nvSpPr>
        <p:spPr>
          <a:xfrm>
            <a:off x="2589212" y="1349830"/>
            <a:ext cx="7993844" cy="4646236"/>
          </a:xfrm>
        </p:spPr>
        <p:txBody>
          <a:bodyPr>
            <a:normAutofit/>
          </a:bodyPr>
          <a:lstStyle/>
          <a:p>
            <a:pPr algn="just"/>
            <a:r>
              <a:rPr lang="tr-TR" sz="2400" dirty="0" smtClean="0">
                <a:solidFill>
                  <a:schemeClr val="accent1">
                    <a:lumMod val="75000"/>
                  </a:schemeClr>
                </a:solidFill>
              </a:rPr>
              <a:t>Buluğ </a:t>
            </a:r>
            <a:r>
              <a:rPr lang="tr-TR" sz="2400" dirty="0">
                <a:solidFill>
                  <a:schemeClr val="accent1">
                    <a:lumMod val="75000"/>
                  </a:schemeClr>
                </a:solidFill>
              </a:rPr>
              <a:t>çağında ders alması için </a:t>
            </a:r>
            <a:r>
              <a:rPr lang="tr-TR" sz="2400" dirty="0" smtClean="0">
                <a:solidFill>
                  <a:schemeClr val="accent1">
                    <a:lumMod val="75000"/>
                  </a:schemeClr>
                </a:solidFill>
              </a:rPr>
              <a:t>Erdebil’de kendine </a:t>
            </a:r>
            <a:r>
              <a:rPr lang="tr-TR" sz="2400" dirty="0">
                <a:solidFill>
                  <a:schemeClr val="accent1">
                    <a:lumMod val="75000"/>
                  </a:schemeClr>
                </a:solidFill>
              </a:rPr>
              <a:t>uygun bir mürşit bulamayınca kardeşi Selahaddin </a:t>
            </a:r>
            <a:r>
              <a:rPr lang="tr-TR" sz="2400" dirty="0" err="1">
                <a:solidFill>
                  <a:schemeClr val="accent1">
                    <a:lumMod val="75000"/>
                  </a:schemeClr>
                </a:solidFill>
              </a:rPr>
              <a:t>Reşid’i</a:t>
            </a:r>
            <a:r>
              <a:rPr lang="tr-TR" sz="2400" dirty="0">
                <a:solidFill>
                  <a:schemeClr val="accent1">
                    <a:lumMod val="75000"/>
                  </a:schemeClr>
                </a:solidFill>
              </a:rPr>
              <a:t> görmeyi bahane ederek Şeyh </a:t>
            </a:r>
            <a:r>
              <a:rPr lang="tr-TR" sz="2400" dirty="0" err="1">
                <a:solidFill>
                  <a:schemeClr val="accent1">
                    <a:lumMod val="75000"/>
                  </a:schemeClr>
                </a:solidFill>
              </a:rPr>
              <a:t>Necibüddin</a:t>
            </a:r>
            <a:r>
              <a:rPr lang="tr-TR" sz="2400" dirty="0">
                <a:solidFill>
                  <a:schemeClr val="accent1">
                    <a:lumMod val="75000"/>
                  </a:schemeClr>
                </a:solidFill>
              </a:rPr>
              <a:t> </a:t>
            </a:r>
            <a:r>
              <a:rPr lang="tr-TR" sz="2400" dirty="0" err="1">
                <a:solidFill>
                  <a:schemeClr val="accent1">
                    <a:lumMod val="75000"/>
                  </a:schemeClr>
                </a:solidFill>
              </a:rPr>
              <a:t>Buzguş’u</a:t>
            </a:r>
            <a:r>
              <a:rPr lang="tr-TR" sz="2400" dirty="0">
                <a:solidFill>
                  <a:schemeClr val="accent1">
                    <a:lumMod val="75000"/>
                  </a:schemeClr>
                </a:solidFill>
              </a:rPr>
              <a:t> görmek için </a:t>
            </a:r>
            <a:r>
              <a:rPr lang="tr-TR" sz="2400" dirty="0" smtClean="0">
                <a:solidFill>
                  <a:schemeClr val="accent1">
                    <a:lumMod val="75000"/>
                  </a:schemeClr>
                </a:solidFill>
              </a:rPr>
              <a:t>annesinden </a:t>
            </a:r>
            <a:r>
              <a:rPr lang="tr-TR" sz="2400" dirty="0">
                <a:solidFill>
                  <a:schemeClr val="accent1">
                    <a:lumMod val="75000"/>
                  </a:schemeClr>
                </a:solidFill>
              </a:rPr>
              <a:t>izin alıp Şiraz’a gitmiştir</a:t>
            </a:r>
            <a:r>
              <a:rPr lang="tr-TR" sz="2400" dirty="0" smtClean="0">
                <a:solidFill>
                  <a:schemeClr val="accent1">
                    <a:lumMod val="75000"/>
                  </a:schemeClr>
                </a:solidFill>
              </a:rPr>
              <a:t>. Ancak </a:t>
            </a:r>
            <a:r>
              <a:rPr lang="tr-TR" sz="2400" dirty="0" err="1">
                <a:solidFill>
                  <a:schemeClr val="accent1">
                    <a:lumMod val="75000"/>
                  </a:schemeClr>
                </a:solidFill>
              </a:rPr>
              <a:t>Safiyüddin</a:t>
            </a:r>
            <a:r>
              <a:rPr lang="tr-TR" sz="2400" dirty="0">
                <a:solidFill>
                  <a:schemeClr val="accent1">
                    <a:lumMod val="75000"/>
                  </a:schemeClr>
                </a:solidFill>
              </a:rPr>
              <a:t>, Şiraz’a varmadan Şeyh </a:t>
            </a:r>
            <a:r>
              <a:rPr lang="tr-TR" sz="2400" dirty="0" err="1">
                <a:solidFill>
                  <a:schemeClr val="accent1">
                    <a:lumMod val="75000"/>
                  </a:schemeClr>
                </a:solidFill>
              </a:rPr>
              <a:t>Necibüddin</a:t>
            </a:r>
            <a:r>
              <a:rPr lang="tr-TR" sz="2400" dirty="0">
                <a:solidFill>
                  <a:schemeClr val="accent1">
                    <a:lumMod val="75000"/>
                  </a:schemeClr>
                </a:solidFill>
              </a:rPr>
              <a:t> </a:t>
            </a:r>
            <a:r>
              <a:rPr lang="tr-TR" sz="2400" dirty="0" err="1">
                <a:solidFill>
                  <a:schemeClr val="accent1">
                    <a:lumMod val="75000"/>
                  </a:schemeClr>
                </a:solidFill>
              </a:rPr>
              <a:t>Buzguş</a:t>
            </a:r>
            <a:r>
              <a:rPr lang="tr-TR" sz="2400" dirty="0">
                <a:solidFill>
                  <a:schemeClr val="accent1">
                    <a:lumMod val="75000"/>
                  </a:schemeClr>
                </a:solidFill>
              </a:rPr>
              <a:t> vefat </a:t>
            </a:r>
            <a:r>
              <a:rPr lang="tr-TR" sz="2400" dirty="0" smtClean="0">
                <a:solidFill>
                  <a:schemeClr val="accent1">
                    <a:lumMod val="75000"/>
                  </a:schemeClr>
                </a:solidFill>
              </a:rPr>
              <a:t>etmiştir.</a:t>
            </a:r>
          </a:p>
          <a:p>
            <a:pPr marL="0" indent="0" algn="just">
              <a:buNone/>
            </a:pPr>
            <a:endParaRPr lang="tr-TR" dirty="0"/>
          </a:p>
          <a:p>
            <a:endParaRPr lang="tr-TR" dirty="0"/>
          </a:p>
        </p:txBody>
      </p:sp>
    </p:spTree>
    <p:extLst>
      <p:ext uri="{BB962C8B-B14F-4D97-AF65-F5344CB8AC3E}">
        <p14:creationId xmlns:p14="http://schemas.microsoft.com/office/powerpoint/2010/main" val="1066403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6" y="624110"/>
            <a:ext cx="8080072" cy="1280890"/>
          </a:xfrm>
        </p:spPr>
        <p:txBody>
          <a:bodyPr/>
          <a:lstStyle/>
          <a:p>
            <a:endParaRPr lang="tr-TR" b="1" dirty="0">
              <a:solidFill>
                <a:schemeClr val="accent1">
                  <a:lumMod val="75000"/>
                </a:schemeClr>
              </a:solidFill>
            </a:endParaRPr>
          </a:p>
        </p:txBody>
      </p:sp>
      <p:sp>
        <p:nvSpPr>
          <p:cNvPr id="3" name="İçerik Yer Tutucusu 2"/>
          <p:cNvSpPr>
            <a:spLocks noGrp="1"/>
          </p:cNvSpPr>
          <p:nvPr>
            <p:ph idx="1"/>
          </p:nvPr>
        </p:nvSpPr>
        <p:spPr>
          <a:xfrm>
            <a:off x="2589212" y="1768838"/>
            <a:ext cx="8083785" cy="3387777"/>
          </a:xfrm>
        </p:spPr>
        <p:txBody>
          <a:bodyPr>
            <a:normAutofit lnSpcReduction="10000"/>
          </a:bodyPr>
          <a:lstStyle/>
          <a:p>
            <a:pPr marL="0" indent="0" algn="just">
              <a:buNone/>
            </a:pPr>
            <a:endParaRPr lang="tr-TR" dirty="0" smtClean="0">
              <a:solidFill>
                <a:schemeClr val="accent1">
                  <a:lumMod val="75000"/>
                </a:schemeClr>
              </a:solidFill>
            </a:endParaRPr>
          </a:p>
          <a:p>
            <a:pPr marL="0" indent="0" algn="just">
              <a:buNone/>
            </a:pPr>
            <a:endParaRPr lang="tr-TR" dirty="0" smtClean="0">
              <a:solidFill>
                <a:schemeClr val="accent1">
                  <a:lumMod val="75000"/>
                </a:schemeClr>
              </a:solidFill>
            </a:endParaRPr>
          </a:p>
          <a:p>
            <a:pPr marL="0" indent="0" algn="just">
              <a:buNone/>
            </a:pPr>
            <a:endParaRPr lang="tr-TR" dirty="0" smtClean="0">
              <a:solidFill>
                <a:schemeClr val="accent1">
                  <a:lumMod val="75000"/>
                </a:schemeClr>
              </a:solidFill>
            </a:endParaRPr>
          </a:p>
          <a:p>
            <a:pPr algn="just"/>
            <a:r>
              <a:rPr lang="tr-TR" sz="2400" dirty="0" smtClean="0">
                <a:solidFill>
                  <a:schemeClr val="accent1">
                    <a:lumMod val="75000"/>
                  </a:schemeClr>
                </a:solidFill>
              </a:rPr>
              <a:t>Şiraz </a:t>
            </a:r>
            <a:r>
              <a:rPr lang="tr-TR" sz="2400" dirty="0">
                <a:solidFill>
                  <a:schemeClr val="accent1">
                    <a:lumMod val="75000"/>
                  </a:schemeClr>
                </a:solidFill>
              </a:rPr>
              <a:t>da çeşitli alimlerle sohbet etmiş. </a:t>
            </a:r>
            <a:r>
              <a:rPr lang="tr-TR" sz="2400" dirty="0" smtClean="0">
                <a:solidFill>
                  <a:schemeClr val="accent1">
                    <a:lumMod val="75000"/>
                  </a:schemeClr>
                </a:solidFill>
              </a:rPr>
              <a:t>Bunların içinden </a:t>
            </a:r>
            <a:r>
              <a:rPr lang="tr-TR" sz="2400" dirty="0">
                <a:solidFill>
                  <a:schemeClr val="accent1">
                    <a:lumMod val="75000"/>
                  </a:schemeClr>
                </a:solidFill>
              </a:rPr>
              <a:t>Emir Abdullah, genç </a:t>
            </a:r>
            <a:r>
              <a:rPr lang="tr-TR" sz="2400" dirty="0" err="1">
                <a:solidFill>
                  <a:schemeClr val="accent1">
                    <a:lumMod val="75000"/>
                  </a:schemeClr>
                </a:solidFill>
              </a:rPr>
              <a:t>Safiyüddin’de</a:t>
            </a:r>
            <a:r>
              <a:rPr lang="tr-TR" sz="2400" dirty="0">
                <a:solidFill>
                  <a:schemeClr val="accent1">
                    <a:lumMod val="75000"/>
                  </a:schemeClr>
                </a:solidFill>
              </a:rPr>
              <a:t> tasavvufa yatkınlık ve heves görünce, </a:t>
            </a:r>
            <a:r>
              <a:rPr lang="tr-TR" sz="2400" dirty="0" smtClean="0">
                <a:solidFill>
                  <a:schemeClr val="accent1">
                    <a:lumMod val="75000"/>
                  </a:schemeClr>
                </a:solidFill>
              </a:rPr>
              <a:t>ona meşhur </a:t>
            </a:r>
            <a:r>
              <a:rPr lang="tr-TR" sz="2400" dirty="0">
                <a:solidFill>
                  <a:schemeClr val="accent1">
                    <a:lumMod val="75000"/>
                  </a:schemeClr>
                </a:solidFill>
              </a:rPr>
              <a:t>âlim Şeyh İbrahim </a:t>
            </a:r>
            <a:r>
              <a:rPr lang="tr-TR" sz="2400" dirty="0" err="1" smtClean="0">
                <a:solidFill>
                  <a:schemeClr val="accent1">
                    <a:lumMod val="75000"/>
                  </a:schemeClr>
                </a:solidFill>
              </a:rPr>
              <a:t>Zâhid</a:t>
            </a:r>
            <a:r>
              <a:rPr lang="tr-TR" sz="2400" dirty="0" smtClean="0">
                <a:solidFill>
                  <a:schemeClr val="accent1">
                    <a:lumMod val="75000"/>
                  </a:schemeClr>
                </a:solidFill>
              </a:rPr>
              <a:t>-i </a:t>
            </a:r>
            <a:r>
              <a:rPr lang="tr-TR" sz="2400" dirty="0" err="1" smtClean="0">
                <a:solidFill>
                  <a:schemeClr val="accent1">
                    <a:lumMod val="75000"/>
                  </a:schemeClr>
                </a:solidFill>
              </a:rPr>
              <a:t>Gilânî’yi</a:t>
            </a:r>
            <a:r>
              <a:rPr lang="tr-TR" sz="2400" dirty="0" smtClean="0">
                <a:solidFill>
                  <a:schemeClr val="accent1">
                    <a:lumMod val="75000"/>
                  </a:schemeClr>
                </a:solidFill>
              </a:rPr>
              <a:t> </a:t>
            </a:r>
            <a:r>
              <a:rPr lang="tr-TR" sz="2400" dirty="0">
                <a:solidFill>
                  <a:schemeClr val="accent1">
                    <a:lumMod val="75000"/>
                  </a:schemeClr>
                </a:solidFill>
              </a:rPr>
              <a:t>tavsiye etmiştir</a:t>
            </a:r>
            <a:r>
              <a:rPr lang="tr-TR" sz="2400" dirty="0" smtClean="0">
                <a:solidFill>
                  <a:schemeClr val="accent1">
                    <a:lumMod val="75000"/>
                  </a:schemeClr>
                </a:solidFill>
              </a:rPr>
              <a:t>. </a:t>
            </a:r>
            <a:r>
              <a:rPr lang="tr-TR" sz="2400" dirty="0" err="1" smtClean="0">
                <a:solidFill>
                  <a:schemeClr val="accent1">
                    <a:lumMod val="75000"/>
                  </a:schemeClr>
                </a:solidFill>
              </a:rPr>
              <a:t>Safiyüdîn</a:t>
            </a:r>
            <a:r>
              <a:rPr lang="tr-TR" sz="2400" dirty="0" smtClean="0">
                <a:solidFill>
                  <a:schemeClr val="accent1">
                    <a:lumMod val="75000"/>
                  </a:schemeClr>
                </a:solidFill>
              </a:rPr>
              <a:t> </a:t>
            </a:r>
            <a:r>
              <a:rPr lang="tr-TR" sz="2400" dirty="0" err="1" smtClean="0">
                <a:solidFill>
                  <a:schemeClr val="accent1">
                    <a:lumMod val="75000"/>
                  </a:schemeClr>
                </a:solidFill>
              </a:rPr>
              <a:t>Erdebîli</a:t>
            </a:r>
            <a:r>
              <a:rPr lang="tr-TR" sz="2400" dirty="0" smtClean="0">
                <a:solidFill>
                  <a:schemeClr val="accent1">
                    <a:lumMod val="75000"/>
                  </a:schemeClr>
                </a:solidFill>
              </a:rPr>
              <a:t> </a:t>
            </a:r>
            <a:r>
              <a:rPr lang="tr-TR" sz="2400" dirty="0" err="1" smtClean="0">
                <a:solidFill>
                  <a:schemeClr val="accent1">
                    <a:lumMod val="75000"/>
                  </a:schemeClr>
                </a:solidFill>
              </a:rPr>
              <a:t>Zâhid</a:t>
            </a:r>
            <a:r>
              <a:rPr lang="tr-TR" sz="2400" dirty="0" smtClean="0">
                <a:solidFill>
                  <a:schemeClr val="accent1">
                    <a:lumMod val="75000"/>
                  </a:schemeClr>
                </a:solidFill>
              </a:rPr>
              <a:t> el-</a:t>
            </a:r>
            <a:r>
              <a:rPr lang="tr-TR" sz="2400" dirty="0" err="1" smtClean="0">
                <a:solidFill>
                  <a:schemeClr val="accent1">
                    <a:lumMod val="75000"/>
                  </a:schemeClr>
                </a:solidFill>
              </a:rPr>
              <a:t>Gilânî’de</a:t>
            </a:r>
            <a:r>
              <a:rPr lang="tr-TR" sz="2400" dirty="0" smtClean="0">
                <a:solidFill>
                  <a:schemeClr val="accent1">
                    <a:lumMod val="75000"/>
                  </a:schemeClr>
                </a:solidFill>
              </a:rPr>
              <a:t> </a:t>
            </a:r>
            <a:r>
              <a:rPr lang="tr-TR" sz="2400" dirty="0" err="1" smtClean="0">
                <a:solidFill>
                  <a:schemeClr val="accent1">
                    <a:lumMod val="75000"/>
                  </a:schemeClr>
                </a:solidFill>
              </a:rPr>
              <a:t>seyr</a:t>
            </a:r>
            <a:r>
              <a:rPr lang="tr-TR" sz="2400" dirty="0" smtClean="0">
                <a:solidFill>
                  <a:schemeClr val="accent1">
                    <a:lumMod val="75000"/>
                  </a:schemeClr>
                </a:solidFill>
              </a:rPr>
              <a:t> ü </a:t>
            </a:r>
            <a:r>
              <a:rPr lang="tr-TR" sz="2400" dirty="0" err="1" smtClean="0">
                <a:solidFill>
                  <a:schemeClr val="accent1">
                    <a:lumMod val="75000"/>
                  </a:schemeClr>
                </a:solidFill>
              </a:rPr>
              <a:t>sülûkunu</a:t>
            </a:r>
            <a:r>
              <a:rPr lang="tr-TR" sz="2400" dirty="0" smtClean="0">
                <a:solidFill>
                  <a:schemeClr val="accent1">
                    <a:lumMod val="75000"/>
                  </a:schemeClr>
                </a:solidFill>
              </a:rPr>
              <a:t> tamamlamıştır.</a:t>
            </a:r>
            <a:endParaRPr lang="tr-TR" sz="2400" dirty="0">
              <a:solidFill>
                <a:schemeClr val="accent1">
                  <a:lumMod val="75000"/>
                </a:schemeClr>
              </a:solidFill>
            </a:endParaRPr>
          </a:p>
          <a:p>
            <a:pPr algn="just"/>
            <a:endParaRPr lang="tr-TR" dirty="0"/>
          </a:p>
          <a:p>
            <a:endParaRPr lang="tr-TR" dirty="0"/>
          </a:p>
        </p:txBody>
      </p:sp>
    </p:spTree>
    <p:extLst>
      <p:ext uri="{BB962C8B-B14F-4D97-AF65-F5344CB8AC3E}">
        <p14:creationId xmlns:p14="http://schemas.microsoft.com/office/powerpoint/2010/main" val="1594654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986972"/>
            <a:ext cx="8263667" cy="3525068"/>
          </a:xfrm>
        </p:spPr>
        <p:txBody>
          <a:bodyPr/>
          <a:lstStyle/>
          <a:p>
            <a:pPr algn="just"/>
            <a:endParaRPr lang="tr-TR" dirty="0" smtClean="0">
              <a:solidFill>
                <a:schemeClr val="accent1">
                  <a:lumMod val="75000"/>
                </a:schemeClr>
              </a:solidFill>
            </a:endParaRPr>
          </a:p>
          <a:p>
            <a:pPr algn="just"/>
            <a:r>
              <a:rPr lang="tr-TR" sz="2400" dirty="0" err="1" smtClean="0">
                <a:solidFill>
                  <a:schemeClr val="accent1">
                    <a:lumMod val="75000"/>
                  </a:schemeClr>
                </a:solidFill>
              </a:rPr>
              <a:t>Safiyüddin</a:t>
            </a:r>
            <a:r>
              <a:rPr lang="tr-TR" sz="2400" dirty="0">
                <a:solidFill>
                  <a:schemeClr val="accent1">
                    <a:lumMod val="75000"/>
                  </a:schemeClr>
                </a:solidFill>
              </a:rPr>
              <a:t>, mürşidi Şeyh İbrahim </a:t>
            </a:r>
            <a:r>
              <a:rPr lang="tr-TR" sz="2400" dirty="0" err="1">
                <a:solidFill>
                  <a:schemeClr val="accent1">
                    <a:lumMod val="75000"/>
                  </a:schemeClr>
                </a:solidFill>
              </a:rPr>
              <a:t>Zâhid</a:t>
            </a:r>
            <a:r>
              <a:rPr lang="tr-TR" sz="2400" dirty="0">
                <a:solidFill>
                  <a:schemeClr val="accent1">
                    <a:lumMod val="75000"/>
                  </a:schemeClr>
                </a:solidFill>
              </a:rPr>
              <a:t>-i </a:t>
            </a:r>
            <a:r>
              <a:rPr lang="tr-TR" sz="2400" dirty="0" err="1">
                <a:solidFill>
                  <a:schemeClr val="accent1">
                    <a:lumMod val="75000"/>
                  </a:schemeClr>
                </a:solidFill>
              </a:rPr>
              <a:t>Gilânî</a:t>
            </a:r>
            <a:r>
              <a:rPr lang="tr-TR" sz="2400" dirty="0" err="1" smtClean="0">
                <a:solidFill>
                  <a:schemeClr val="accent1">
                    <a:lumMod val="75000"/>
                  </a:schemeClr>
                </a:solidFill>
              </a:rPr>
              <a:t>’nin</a:t>
            </a:r>
            <a:r>
              <a:rPr lang="tr-TR" sz="2400" dirty="0" smtClean="0">
                <a:solidFill>
                  <a:schemeClr val="accent1">
                    <a:lumMod val="75000"/>
                  </a:schemeClr>
                </a:solidFill>
              </a:rPr>
              <a:t> </a:t>
            </a:r>
            <a:r>
              <a:rPr lang="tr-TR" sz="2400" dirty="0">
                <a:solidFill>
                  <a:schemeClr val="accent1">
                    <a:lumMod val="75000"/>
                  </a:schemeClr>
                </a:solidFill>
              </a:rPr>
              <a:t>vefatından sonra onun postuna oturdu. </a:t>
            </a:r>
          </a:p>
          <a:p>
            <a:pPr algn="just"/>
            <a:r>
              <a:rPr lang="tr-TR" sz="2400" dirty="0" smtClean="0">
                <a:solidFill>
                  <a:schemeClr val="accent1">
                    <a:lumMod val="75000"/>
                  </a:schemeClr>
                </a:solidFill>
              </a:rPr>
              <a:t>Şeyhinin </a:t>
            </a:r>
            <a:r>
              <a:rPr lang="tr-TR" sz="2400" dirty="0" err="1" smtClean="0">
                <a:solidFill>
                  <a:schemeClr val="accent1">
                    <a:lumMod val="75000"/>
                  </a:schemeClr>
                </a:solidFill>
              </a:rPr>
              <a:t>tarîkatına</a:t>
            </a:r>
            <a:r>
              <a:rPr lang="tr-TR" sz="2400" dirty="0" smtClean="0">
                <a:solidFill>
                  <a:schemeClr val="accent1">
                    <a:lumMod val="75000"/>
                  </a:schemeClr>
                </a:solidFill>
              </a:rPr>
              <a:t> </a:t>
            </a:r>
            <a:r>
              <a:rPr lang="tr-TR" sz="2400" dirty="0">
                <a:solidFill>
                  <a:schemeClr val="accent1">
                    <a:lumMod val="75000"/>
                  </a:schemeClr>
                </a:solidFill>
              </a:rPr>
              <a:t>mensup olmasına karşılık kendisi de </a:t>
            </a:r>
            <a:r>
              <a:rPr lang="tr-TR" sz="2400" dirty="0" err="1" smtClean="0">
                <a:solidFill>
                  <a:schemeClr val="accent1">
                    <a:lumMod val="75000"/>
                  </a:schemeClr>
                </a:solidFill>
              </a:rPr>
              <a:t>Halvetiyye</a:t>
            </a:r>
            <a:r>
              <a:rPr lang="tr-TR" sz="2400" dirty="0" smtClean="0">
                <a:solidFill>
                  <a:schemeClr val="accent1">
                    <a:lumMod val="75000"/>
                  </a:schemeClr>
                </a:solidFill>
              </a:rPr>
              <a:t> ve </a:t>
            </a:r>
            <a:r>
              <a:rPr lang="tr-TR" sz="2400" dirty="0" err="1" smtClean="0">
                <a:solidFill>
                  <a:schemeClr val="accent1">
                    <a:lumMod val="75000"/>
                  </a:schemeClr>
                </a:solidFill>
              </a:rPr>
              <a:t>Kalenderiyye’yi</a:t>
            </a:r>
            <a:r>
              <a:rPr lang="tr-TR" sz="2400" dirty="0" smtClean="0">
                <a:solidFill>
                  <a:schemeClr val="accent1">
                    <a:lumMod val="75000"/>
                  </a:schemeClr>
                </a:solidFill>
              </a:rPr>
              <a:t> </a:t>
            </a:r>
            <a:r>
              <a:rPr lang="tr-TR" sz="2400" dirty="0">
                <a:solidFill>
                  <a:schemeClr val="accent1">
                    <a:lumMod val="75000"/>
                  </a:schemeClr>
                </a:solidFill>
              </a:rPr>
              <a:t>birleştirerek </a:t>
            </a:r>
            <a:r>
              <a:rPr lang="tr-TR" sz="2400" dirty="0" smtClean="0">
                <a:solidFill>
                  <a:schemeClr val="accent1">
                    <a:lumMod val="75000"/>
                  </a:schemeClr>
                </a:solidFill>
              </a:rPr>
              <a:t>"</a:t>
            </a:r>
            <a:r>
              <a:rPr lang="tr-TR" sz="2400" dirty="0" err="1" smtClean="0">
                <a:solidFill>
                  <a:schemeClr val="accent1">
                    <a:lumMod val="75000"/>
                  </a:schemeClr>
                </a:solidFill>
              </a:rPr>
              <a:t>Safeviyye</a:t>
            </a:r>
            <a:r>
              <a:rPr lang="tr-TR" sz="2400" dirty="0" smtClean="0">
                <a:solidFill>
                  <a:schemeClr val="accent1">
                    <a:lumMod val="75000"/>
                  </a:schemeClr>
                </a:solidFill>
              </a:rPr>
              <a:t>" </a:t>
            </a:r>
            <a:r>
              <a:rPr lang="tr-TR" sz="2400" dirty="0">
                <a:solidFill>
                  <a:schemeClr val="accent1">
                    <a:lumMod val="75000"/>
                  </a:schemeClr>
                </a:solidFill>
              </a:rPr>
              <a:t>veya </a:t>
            </a:r>
            <a:r>
              <a:rPr lang="tr-TR" sz="2400" dirty="0" smtClean="0">
                <a:solidFill>
                  <a:schemeClr val="accent1">
                    <a:lumMod val="75000"/>
                  </a:schemeClr>
                </a:solidFill>
              </a:rPr>
              <a:t>"</a:t>
            </a:r>
            <a:r>
              <a:rPr lang="tr-TR" sz="2400" dirty="0" err="1" smtClean="0">
                <a:solidFill>
                  <a:schemeClr val="accent1">
                    <a:lumMod val="75000"/>
                  </a:schemeClr>
                </a:solidFill>
              </a:rPr>
              <a:t>Erdebiliyye</a:t>
            </a:r>
            <a:r>
              <a:rPr lang="tr-TR" sz="2400" dirty="0" smtClean="0">
                <a:solidFill>
                  <a:schemeClr val="accent1">
                    <a:lumMod val="75000"/>
                  </a:schemeClr>
                </a:solidFill>
              </a:rPr>
              <a:t>" </a:t>
            </a:r>
            <a:r>
              <a:rPr lang="tr-TR" sz="2400" dirty="0">
                <a:solidFill>
                  <a:schemeClr val="accent1">
                    <a:lumMod val="75000"/>
                  </a:schemeClr>
                </a:solidFill>
              </a:rPr>
              <a:t>denen </a:t>
            </a:r>
            <a:r>
              <a:rPr lang="tr-TR" sz="2400" dirty="0" err="1" smtClean="0">
                <a:solidFill>
                  <a:schemeClr val="accent1">
                    <a:lumMod val="75000"/>
                  </a:schemeClr>
                </a:solidFill>
              </a:rPr>
              <a:t>tarîkatı</a:t>
            </a:r>
            <a:r>
              <a:rPr lang="tr-TR" sz="2400" dirty="0" smtClean="0">
                <a:solidFill>
                  <a:schemeClr val="accent1">
                    <a:lumMod val="75000"/>
                  </a:schemeClr>
                </a:solidFill>
              </a:rPr>
              <a:t> kurdu.</a:t>
            </a:r>
            <a:endParaRPr lang="tr-TR" sz="2400" dirty="0">
              <a:solidFill>
                <a:schemeClr val="accent1">
                  <a:lumMod val="75000"/>
                </a:schemeClr>
              </a:solidFill>
            </a:endParaRPr>
          </a:p>
        </p:txBody>
      </p:sp>
    </p:spTree>
    <p:extLst>
      <p:ext uri="{BB962C8B-B14F-4D97-AF65-F5344CB8AC3E}">
        <p14:creationId xmlns:p14="http://schemas.microsoft.com/office/powerpoint/2010/main" val="20168951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614</TotalTime>
  <Words>2509</Words>
  <Application>Microsoft Office PowerPoint</Application>
  <PresentationFormat>Geniş ekran</PresentationFormat>
  <Paragraphs>168</Paragraphs>
  <Slides>58</Slides>
  <Notes>2</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58</vt:i4>
      </vt:variant>
    </vt:vector>
  </HeadingPairs>
  <TitlesOfParts>
    <vt:vector size="65" baseType="lpstr">
      <vt:lpstr>Arial</vt:lpstr>
      <vt:lpstr>Calibri</vt:lpstr>
      <vt:lpstr>Century Gothic</vt:lpstr>
      <vt:lpstr>Times New Roman</vt:lpstr>
      <vt:lpstr>Wingdings 3</vt:lpstr>
      <vt:lpstr>İyon</vt:lpstr>
      <vt:lpstr>Duman</vt:lpstr>
      <vt:lpstr>TASAVVUF II  VII. YARIYIL GÜZ DÖNEMİ</vt:lpstr>
      <vt:lpstr>TASAVVUF II  </vt:lpstr>
      <vt:lpstr>PowerPoint Sunusu</vt:lpstr>
      <vt:lpstr>PowerPoint Sunusu</vt:lpstr>
      <vt:lpstr>SAFEVİLİĞİN TARİHÇESİ </vt:lpstr>
      <vt:lpstr>ŞEYH SAFİYÜDDİN İSHAK ERDEBÎLİ</vt:lpstr>
      <vt:lpstr>ŞEYH SAFİYÜDDİN İSHAK ERDEBÎLİ</vt:lpstr>
      <vt:lpstr>PowerPoint Sunusu</vt:lpstr>
      <vt:lpstr>PowerPoint Sunusu</vt:lpstr>
      <vt:lpstr>PowerPoint Sunusu</vt:lpstr>
      <vt:lpstr>PowerPoint Sunusu</vt:lpstr>
      <vt:lpstr>PowerPoint Sunusu</vt:lpstr>
      <vt:lpstr>PowerPoint Sunusu</vt:lpstr>
      <vt:lpstr>PowerPoint Sunusu</vt:lpstr>
      <vt:lpstr>PowerPoint Sunusu</vt:lpstr>
      <vt:lpstr> ŞEYH SADREDDİN MUSA</vt:lpstr>
      <vt:lpstr> ŞEYH SADREDDİN MUSA</vt:lpstr>
      <vt:lpstr>PowerPoint Sunusu</vt:lpstr>
      <vt:lpstr>PowerPoint Sunusu</vt:lpstr>
      <vt:lpstr> ŞEYH HOCA ALİ</vt:lpstr>
      <vt:lpstr>PowerPoint Sunusu</vt:lpstr>
      <vt:lpstr>PowerPoint Sunusu</vt:lpstr>
      <vt:lpstr>PowerPoint Sunusu</vt:lpstr>
      <vt:lpstr>PowerPoint Sunusu</vt:lpstr>
      <vt:lpstr>PowerPoint Sunusu</vt:lpstr>
      <vt:lpstr>PowerPoint Sunusu</vt:lpstr>
      <vt:lpstr> ŞEYH İBRAHİM</vt:lpstr>
      <vt:lpstr> ŞEYH CÜNEYD</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ŞEYH HAYDAR</vt:lpstr>
      <vt:lpstr> ŞEYH HAYDAR</vt:lpstr>
      <vt:lpstr>PowerPoint Sunusu</vt:lpstr>
      <vt:lpstr>PowerPoint Sunusu</vt:lpstr>
      <vt:lpstr>PowerPoint Sunusu</vt:lpstr>
      <vt:lpstr>PowerPoint Sunusu</vt:lpstr>
      <vt:lpstr>PowerPoint Sunusu</vt:lpstr>
      <vt:lpstr>PowerPoint Sunusu</vt:lpstr>
      <vt:lpstr>PowerPoint Sunusu</vt:lpstr>
      <vt:lpstr> ŞAH İSMAİL</vt:lpstr>
      <vt:lpstr>PowerPoint Sunusu</vt:lpstr>
      <vt:lpstr>PowerPoint Sunusu</vt:lpstr>
      <vt:lpstr>PowerPoint Sunusu</vt:lpstr>
      <vt:lpstr>PowerPoint Sunusu</vt:lpstr>
      <vt:lpstr> SAFEVÎLİKTE KÜLTÜR VE MEDENİYET</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71</cp:revision>
  <dcterms:created xsi:type="dcterms:W3CDTF">2017-02-25T18:57:10Z</dcterms:created>
  <dcterms:modified xsi:type="dcterms:W3CDTF">2017-12-21T12:00:55Z</dcterms:modified>
</cp:coreProperties>
</file>