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9" r:id="rId5"/>
    <p:sldId id="259" r:id="rId6"/>
    <p:sldId id="260" r:id="rId7"/>
    <p:sldId id="281" r:id="rId8"/>
    <p:sldId id="261" r:id="rId9"/>
    <p:sldId id="282" r:id="rId10"/>
    <p:sldId id="262" r:id="rId11"/>
    <p:sldId id="263" r:id="rId12"/>
    <p:sldId id="264" r:id="rId13"/>
    <p:sldId id="276" r:id="rId14"/>
    <p:sldId id="286" r:id="rId15"/>
    <p:sldId id="287" r:id="rId16"/>
    <p:sldId id="265" r:id="rId17"/>
    <p:sldId id="283" r:id="rId18"/>
    <p:sldId id="266" r:id="rId19"/>
    <p:sldId id="284" r:id="rId20"/>
    <p:sldId id="267" r:id="rId21"/>
    <p:sldId id="285" r:id="rId22"/>
    <p:sldId id="268" r:id="rId23"/>
    <p:sldId id="269" r:id="rId24"/>
    <p:sldId id="270" r:id="rId25"/>
    <p:sldId id="271" r:id="rId26"/>
    <p:sldId id="272" r:id="rId27"/>
    <p:sldId id="273" r:id="rId28"/>
    <p:sldId id="274" r:id="rId29"/>
    <p:sldId id="275" r:id="rId30"/>
    <p:sldId id="280" r:id="rId31"/>
    <p:sldId id="288" r:id="rId32"/>
    <p:sldId id="289" r:id="rId33"/>
    <p:sldId id="290" r:id="rId34"/>
    <p:sldId id="291"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25" d="100"/>
          <a:sy n="125" d="100"/>
        </p:scale>
        <p:origin x="-1224" y="2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1E07361-E1F1-4E25-859B-96BEDFC47B86}" type="datetimeFigureOut">
              <a:rPr lang="tr-TR" smtClean="0"/>
              <a:pPr/>
              <a:t>08.10.2011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5338712-9E99-48BD-8FEE-3A41A0244D32}"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1E07361-E1F1-4E25-859B-96BEDFC47B86}" type="datetimeFigureOut">
              <a:rPr lang="tr-TR" smtClean="0"/>
              <a:pPr/>
              <a:t>08.10.2011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5338712-9E99-48BD-8FEE-3A41A0244D32}"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1E07361-E1F1-4E25-859B-96BEDFC47B86}" type="datetimeFigureOut">
              <a:rPr lang="tr-TR" smtClean="0"/>
              <a:pPr/>
              <a:t>08.10.2011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5338712-9E99-48BD-8FEE-3A41A0244D32}"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1E07361-E1F1-4E25-859B-96BEDFC47B86}" type="datetimeFigureOut">
              <a:rPr lang="tr-TR" smtClean="0"/>
              <a:pPr/>
              <a:t>08.10.2011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5338712-9E99-48BD-8FEE-3A41A0244D32}"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1E07361-E1F1-4E25-859B-96BEDFC47B86}" type="datetimeFigureOut">
              <a:rPr lang="tr-TR" smtClean="0"/>
              <a:pPr/>
              <a:t>08.10.2011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5338712-9E99-48BD-8FEE-3A41A0244D32}"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1E07361-E1F1-4E25-859B-96BEDFC47B86}" type="datetimeFigureOut">
              <a:rPr lang="tr-TR" smtClean="0"/>
              <a:pPr/>
              <a:t>08.10.2011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5338712-9E99-48BD-8FEE-3A41A0244D32}"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1E07361-E1F1-4E25-859B-96BEDFC47B86}" type="datetimeFigureOut">
              <a:rPr lang="tr-TR" smtClean="0"/>
              <a:pPr/>
              <a:t>08.10.2011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95338712-9E99-48BD-8FEE-3A41A0244D32}"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1E07361-E1F1-4E25-859B-96BEDFC47B86}" type="datetimeFigureOut">
              <a:rPr lang="tr-TR" smtClean="0"/>
              <a:pPr/>
              <a:t>08.10.2011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95338712-9E99-48BD-8FEE-3A41A0244D32}"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1E07361-E1F1-4E25-859B-96BEDFC47B86}" type="datetimeFigureOut">
              <a:rPr lang="tr-TR" smtClean="0"/>
              <a:pPr/>
              <a:t>08.10.2011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5338712-9E99-48BD-8FEE-3A41A0244D32}"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1E07361-E1F1-4E25-859B-96BEDFC47B86}" type="datetimeFigureOut">
              <a:rPr lang="tr-TR" smtClean="0"/>
              <a:pPr/>
              <a:t>08.10.2011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5338712-9E99-48BD-8FEE-3A41A0244D32}"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1E07361-E1F1-4E25-859B-96BEDFC47B86}" type="datetimeFigureOut">
              <a:rPr lang="tr-TR" smtClean="0"/>
              <a:pPr/>
              <a:t>08.10.2011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5338712-9E99-48BD-8FEE-3A41A0244D32}"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07361-E1F1-4E25-859B-96BEDFC47B86}" type="datetimeFigureOut">
              <a:rPr lang="tr-TR" smtClean="0"/>
              <a:pPr/>
              <a:t>08.10.2011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38712-9E99-48BD-8FEE-3A41A0244D32}"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MALATYA İLİ TURİZM MASTER PLANI</a:t>
            </a:r>
            <a:endParaRPr lang="tr-TR" dirty="0"/>
          </a:p>
        </p:txBody>
      </p:sp>
      <p:sp>
        <p:nvSpPr>
          <p:cNvPr id="3" name="2 Alt Başlık"/>
          <p:cNvSpPr>
            <a:spLocks noGrp="1"/>
          </p:cNvSpPr>
          <p:nvPr>
            <p:ph type="subTitle" idx="1"/>
          </p:nvPr>
        </p:nvSpPr>
        <p:spPr/>
        <p:txBody>
          <a:bodyPr>
            <a:normAutofit/>
          </a:bodyPr>
          <a:lstStyle/>
          <a:p>
            <a:r>
              <a:rPr lang="tr-TR" dirty="0" smtClean="0"/>
              <a:t>HAZİRAN 2011</a:t>
            </a:r>
          </a:p>
          <a:p>
            <a:r>
              <a:rPr lang="tr-TR" dirty="0" smtClean="0"/>
              <a:t>ANKARA</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539552" y="836712"/>
            <a:ext cx="4040188" cy="1008112"/>
          </a:xfrm>
        </p:spPr>
        <p:txBody>
          <a:bodyPr>
            <a:normAutofit fontScale="70000" lnSpcReduction="20000"/>
          </a:bodyPr>
          <a:lstStyle/>
          <a:p>
            <a:r>
              <a:rPr lang="tr-TR" dirty="0"/>
              <a:t>Politika 3. Turizm Sektörü Gelişmesini İl Mekânsal Organizasyonunun Bir Parçası</a:t>
            </a:r>
          </a:p>
          <a:p>
            <a:r>
              <a:rPr lang="tr-TR" dirty="0"/>
              <a:t>Olarak Görmek, (P3-STR1)</a:t>
            </a:r>
          </a:p>
        </p:txBody>
      </p:sp>
      <p:sp>
        <p:nvSpPr>
          <p:cNvPr id="4" name="3 İçerik Yer Tutucusu"/>
          <p:cNvSpPr>
            <a:spLocks noGrp="1"/>
          </p:cNvSpPr>
          <p:nvPr>
            <p:ph sz="half" idx="2"/>
          </p:nvPr>
        </p:nvSpPr>
        <p:spPr/>
        <p:txBody>
          <a:bodyPr>
            <a:normAutofit/>
          </a:bodyPr>
          <a:lstStyle/>
          <a:p>
            <a:r>
              <a:rPr lang="tr-TR" sz="1400" b="1" dirty="0"/>
              <a:t>Alt-Politika 3.1: </a:t>
            </a:r>
            <a:r>
              <a:rPr lang="tr-TR" sz="1400" dirty="0"/>
              <a:t>İlin turizm envanterini mekansal referanslarla eksiksiz </a:t>
            </a:r>
            <a:r>
              <a:rPr lang="tr-TR" sz="1400" dirty="0" smtClean="0"/>
              <a:t>ortaya koymak </a:t>
            </a:r>
            <a:r>
              <a:rPr lang="tr-TR" sz="1400" dirty="0"/>
              <a:t>ve olanakları belirlemek</a:t>
            </a:r>
            <a:r>
              <a:rPr lang="tr-TR" sz="1400" dirty="0" smtClean="0"/>
              <a:t>,</a:t>
            </a:r>
          </a:p>
          <a:p>
            <a:endParaRPr lang="tr-TR" sz="1400" dirty="0"/>
          </a:p>
          <a:p>
            <a:r>
              <a:rPr lang="tr-TR" sz="1400" b="1" dirty="0" smtClean="0"/>
              <a:t> </a:t>
            </a:r>
            <a:r>
              <a:rPr lang="tr-TR" sz="1400" b="1" dirty="0"/>
              <a:t>Alt-Politika 3.2: </a:t>
            </a:r>
            <a:r>
              <a:rPr lang="tr-TR" sz="1400" dirty="0"/>
              <a:t>Karşılaştırmalı üstünlükleri gözetmek kaydı ile dezavantajlı (</a:t>
            </a:r>
            <a:r>
              <a:rPr lang="tr-TR" sz="1400" dirty="0" smtClean="0"/>
              <a:t>görece uzak</a:t>
            </a:r>
            <a:r>
              <a:rPr lang="tr-TR" sz="1400" dirty="0"/>
              <a:t>, sulama alanı az, tarım alanları yetersiz kesimler) Alt-coğrafyalarda </a:t>
            </a:r>
            <a:r>
              <a:rPr lang="tr-TR" sz="1400" dirty="0" err="1" smtClean="0"/>
              <a:t>ekoturizmi</a:t>
            </a:r>
            <a:r>
              <a:rPr lang="tr-TR" sz="1400" dirty="0" smtClean="0"/>
              <a:t> ve </a:t>
            </a:r>
            <a:r>
              <a:rPr lang="tr-TR" sz="1400" dirty="0"/>
              <a:t>kültürel turizmi özendirmek</a:t>
            </a:r>
            <a:r>
              <a:rPr lang="tr-TR" sz="1400" dirty="0" smtClean="0"/>
              <a:t>,</a:t>
            </a:r>
          </a:p>
          <a:p>
            <a:endParaRPr lang="tr-TR" sz="1400" dirty="0"/>
          </a:p>
          <a:p>
            <a:r>
              <a:rPr lang="tr-TR" sz="1400" dirty="0" smtClean="0"/>
              <a:t> </a:t>
            </a:r>
            <a:r>
              <a:rPr lang="tr-TR" sz="1400" b="1" dirty="0" smtClean="0"/>
              <a:t>Alt-Politika </a:t>
            </a:r>
            <a:r>
              <a:rPr lang="tr-TR" sz="1400" b="1" dirty="0"/>
              <a:t>3.1</a:t>
            </a:r>
            <a:r>
              <a:rPr lang="tr-TR" sz="1400" dirty="0"/>
              <a:t>: İli yakın çevresi ile birlikte değerlendirmek, - Sinerji Yaratmak</a:t>
            </a:r>
          </a:p>
        </p:txBody>
      </p:sp>
      <p:sp>
        <p:nvSpPr>
          <p:cNvPr id="5" name="4 Metin Yer Tutucusu"/>
          <p:cNvSpPr>
            <a:spLocks noGrp="1"/>
          </p:cNvSpPr>
          <p:nvPr>
            <p:ph type="body" sz="quarter" idx="3"/>
          </p:nvPr>
        </p:nvSpPr>
        <p:spPr>
          <a:xfrm>
            <a:off x="4644008" y="1340768"/>
            <a:ext cx="4041775" cy="639762"/>
          </a:xfrm>
        </p:spPr>
        <p:txBody>
          <a:bodyPr/>
          <a:lstStyle/>
          <a:p>
            <a:pPr algn="ctr"/>
            <a:r>
              <a:rPr lang="tr-TR" dirty="0" smtClean="0"/>
              <a:t>Bu amaçla;</a:t>
            </a:r>
          </a:p>
        </p:txBody>
      </p:sp>
      <p:sp>
        <p:nvSpPr>
          <p:cNvPr id="6" name="5 İçerik Yer Tutucusu"/>
          <p:cNvSpPr>
            <a:spLocks noGrp="1"/>
          </p:cNvSpPr>
          <p:nvPr>
            <p:ph sz="quarter" idx="4"/>
          </p:nvPr>
        </p:nvSpPr>
        <p:spPr/>
        <p:txBody>
          <a:bodyPr>
            <a:normAutofit/>
          </a:bodyPr>
          <a:lstStyle/>
          <a:p>
            <a:r>
              <a:rPr lang="tr-TR" sz="1400" b="1" dirty="0"/>
              <a:t>Stratejik Amaç 1</a:t>
            </a:r>
            <a:r>
              <a:rPr lang="tr-TR" sz="1400" dirty="0"/>
              <a:t>: İlin coğrafi özellik ve üstünlüklerini iyi kavramak ve </a:t>
            </a:r>
            <a:r>
              <a:rPr lang="tr-TR" sz="1400" dirty="0" smtClean="0"/>
              <a:t>karşılaştırmalı üstünlüğü </a:t>
            </a:r>
            <a:r>
              <a:rPr lang="tr-TR" sz="1400" dirty="0"/>
              <a:t>olan yerlerde yöreye özel gelişme stratejileri önermek (P3-STR1</a:t>
            </a:r>
            <a:r>
              <a:rPr lang="tr-TR" sz="1400" dirty="0" smtClean="0"/>
              <a:t>)</a:t>
            </a:r>
          </a:p>
          <a:p>
            <a:endParaRPr lang="tr-TR" sz="1400" dirty="0"/>
          </a:p>
          <a:p>
            <a:r>
              <a:rPr lang="tr-TR" sz="1400" b="1" dirty="0"/>
              <a:t>Stratejik Amaç 2</a:t>
            </a:r>
            <a:r>
              <a:rPr lang="tr-TR" sz="1400" dirty="0"/>
              <a:t>: İl merkezine özel bir önem vermek, kent ve iş turizmini kültürel </a:t>
            </a:r>
            <a:r>
              <a:rPr lang="tr-TR" sz="1400" dirty="0" smtClean="0"/>
              <a:t>ve sağlık </a:t>
            </a:r>
            <a:r>
              <a:rPr lang="tr-TR" sz="1400" dirty="0"/>
              <a:t>turizmi ile desteklemek (P3-STR2</a:t>
            </a:r>
            <a:r>
              <a:rPr lang="tr-TR" sz="1400" dirty="0" smtClean="0"/>
              <a:t>)</a:t>
            </a:r>
          </a:p>
          <a:p>
            <a:endParaRPr lang="tr-TR"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a:xfrm>
            <a:off x="467544" y="0"/>
            <a:ext cx="8229600" cy="764704"/>
          </a:xfrm>
        </p:spPr>
        <p:txBody>
          <a:bodyPr>
            <a:normAutofit/>
          </a:bodyPr>
          <a:lstStyle/>
          <a:p>
            <a:r>
              <a:rPr lang="tr-TR" sz="2000" dirty="0" smtClean="0"/>
              <a:t>EYLEM PLANLARI</a:t>
            </a:r>
            <a:endParaRPr lang="tr-TR" sz="2000" dirty="0"/>
          </a:p>
        </p:txBody>
      </p:sp>
      <p:graphicFrame>
        <p:nvGraphicFramePr>
          <p:cNvPr id="17" name="15 İçerik Yer Tutucusu"/>
          <p:cNvGraphicFramePr>
            <a:graphicFrameLocks/>
          </p:cNvGraphicFramePr>
          <p:nvPr/>
        </p:nvGraphicFramePr>
        <p:xfrm>
          <a:off x="4788024" y="692696"/>
          <a:ext cx="4038600" cy="5532120"/>
        </p:xfrm>
        <a:graphic>
          <a:graphicData uri="http://schemas.openxmlformats.org/drawingml/2006/table">
            <a:tbl>
              <a:tblPr firstRow="1" bandRow="1">
                <a:tableStyleId>{5C22544A-7EE6-4342-B048-85BDC9FD1C3A}</a:tableStyleId>
              </a:tblPr>
              <a:tblGrid>
                <a:gridCol w="4038600"/>
              </a:tblGrid>
              <a:tr h="370840">
                <a:tc>
                  <a:txBody>
                    <a:bodyPr/>
                    <a:lstStyle/>
                    <a:p>
                      <a:endParaRPr lang="tr-TR" dirty="0"/>
                    </a:p>
                  </a:txBody>
                  <a:tcPr/>
                </a:tc>
              </a:tr>
              <a:tr h="370840">
                <a:tc>
                  <a:txBody>
                    <a:bodyPr/>
                    <a:lstStyle/>
                    <a:p>
                      <a:r>
                        <a:rPr lang="tr-TR" sz="1000" kern="1200" baseline="0" dirty="0" err="1" smtClean="0">
                          <a:solidFill>
                            <a:schemeClr val="dk1"/>
                          </a:solidFill>
                          <a:latin typeface="+mn-lt"/>
                          <a:ea typeface="+mn-ea"/>
                          <a:cs typeface="+mn-cs"/>
                        </a:rPr>
                        <a:t>Kayaarası</a:t>
                      </a:r>
                      <a:r>
                        <a:rPr lang="tr-TR" sz="1000" kern="1200" baseline="0" dirty="0" smtClean="0">
                          <a:solidFill>
                            <a:schemeClr val="dk1"/>
                          </a:solidFill>
                          <a:latin typeface="+mn-lt"/>
                          <a:ea typeface="+mn-ea"/>
                          <a:cs typeface="+mn-cs"/>
                        </a:rPr>
                        <a:t> Kanyonunun </a:t>
                      </a:r>
                      <a:r>
                        <a:rPr lang="tr-TR" sz="1000" kern="1200" baseline="0" dirty="0" err="1" smtClean="0">
                          <a:solidFill>
                            <a:schemeClr val="dk1"/>
                          </a:solidFill>
                          <a:latin typeface="+mn-lt"/>
                          <a:ea typeface="+mn-ea"/>
                          <a:cs typeface="+mn-cs"/>
                        </a:rPr>
                        <a:t>kanyoning</a:t>
                      </a:r>
                      <a:r>
                        <a:rPr lang="tr-TR" sz="1000" kern="1200" baseline="0" dirty="0" smtClean="0">
                          <a:solidFill>
                            <a:schemeClr val="dk1"/>
                          </a:solidFill>
                          <a:latin typeface="+mn-lt"/>
                          <a:ea typeface="+mn-ea"/>
                          <a:cs typeface="+mn-cs"/>
                        </a:rPr>
                        <a:t>, rafting ve kanoculuk açısından etüdü </a:t>
                      </a:r>
                      <a:r>
                        <a:rPr lang="es-ES" sz="1000" kern="1200" baseline="0" dirty="0" smtClean="0">
                          <a:solidFill>
                            <a:schemeClr val="dk1"/>
                          </a:solidFill>
                          <a:latin typeface="+mn-lt"/>
                          <a:ea typeface="+mn-ea"/>
                          <a:cs typeface="+mn-cs"/>
                        </a:rPr>
                        <a:t>ve Arapgir ve Eski Arapgir</a:t>
                      </a:r>
                      <a:r>
                        <a:rPr lang="tr-TR" sz="1000" kern="1200" baseline="0" dirty="0" smtClean="0">
                          <a:solidFill>
                            <a:schemeClr val="dk1"/>
                          </a:solidFill>
                          <a:latin typeface="+mn-lt"/>
                          <a:ea typeface="+mn-ea"/>
                          <a:cs typeface="+mn-cs"/>
                        </a:rPr>
                        <a:t> dahil </a:t>
                      </a:r>
                      <a:r>
                        <a:rPr lang="tr-TR" sz="1000" b="1" kern="1200" baseline="0" dirty="0" smtClean="0">
                          <a:solidFill>
                            <a:schemeClr val="dk1"/>
                          </a:solidFill>
                          <a:latin typeface="+mn-lt"/>
                          <a:ea typeface="+mn-ea"/>
                          <a:cs typeface="+mn-cs"/>
                        </a:rPr>
                        <a:t>Çevre Düzeni Planının </a:t>
                      </a:r>
                      <a:r>
                        <a:rPr lang="tr-TR" sz="1000" kern="1200" baseline="0" dirty="0" smtClean="0">
                          <a:solidFill>
                            <a:schemeClr val="dk1"/>
                          </a:solidFill>
                          <a:latin typeface="+mn-lt"/>
                          <a:ea typeface="+mn-ea"/>
                          <a:cs typeface="+mn-cs"/>
                        </a:rPr>
                        <a:t>yapılması</a:t>
                      </a:r>
                      <a:endParaRPr lang="tr-TR" sz="1000" dirty="0"/>
                    </a:p>
                  </a:txBody>
                  <a:tcPr/>
                </a:tc>
              </a:tr>
              <a:tr h="370840">
                <a:tc>
                  <a:txBody>
                    <a:bodyPr/>
                    <a:lstStyle/>
                    <a:p>
                      <a:r>
                        <a:rPr lang="tr-TR" sz="1000" kern="1200" baseline="0" dirty="0" smtClean="0">
                          <a:solidFill>
                            <a:schemeClr val="dk1"/>
                          </a:solidFill>
                          <a:latin typeface="+mn-lt"/>
                          <a:ea typeface="+mn-ea"/>
                          <a:cs typeface="+mn-cs"/>
                        </a:rPr>
                        <a:t>Levent Kanyonunun </a:t>
                      </a:r>
                      <a:r>
                        <a:rPr lang="tr-TR" sz="1000" kern="1200" baseline="0" dirty="0" err="1" smtClean="0">
                          <a:solidFill>
                            <a:schemeClr val="dk1"/>
                          </a:solidFill>
                          <a:latin typeface="+mn-lt"/>
                          <a:ea typeface="+mn-ea"/>
                          <a:cs typeface="+mn-cs"/>
                        </a:rPr>
                        <a:t>Jeopark</a:t>
                      </a:r>
                      <a:r>
                        <a:rPr lang="tr-TR" sz="1000" kern="1200" baseline="0" dirty="0" smtClean="0">
                          <a:solidFill>
                            <a:schemeClr val="dk1"/>
                          </a:solidFill>
                          <a:latin typeface="+mn-lt"/>
                          <a:ea typeface="+mn-ea"/>
                          <a:cs typeface="+mn-cs"/>
                        </a:rPr>
                        <a:t> olarak değerlendirilmesi etüdü ve </a:t>
                      </a:r>
                      <a:r>
                        <a:rPr lang="tr-TR" sz="1000" b="1" kern="1200" baseline="0" dirty="0" smtClean="0">
                          <a:solidFill>
                            <a:schemeClr val="dk1"/>
                          </a:solidFill>
                          <a:latin typeface="+mn-lt"/>
                          <a:ea typeface="+mn-ea"/>
                          <a:cs typeface="+mn-cs"/>
                        </a:rPr>
                        <a:t>Çevre Düzeni Planının yapılması</a:t>
                      </a:r>
                      <a:endParaRPr lang="tr-TR" sz="1000" dirty="0"/>
                    </a:p>
                  </a:txBody>
                  <a:tcPr/>
                </a:tc>
              </a:tr>
              <a:tr h="370840">
                <a:tc>
                  <a:txBody>
                    <a:bodyPr/>
                    <a:lstStyle/>
                    <a:p>
                      <a:r>
                        <a:rPr lang="tr-TR" sz="1000" kern="1200" baseline="0" dirty="0" err="1" smtClean="0">
                          <a:solidFill>
                            <a:schemeClr val="dk1"/>
                          </a:solidFill>
                          <a:latin typeface="+mn-lt"/>
                          <a:ea typeface="+mn-ea"/>
                          <a:cs typeface="+mn-cs"/>
                        </a:rPr>
                        <a:t>Tohma</a:t>
                      </a:r>
                      <a:r>
                        <a:rPr lang="tr-TR" sz="1000" kern="1200" baseline="0" dirty="0" smtClean="0">
                          <a:solidFill>
                            <a:schemeClr val="dk1"/>
                          </a:solidFill>
                          <a:latin typeface="+mn-lt"/>
                          <a:ea typeface="+mn-ea"/>
                          <a:cs typeface="+mn-cs"/>
                        </a:rPr>
                        <a:t> Kanyonunun </a:t>
                      </a:r>
                      <a:r>
                        <a:rPr lang="tr-TR" sz="1000" kern="1200" baseline="0" dirty="0" err="1" smtClean="0">
                          <a:solidFill>
                            <a:schemeClr val="dk1"/>
                          </a:solidFill>
                          <a:latin typeface="+mn-lt"/>
                          <a:ea typeface="+mn-ea"/>
                          <a:cs typeface="+mn-cs"/>
                        </a:rPr>
                        <a:t>kanyoning</a:t>
                      </a:r>
                      <a:r>
                        <a:rPr lang="tr-TR" sz="1000" kern="1200" baseline="0" dirty="0" smtClean="0">
                          <a:solidFill>
                            <a:schemeClr val="dk1"/>
                          </a:solidFill>
                          <a:latin typeface="+mn-lt"/>
                          <a:ea typeface="+mn-ea"/>
                          <a:cs typeface="+mn-cs"/>
                        </a:rPr>
                        <a:t>, rafting ve kanoculuk açısından etüdü ve </a:t>
                      </a:r>
                      <a:r>
                        <a:rPr lang="tr-TR" sz="1000" kern="1200" baseline="0" dirty="0" err="1" smtClean="0">
                          <a:solidFill>
                            <a:schemeClr val="dk1"/>
                          </a:solidFill>
                          <a:latin typeface="+mn-lt"/>
                          <a:ea typeface="+mn-ea"/>
                          <a:cs typeface="+mn-cs"/>
                        </a:rPr>
                        <a:t>Günpınar</a:t>
                      </a:r>
                      <a:r>
                        <a:rPr lang="tr-TR" sz="1000" kern="1200" baseline="0" dirty="0" smtClean="0">
                          <a:solidFill>
                            <a:schemeClr val="dk1"/>
                          </a:solidFill>
                          <a:latin typeface="+mn-lt"/>
                          <a:ea typeface="+mn-ea"/>
                          <a:cs typeface="+mn-cs"/>
                        </a:rPr>
                        <a:t>, Darende ve Balaban dahil </a:t>
                      </a:r>
                      <a:r>
                        <a:rPr lang="tr-TR" sz="1000" b="1" kern="1200" baseline="0" dirty="0" smtClean="0">
                          <a:solidFill>
                            <a:schemeClr val="dk1"/>
                          </a:solidFill>
                          <a:latin typeface="+mn-lt"/>
                          <a:ea typeface="+mn-ea"/>
                          <a:cs typeface="+mn-cs"/>
                        </a:rPr>
                        <a:t>Çevre Düzeni Planının yapılması,</a:t>
                      </a:r>
                      <a:endParaRPr lang="tr-TR" sz="1000" dirty="0"/>
                    </a:p>
                  </a:txBody>
                  <a:tcPr/>
                </a:tc>
              </a:tr>
              <a:tr h="370840">
                <a:tc>
                  <a:txBody>
                    <a:bodyPr/>
                    <a:lstStyle/>
                    <a:p>
                      <a:r>
                        <a:rPr lang="tr-TR" sz="1000" kern="1200" baseline="0" dirty="0" smtClean="0">
                          <a:solidFill>
                            <a:schemeClr val="dk1"/>
                          </a:solidFill>
                          <a:latin typeface="+mn-lt"/>
                          <a:ea typeface="+mn-ea"/>
                          <a:cs typeface="+mn-cs"/>
                        </a:rPr>
                        <a:t>Ayvalı Kanyonu Turizm Potansiyeli Saptama Etüdü</a:t>
                      </a:r>
                      <a:endParaRPr lang="tr-TR" sz="1000" dirty="0"/>
                    </a:p>
                  </a:txBody>
                  <a:tcPr/>
                </a:tc>
              </a:tr>
              <a:tr h="370840">
                <a:tc>
                  <a:txBody>
                    <a:bodyPr/>
                    <a:lstStyle/>
                    <a:p>
                      <a:r>
                        <a:rPr lang="tr-TR" sz="1000" kern="1200" baseline="0" dirty="0" err="1" smtClean="0">
                          <a:solidFill>
                            <a:schemeClr val="dk1"/>
                          </a:solidFill>
                          <a:latin typeface="+mn-lt"/>
                          <a:ea typeface="+mn-ea"/>
                          <a:cs typeface="+mn-cs"/>
                        </a:rPr>
                        <a:t>Erkenek</a:t>
                      </a:r>
                      <a:r>
                        <a:rPr lang="tr-TR" sz="1000" kern="1200" baseline="0" dirty="0" smtClean="0">
                          <a:solidFill>
                            <a:schemeClr val="dk1"/>
                          </a:solidFill>
                          <a:latin typeface="+mn-lt"/>
                          <a:ea typeface="+mn-ea"/>
                          <a:cs typeface="+mn-cs"/>
                        </a:rPr>
                        <a:t> Kanyonu Turizm Potansiyeli Saptama Etüdü</a:t>
                      </a:r>
                      <a:endParaRPr lang="tr-TR" sz="1000" dirty="0"/>
                    </a:p>
                  </a:txBody>
                  <a:tcPr/>
                </a:tc>
              </a:tr>
              <a:tr h="370840">
                <a:tc>
                  <a:txBody>
                    <a:bodyPr/>
                    <a:lstStyle/>
                    <a:p>
                      <a:r>
                        <a:rPr lang="tr-TR" sz="1000" kern="1200" baseline="0" dirty="0" err="1" smtClean="0">
                          <a:solidFill>
                            <a:schemeClr val="dk1"/>
                          </a:solidFill>
                          <a:latin typeface="+mn-lt"/>
                          <a:ea typeface="+mn-ea"/>
                          <a:cs typeface="+mn-cs"/>
                        </a:rPr>
                        <a:t>Kayaarası</a:t>
                      </a:r>
                      <a:r>
                        <a:rPr lang="tr-TR" sz="1000" kern="1200" baseline="0" dirty="0" smtClean="0">
                          <a:solidFill>
                            <a:schemeClr val="dk1"/>
                          </a:solidFill>
                          <a:latin typeface="+mn-lt"/>
                          <a:ea typeface="+mn-ea"/>
                          <a:cs typeface="+mn-cs"/>
                        </a:rPr>
                        <a:t> Kanyonu Ön Geliştirme Eylemleri kapsamında iskele</a:t>
                      </a:r>
                    </a:p>
                    <a:p>
                      <a:r>
                        <a:rPr lang="tr-TR" sz="1000" kern="1200" baseline="0" dirty="0" smtClean="0">
                          <a:solidFill>
                            <a:schemeClr val="dk1"/>
                          </a:solidFill>
                          <a:latin typeface="+mn-lt"/>
                          <a:ea typeface="+mn-ea"/>
                          <a:cs typeface="+mn-cs"/>
                        </a:rPr>
                        <a:t>yerlerinin, duş kabinlerinin, WC ve diğer donatı alanlarının belirlenmesi,</a:t>
                      </a:r>
                    </a:p>
                    <a:p>
                      <a:r>
                        <a:rPr lang="tr-TR" sz="1000" kern="1200" baseline="0" dirty="0" smtClean="0">
                          <a:solidFill>
                            <a:schemeClr val="dk1"/>
                          </a:solidFill>
                          <a:latin typeface="+mn-lt"/>
                          <a:ea typeface="+mn-ea"/>
                          <a:cs typeface="+mn-cs"/>
                        </a:rPr>
                        <a:t>tanıtıcı panoların yerlerinin saptanması ve panoların konulması.</a:t>
                      </a:r>
                      <a:endParaRPr lang="tr-TR" sz="1000" dirty="0"/>
                    </a:p>
                  </a:txBody>
                  <a:tcPr/>
                </a:tc>
              </a:tr>
              <a:tr h="370840">
                <a:tc>
                  <a:txBody>
                    <a:bodyPr/>
                    <a:lstStyle/>
                    <a:p>
                      <a:r>
                        <a:rPr lang="tr-TR" sz="1000" kern="1200" baseline="0" dirty="0" err="1" smtClean="0">
                          <a:solidFill>
                            <a:schemeClr val="dk1"/>
                          </a:solidFill>
                          <a:latin typeface="+mn-lt"/>
                          <a:ea typeface="+mn-ea"/>
                          <a:cs typeface="+mn-cs"/>
                        </a:rPr>
                        <a:t>Karakaya</a:t>
                      </a:r>
                      <a:r>
                        <a:rPr lang="tr-TR" sz="1000" kern="1200" baseline="0" dirty="0" smtClean="0">
                          <a:solidFill>
                            <a:schemeClr val="dk1"/>
                          </a:solidFill>
                          <a:latin typeface="+mn-lt"/>
                          <a:ea typeface="+mn-ea"/>
                          <a:cs typeface="+mn-cs"/>
                        </a:rPr>
                        <a:t> Baraj Gölünde Battal Gazi İskelesi yapımı ve turizm tesis alanları</a:t>
                      </a:r>
                    </a:p>
                    <a:p>
                      <a:r>
                        <a:rPr lang="tr-TR" sz="1000" kern="1200" baseline="0" dirty="0" smtClean="0">
                          <a:solidFill>
                            <a:schemeClr val="dk1"/>
                          </a:solidFill>
                          <a:latin typeface="+mn-lt"/>
                          <a:ea typeface="+mn-ea"/>
                          <a:cs typeface="+mn-cs"/>
                        </a:rPr>
                        <a:t>planlaması ve yapımı</a:t>
                      </a:r>
                      <a:endParaRPr lang="tr-TR" sz="1000" dirty="0"/>
                    </a:p>
                  </a:txBody>
                  <a:tcPr/>
                </a:tc>
              </a:tr>
              <a:tr h="370840">
                <a:tc>
                  <a:txBody>
                    <a:bodyPr/>
                    <a:lstStyle/>
                    <a:p>
                      <a:r>
                        <a:rPr lang="it-IT" sz="1000" kern="1200" baseline="0" dirty="0" smtClean="0">
                          <a:solidFill>
                            <a:schemeClr val="dk1"/>
                          </a:solidFill>
                          <a:latin typeface="+mn-lt"/>
                          <a:ea typeface="+mn-ea"/>
                          <a:cs typeface="+mn-cs"/>
                        </a:rPr>
                        <a:t>Battal Gazi ve yakın çevresi</a:t>
                      </a:r>
                      <a:r>
                        <a:rPr lang="tr-TR" sz="1000" kern="1200" baseline="0" dirty="0" smtClean="0">
                          <a:solidFill>
                            <a:schemeClr val="dk1"/>
                          </a:solidFill>
                          <a:latin typeface="+mn-lt"/>
                          <a:ea typeface="+mn-ea"/>
                          <a:cs typeface="+mn-cs"/>
                        </a:rPr>
                        <a:t> için bir </a:t>
                      </a:r>
                      <a:r>
                        <a:rPr lang="tr-TR" sz="1000" b="1" kern="1200" baseline="0" dirty="0" smtClean="0">
                          <a:solidFill>
                            <a:schemeClr val="dk1"/>
                          </a:solidFill>
                          <a:latin typeface="+mn-lt"/>
                          <a:ea typeface="+mn-ea"/>
                          <a:cs typeface="+mn-cs"/>
                        </a:rPr>
                        <a:t>“Kentsel İyileştirme Raporu” hazırlanacaktır</a:t>
                      </a:r>
                      <a:endParaRPr lang="tr-TR" sz="1000" dirty="0"/>
                    </a:p>
                  </a:txBody>
                  <a:tcPr/>
                </a:tc>
              </a:tr>
              <a:tr h="370840">
                <a:tc>
                  <a:txBody>
                    <a:bodyPr/>
                    <a:lstStyle/>
                    <a:p>
                      <a:r>
                        <a:rPr lang="tr-TR" sz="1000" kern="1200" baseline="0" dirty="0" smtClean="0">
                          <a:solidFill>
                            <a:schemeClr val="dk1"/>
                          </a:solidFill>
                          <a:latin typeface="+mn-lt"/>
                          <a:ea typeface="+mn-ea"/>
                          <a:cs typeface="+mn-cs"/>
                        </a:rPr>
                        <a:t>Battalgazi sokak düzenlemesi ve tek yapı iyileştirmeleri, kentsel mobilya yapımı </a:t>
                      </a:r>
                      <a:r>
                        <a:rPr lang="tr-TR" sz="1000" b="1" kern="1200" baseline="0" dirty="0" smtClean="0">
                          <a:solidFill>
                            <a:schemeClr val="dk1"/>
                          </a:solidFill>
                          <a:latin typeface="+mn-lt"/>
                          <a:ea typeface="+mn-ea"/>
                          <a:cs typeface="+mn-cs"/>
                        </a:rPr>
                        <a:t>“Kentsel İyileştirme Raporu” </a:t>
                      </a:r>
                      <a:r>
                        <a:rPr lang="tr-TR" sz="1000" kern="1200" baseline="0" dirty="0" smtClean="0">
                          <a:solidFill>
                            <a:schemeClr val="dk1"/>
                          </a:solidFill>
                          <a:latin typeface="+mn-lt"/>
                          <a:ea typeface="+mn-ea"/>
                          <a:cs typeface="+mn-cs"/>
                        </a:rPr>
                        <a:t>doğrultusunda yapılacaktır</a:t>
                      </a:r>
                      <a:endParaRPr lang="tr-TR" sz="1000" dirty="0"/>
                    </a:p>
                  </a:txBody>
                  <a:tcPr/>
                </a:tc>
              </a:tr>
              <a:tr h="370840">
                <a:tc>
                  <a:txBody>
                    <a:bodyPr/>
                    <a:lstStyle/>
                    <a:p>
                      <a:r>
                        <a:rPr lang="tr-TR" sz="1000" kern="1200" baseline="0" dirty="0" err="1" smtClean="0">
                          <a:solidFill>
                            <a:schemeClr val="dk1"/>
                          </a:solidFill>
                          <a:latin typeface="+mn-lt"/>
                          <a:ea typeface="+mn-ea"/>
                          <a:cs typeface="+mn-cs"/>
                        </a:rPr>
                        <a:t>Yeşiyurt</a:t>
                      </a:r>
                      <a:r>
                        <a:rPr lang="tr-TR" sz="1000" kern="1200" baseline="0" dirty="0" smtClean="0">
                          <a:solidFill>
                            <a:schemeClr val="dk1"/>
                          </a:solidFill>
                          <a:latin typeface="+mn-lt"/>
                          <a:ea typeface="+mn-ea"/>
                          <a:cs typeface="+mn-cs"/>
                        </a:rPr>
                        <a:t> ve </a:t>
                      </a:r>
                      <a:r>
                        <a:rPr lang="tr-TR" sz="1000" kern="1200" baseline="0" dirty="0" err="1" smtClean="0">
                          <a:solidFill>
                            <a:schemeClr val="dk1"/>
                          </a:solidFill>
                          <a:latin typeface="+mn-lt"/>
                          <a:ea typeface="+mn-ea"/>
                          <a:cs typeface="+mn-cs"/>
                        </a:rPr>
                        <a:t>Gündüzbey</a:t>
                      </a:r>
                      <a:r>
                        <a:rPr lang="tr-TR" sz="1000" kern="1200" baseline="0" dirty="0" smtClean="0">
                          <a:solidFill>
                            <a:schemeClr val="dk1"/>
                          </a:solidFill>
                          <a:latin typeface="+mn-lt"/>
                          <a:ea typeface="+mn-ea"/>
                          <a:cs typeface="+mn-cs"/>
                        </a:rPr>
                        <a:t> ve yakın çevresi için bir </a:t>
                      </a:r>
                      <a:r>
                        <a:rPr lang="tr-TR" sz="1000" b="1" kern="1200" baseline="0" dirty="0" smtClean="0">
                          <a:solidFill>
                            <a:schemeClr val="dk1"/>
                          </a:solidFill>
                          <a:latin typeface="+mn-lt"/>
                          <a:ea typeface="+mn-ea"/>
                          <a:cs typeface="+mn-cs"/>
                        </a:rPr>
                        <a:t>“Kentsel İyileştirme Raporu” hazırlanması</a:t>
                      </a:r>
                      <a:endParaRPr lang="tr-TR" sz="1000" dirty="0"/>
                    </a:p>
                  </a:txBody>
                  <a:tcPr/>
                </a:tc>
              </a:tr>
              <a:tr h="370840">
                <a:tc>
                  <a:txBody>
                    <a:bodyPr/>
                    <a:lstStyle/>
                    <a:p>
                      <a:r>
                        <a:rPr lang="tr-TR" sz="1000" kern="1200" baseline="0" dirty="0" smtClean="0">
                          <a:solidFill>
                            <a:schemeClr val="dk1"/>
                          </a:solidFill>
                          <a:latin typeface="+mn-lt"/>
                          <a:ea typeface="+mn-ea"/>
                          <a:cs typeface="+mn-cs"/>
                        </a:rPr>
                        <a:t>Yeşilyurt ve </a:t>
                      </a:r>
                      <a:r>
                        <a:rPr lang="tr-TR" sz="1000" kern="1200" baseline="0" dirty="0" err="1" smtClean="0">
                          <a:solidFill>
                            <a:schemeClr val="dk1"/>
                          </a:solidFill>
                          <a:latin typeface="+mn-lt"/>
                          <a:ea typeface="+mn-ea"/>
                          <a:cs typeface="+mn-cs"/>
                        </a:rPr>
                        <a:t>Gündüzbey’de</a:t>
                      </a:r>
                      <a:r>
                        <a:rPr lang="tr-TR" sz="1000" kern="1200" baseline="0" dirty="0" smtClean="0">
                          <a:solidFill>
                            <a:schemeClr val="dk1"/>
                          </a:solidFill>
                          <a:latin typeface="+mn-lt"/>
                          <a:ea typeface="+mn-ea"/>
                          <a:cs typeface="+mn-cs"/>
                        </a:rPr>
                        <a:t> Sokak düzenlemesi ve tek yapı iyileştirmeleri, kentsel mobilya yapımı </a:t>
                      </a:r>
                      <a:r>
                        <a:rPr lang="tr-TR" sz="1000" b="1" kern="1200" baseline="0" dirty="0" smtClean="0">
                          <a:solidFill>
                            <a:schemeClr val="dk1"/>
                          </a:solidFill>
                          <a:latin typeface="+mn-lt"/>
                          <a:ea typeface="+mn-ea"/>
                          <a:cs typeface="+mn-cs"/>
                        </a:rPr>
                        <a:t>“Kentsel İyileştirme Raporu” </a:t>
                      </a:r>
                      <a:r>
                        <a:rPr lang="tr-TR" sz="1000" kern="1200" baseline="0" dirty="0" smtClean="0">
                          <a:solidFill>
                            <a:schemeClr val="dk1"/>
                          </a:solidFill>
                          <a:latin typeface="+mn-lt"/>
                          <a:ea typeface="+mn-ea"/>
                          <a:cs typeface="+mn-cs"/>
                        </a:rPr>
                        <a:t>doğrultusunda yapılması</a:t>
                      </a:r>
                      <a:endParaRPr lang="tr-TR" sz="1000" dirty="0"/>
                    </a:p>
                  </a:txBody>
                  <a:tcPr/>
                </a:tc>
              </a:tr>
              <a:tr h="370840">
                <a:tc>
                  <a:txBody>
                    <a:bodyPr/>
                    <a:lstStyle/>
                    <a:p>
                      <a:r>
                        <a:rPr lang="tr-TR" sz="1000" kern="1200" baseline="0" dirty="0" smtClean="0">
                          <a:solidFill>
                            <a:schemeClr val="dk1"/>
                          </a:solidFill>
                          <a:latin typeface="+mn-lt"/>
                          <a:ea typeface="+mn-ea"/>
                          <a:cs typeface="+mn-cs"/>
                        </a:rPr>
                        <a:t>Darende ve yakın çevresi için (Darende merkezinde ve </a:t>
                      </a:r>
                      <a:r>
                        <a:rPr lang="tr-TR" sz="1000" kern="1200" baseline="0" dirty="0" err="1" smtClean="0">
                          <a:solidFill>
                            <a:schemeClr val="dk1"/>
                          </a:solidFill>
                          <a:latin typeface="+mn-lt"/>
                          <a:ea typeface="+mn-ea"/>
                          <a:cs typeface="+mn-cs"/>
                        </a:rPr>
                        <a:t>Tohma</a:t>
                      </a:r>
                      <a:r>
                        <a:rPr lang="tr-TR" sz="1000" kern="1200" baseline="0" dirty="0" smtClean="0">
                          <a:solidFill>
                            <a:schemeClr val="dk1"/>
                          </a:solidFill>
                          <a:latin typeface="+mn-lt"/>
                          <a:ea typeface="+mn-ea"/>
                          <a:cs typeface="+mn-cs"/>
                        </a:rPr>
                        <a:t> çayı ile Somuncu Baba Külliyesi ve Balaban beldesi) bir </a:t>
                      </a:r>
                      <a:r>
                        <a:rPr lang="tr-TR" sz="1000" b="1" kern="1200" baseline="0" dirty="0" smtClean="0">
                          <a:solidFill>
                            <a:schemeClr val="dk1"/>
                          </a:solidFill>
                          <a:latin typeface="+mn-lt"/>
                          <a:ea typeface="+mn-ea"/>
                          <a:cs typeface="+mn-cs"/>
                        </a:rPr>
                        <a:t>“Darende Kentsel İyileştirme Raporu” hazırlanması.</a:t>
                      </a:r>
                      <a:endParaRPr lang="tr-TR" sz="1000" dirty="0"/>
                    </a:p>
                  </a:txBody>
                  <a:tcPr/>
                </a:tc>
              </a:tr>
            </a:tbl>
          </a:graphicData>
        </a:graphic>
      </p:graphicFrame>
      <p:sp>
        <p:nvSpPr>
          <p:cNvPr id="18" name="17 İçerik Yer Tutucusu"/>
          <p:cNvSpPr>
            <a:spLocks noGrp="1"/>
          </p:cNvSpPr>
          <p:nvPr>
            <p:ph sz="half" idx="1"/>
          </p:nvPr>
        </p:nvSpPr>
        <p:spPr>
          <a:xfrm>
            <a:off x="428596" y="1643050"/>
            <a:ext cx="4038600" cy="4525963"/>
          </a:xfrm>
        </p:spPr>
        <p:txBody>
          <a:bodyPr>
            <a:normAutofit/>
          </a:bodyPr>
          <a:lstStyle/>
          <a:p>
            <a:pPr fontAlgn="t"/>
            <a:endParaRPr lang="tr-TR" b="1" dirty="0"/>
          </a:p>
          <a:p>
            <a:endParaRPr lang="tr-TR" dirty="0"/>
          </a:p>
        </p:txBody>
      </p:sp>
      <p:graphicFrame>
        <p:nvGraphicFramePr>
          <p:cNvPr id="25" name="15 İçerik Yer Tutucusu"/>
          <p:cNvGraphicFramePr>
            <a:graphicFrameLocks/>
          </p:cNvGraphicFramePr>
          <p:nvPr/>
        </p:nvGraphicFramePr>
        <p:xfrm>
          <a:off x="611560" y="692696"/>
          <a:ext cx="4038600" cy="5500726"/>
        </p:xfrm>
        <a:graphic>
          <a:graphicData uri="http://schemas.openxmlformats.org/drawingml/2006/table">
            <a:tbl>
              <a:tblPr firstRow="1" bandRow="1">
                <a:tableStyleId>{5C22544A-7EE6-4342-B048-85BDC9FD1C3A}</a:tableStyleId>
              </a:tblPr>
              <a:tblGrid>
                <a:gridCol w="4038600"/>
              </a:tblGrid>
              <a:tr h="420034">
                <a:tc>
                  <a:txBody>
                    <a:bodyPr/>
                    <a:lstStyle/>
                    <a:p>
                      <a:endParaRPr lang="tr-TR" sz="1050" dirty="0"/>
                    </a:p>
                  </a:txBody>
                  <a:tcPr/>
                </a:tc>
              </a:tr>
              <a:tr h="621422">
                <a:tc>
                  <a:txBody>
                    <a:bodyPr/>
                    <a:lstStyle/>
                    <a:p>
                      <a:r>
                        <a:rPr lang="tr-TR" sz="1050" kern="1200" baseline="0" dirty="0" smtClean="0">
                          <a:solidFill>
                            <a:schemeClr val="dk1"/>
                          </a:solidFill>
                          <a:latin typeface="+mn-lt"/>
                          <a:ea typeface="+mn-ea"/>
                          <a:cs typeface="+mn-cs"/>
                        </a:rPr>
                        <a:t>Darende ve yakın çevresindeki sokak düzenlemesi ve tek yapı iyileştirmeleri, kentsel mobilya yapımı “Darende Kentsel İyileştirme Raporu” doğrultusunda yapılması.</a:t>
                      </a:r>
                      <a:endParaRPr lang="tr-TR" sz="1050" dirty="0"/>
                    </a:p>
                  </a:txBody>
                  <a:tcPr/>
                </a:tc>
              </a:tr>
              <a:tr h="420034">
                <a:tc>
                  <a:txBody>
                    <a:bodyPr/>
                    <a:lstStyle/>
                    <a:p>
                      <a:r>
                        <a:rPr lang="tr-TR" sz="1050" kern="1200" baseline="0" dirty="0" smtClean="0">
                          <a:solidFill>
                            <a:schemeClr val="dk1"/>
                          </a:solidFill>
                          <a:latin typeface="+mn-lt"/>
                          <a:ea typeface="+mn-ea"/>
                          <a:cs typeface="+mn-cs"/>
                        </a:rPr>
                        <a:t>Akçadağ </a:t>
                      </a:r>
                      <a:r>
                        <a:rPr lang="tr-TR" sz="1050" kern="1200" baseline="0" dirty="0" err="1" smtClean="0">
                          <a:solidFill>
                            <a:schemeClr val="dk1"/>
                          </a:solidFill>
                          <a:latin typeface="+mn-lt"/>
                          <a:ea typeface="+mn-ea"/>
                          <a:cs typeface="+mn-cs"/>
                        </a:rPr>
                        <a:t>Sultansuyu</a:t>
                      </a:r>
                      <a:r>
                        <a:rPr lang="tr-TR" sz="1050" kern="1200" baseline="0" dirty="0" smtClean="0">
                          <a:solidFill>
                            <a:schemeClr val="dk1"/>
                          </a:solidFill>
                          <a:latin typeface="+mn-lt"/>
                          <a:ea typeface="+mn-ea"/>
                          <a:cs typeface="+mn-cs"/>
                        </a:rPr>
                        <a:t> Harasının Turizme Açılmasının Etüt Edilmesi</a:t>
                      </a:r>
                      <a:endParaRPr lang="tr-TR" sz="1050" dirty="0"/>
                    </a:p>
                  </a:txBody>
                  <a:tcPr/>
                </a:tc>
              </a:tr>
              <a:tr h="420034">
                <a:tc>
                  <a:txBody>
                    <a:bodyPr/>
                    <a:lstStyle/>
                    <a:p>
                      <a:r>
                        <a:rPr lang="tr-TR" sz="1050" kern="1200" baseline="0" dirty="0" err="1" smtClean="0">
                          <a:solidFill>
                            <a:schemeClr val="dk1"/>
                          </a:solidFill>
                          <a:latin typeface="+mn-lt"/>
                          <a:ea typeface="+mn-ea"/>
                          <a:cs typeface="+mn-cs"/>
                        </a:rPr>
                        <a:t>Arapgir</a:t>
                      </a:r>
                      <a:r>
                        <a:rPr lang="tr-TR" sz="1050" kern="1200" baseline="0" dirty="0" smtClean="0">
                          <a:solidFill>
                            <a:schemeClr val="dk1"/>
                          </a:solidFill>
                          <a:latin typeface="+mn-lt"/>
                          <a:ea typeface="+mn-ea"/>
                          <a:cs typeface="+mn-cs"/>
                        </a:rPr>
                        <a:t> ve Eski </a:t>
                      </a:r>
                      <a:r>
                        <a:rPr lang="tr-TR" sz="1050" kern="1200" baseline="0" dirty="0" err="1" smtClean="0">
                          <a:solidFill>
                            <a:schemeClr val="dk1"/>
                          </a:solidFill>
                          <a:latin typeface="+mn-lt"/>
                          <a:ea typeface="+mn-ea"/>
                          <a:cs typeface="+mn-cs"/>
                        </a:rPr>
                        <a:t>Arapgir’e</a:t>
                      </a:r>
                      <a:r>
                        <a:rPr lang="tr-TR" sz="1050" kern="1200" baseline="0" dirty="0" smtClean="0">
                          <a:solidFill>
                            <a:schemeClr val="dk1"/>
                          </a:solidFill>
                          <a:latin typeface="+mn-lt"/>
                          <a:ea typeface="+mn-ea"/>
                          <a:cs typeface="+mn-cs"/>
                        </a:rPr>
                        <a:t> ilişkin “</a:t>
                      </a:r>
                      <a:r>
                        <a:rPr lang="tr-TR" sz="1050" b="1" kern="1200" baseline="0" dirty="0" smtClean="0">
                          <a:solidFill>
                            <a:schemeClr val="dk1"/>
                          </a:solidFill>
                          <a:latin typeface="+mn-lt"/>
                          <a:ea typeface="+mn-ea"/>
                          <a:cs typeface="+mn-cs"/>
                        </a:rPr>
                        <a:t>Kentsel İyileştirme Raporu” hazırlanması.</a:t>
                      </a:r>
                      <a:endParaRPr lang="tr-TR" sz="1050" dirty="0"/>
                    </a:p>
                  </a:txBody>
                  <a:tcPr/>
                </a:tc>
              </a:tr>
              <a:tr h="621422">
                <a:tc>
                  <a:txBody>
                    <a:bodyPr/>
                    <a:lstStyle/>
                    <a:p>
                      <a:r>
                        <a:rPr lang="tr-TR" sz="1050" kern="1200" baseline="0" dirty="0" err="1" smtClean="0">
                          <a:solidFill>
                            <a:schemeClr val="dk1"/>
                          </a:solidFill>
                          <a:latin typeface="+mn-lt"/>
                          <a:ea typeface="+mn-ea"/>
                          <a:cs typeface="+mn-cs"/>
                        </a:rPr>
                        <a:t>Arapgir</a:t>
                      </a:r>
                      <a:r>
                        <a:rPr lang="tr-TR" sz="1050" kern="1200" baseline="0" dirty="0" smtClean="0">
                          <a:solidFill>
                            <a:schemeClr val="dk1"/>
                          </a:solidFill>
                          <a:latin typeface="+mn-lt"/>
                          <a:ea typeface="+mn-ea"/>
                          <a:cs typeface="+mn-cs"/>
                        </a:rPr>
                        <a:t> ve Eski </a:t>
                      </a:r>
                      <a:r>
                        <a:rPr lang="tr-TR" sz="1050" kern="1200" baseline="0" dirty="0" err="1" smtClean="0">
                          <a:solidFill>
                            <a:schemeClr val="dk1"/>
                          </a:solidFill>
                          <a:latin typeface="+mn-lt"/>
                          <a:ea typeface="+mn-ea"/>
                          <a:cs typeface="+mn-cs"/>
                        </a:rPr>
                        <a:t>Arapgir’e</a:t>
                      </a:r>
                      <a:r>
                        <a:rPr lang="tr-TR" sz="1050" kern="1200" baseline="0" dirty="0" smtClean="0">
                          <a:solidFill>
                            <a:schemeClr val="dk1"/>
                          </a:solidFill>
                          <a:latin typeface="+mn-lt"/>
                          <a:ea typeface="+mn-ea"/>
                          <a:cs typeface="+mn-cs"/>
                        </a:rPr>
                        <a:t> sokak düzenlemesi ve tek yapı iyileştirmeleri, kentsel mobilya yapımı </a:t>
                      </a:r>
                      <a:r>
                        <a:rPr lang="tr-TR" sz="1050" b="1" kern="1200" baseline="0" dirty="0" smtClean="0">
                          <a:solidFill>
                            <a:schemeClr val="dk1"/>
                          </a:solidFill>
                          <a:latin typeface="+mn-lt"/>
                          <a:ea typeface="+mn-ea"/>
                          <a:cs typeface="+mn-cs"/>
                        </a:rPr>
                        <a:t>“Kentsel İyileştirme Raporu” </a:t>
                      </a:r>
                      <a:r>
                        <a:rPr lang="tr-TR" sz="1050" kern="1200" baseline="0" dirty="0" smtClean="0">
                          <a:solidFill>
                            <a:schemeClr val="dk1"/>
                          </a:solidFill>
                          <a:latin typeface="+mn-lt"/>
                          <a:ea typeface="+mn-ea"/>
                          <a:cs typeface="+mn-cs"/>
                        </a:rPr>
                        <a:t>doğrultusunda yapılması.</a:t>
                      </a:r>
                      <a:endParaRPr lang="tr-TR" sz="1050" dirty="0"/>
                    </a:p>
                  </a:txBody>
                  <a:tcPr/>
                </a:tc>
              </a:tr>
              <a:tr h="420034">
                <a:tc>
                  <a:txBody>
                    <a:bodyPr/>
                    <a:lstStyle/>
                    <a:p>
                      <a:r>
                        <a:rPr lang="tr-TR" sz="1050" kern="1200" baseline="0" dirty="0" smtClean="0">
                          <a:solidFill>
                            <a:schemeClr val="dk1"/>
                          </a:solidFill>
                          <a:latin typeface="+mn-lt"/>
                          <a:ea typeface="+mn-ea"/>
                          <a:cs typeface="+mn-cs"/>
                        </a:rPr>
                        <a:t>Mesire Yerlerinin Geliştirilmesi ve günübirlik Donatılara Kavuşturulması</a:t>
                      </a:r>
                      <a:endParaRPr lang="tr-TR" sz="1050" dirty="0"/>
                    </a:p>
                  </a:txBody>
                  <a:tcPr/>
                </a:tc>
              </a:tr>
              <a:tr h="420034">
                <a:tc>
                  <a:txBody>
                    <a:bodyPr/>
                    <a:lstStyle/>
                    <a:p>
                      <a:r>
                        <a:rPr lang="tr-TR" sz="1050" kern="1200" baseline="0" dirty="0" err="1" smtClean="0">
                          <a:solidFill>
                            <a:schemeClr val="dk1"/>
                          </a:solidFill>
                          <a:latin typeface="+mn-lt"/>
                          <a:ea typeface="+mn-ea"/>
                          <a:cs typeface="+mn-cs"/>
                        </a:rPr>
                        <a:t>Beydağı</a:t>
                      </a:r>
                      <a:r>
                        <a:rPr lang="tr-TR" sz="1050" kern="1200" baseline="0" dirty="0" smtClean="0">
                          <a:solidFill>
                            <a:schemeClr val="dk1"/>
                          </a:solidFill>
                          <a:latin typeface="+mn-lt"/>
                          <a:ea typeface="+mn-ea"/>
                          <a:cs typeface="+mn-cs"/>
                        </a:rPr>
                        <a:t> Kayak Olanakları Etüdü ve Çevre Düzeni Planı</a:t>
                      </a:r>
                      <a:endParaRPr lang="tr-TR" sz="1050" dirty="0"/>
                    </a:p>
                  </a:txBody>
                  <a:tcPr/>
                </a:tc>
              </a:tr>
              <a:tr h="420034">
                <a:tc>
                  <a:txBody>
                    <a:bodyPr/>
                    <a:lstStyle/>
                    <a:p>
                      <a:r>
                        <a:rPr lang="tr-TR" sz="1050" kern="1200" baseline="0" dirty="0" smtClean="0">
                          <a:solidFill>
                            <a:schemeClr val="dk1"/>
                          </a:solidFill>
                          <a:latin typeface="+mn-lt"/>
                          <a:ea typeface="+mn-ea"/>
                          <a:cs typeface="+mn-cs"/>
                        </a:rPr>
                        <a:t>Yama Dağı Olanaklarının Etüt Edilmesi</a:t>
                      </a:r>
                      <a:endParaRPr lang="tr-TR" sz="1050" dirty="0"/>
                    </a:p>
                  </a:txBody>
                  <a:tcPr/>
                </a:tc>
              </a:tr>
              <a:tr h="420034">
                <a:tc>
                  <a:txBody>
                    <a:bodyPr/>
                    <a:lstStyle/>
                    <a:p>
                      <a:r>
                        <a:rPr lang="tr-TR" sz="1050" kern="1200" baseline="0" dirty="0" err="1" smtClean="0">
                          <a:solidFill>
                            <a:schemeClr val="dk1"/>
                          </a:solidFill>
                          <a:latin typeface="+mn-lt"/>
                          <a:ea typeface="+mn-ea"/>
                          <a:cs typeface="+mn-cs"/>
                        </a:rPr>
                        <a:t>İspindere</a:t>
                      </a:r>
                      <a:r>
                        <a:rPr lang="tr-TR" sz="1050" kern="1200" baseline="0" dirty="0" smtClean="0">
                          <a:solidFill>
                            <a:schemeClr val="dk1"/>
                          </a:solidFill>
                          <a:latin typeface="+mn-lt"/>
                          <a:ea typeface="+mn-ea"/>
                          <a:cs typeface="+mn-cs"/>
                        </a:rPr>
                        <a:t> İçmelerinin Geliştirilmesi ve Çevre Düzeni Planı Yapılması</a:t>
                      </a:r>
                      <a:endParaRPr lang="tr-TR" sz="1050" dirty="0"/>
                    </a:p>
                  </a:txBody>
                  <a:tcPr/>
                </a:tc>
              </a:tr>
              <a:tr h="420034">
                <a:tc>
                  <a:txBody>
                    <a:bodyPr/>
                    <a:lstStyle/>
                    <a:p>
                      <a:r>
                        <a:rPr lang="tr-TR" sz="1050" kern="1200" baseline="0" dirty="0" smtClean="0">
                          <a:solidFill>
                            <a:schemeClr val="dk1"/>
                          </a:solidFill>
                          <a:latin typeface="+mn-lt"/>
                          <a:ea typeface="+mn-ea"/>
                          <a:cs typeface="+mn-cs"/>
                        </a:rPr>
                        <a:t>Malatya – Nemrut karayolunun tamamlanması, işaretlenmesi,</a:t>
                      </a:r>
                      <a:endParaRPr lang="tr-TR" sz="1050" dirty="0"/>
                    </a:p>
                  </a:txBody>
                  <a:tcPr/>
                </a:tc>
              </a:tr>
              <a:tr h="448805">
                <a:tc>
                  <a:txBody>
                    <a:bodyPr/>
                    <a:lstStyle/>
                    <a:p>
                      <a:r>
                        <a:rPr lang="tr-TR" sz="1050" kern="1200" baseline="0" dirty="0" err="1" smtClean="0">
                          <a:solidFill>
                            <a:schemeClr val="dk1"/>
                          </a:solidFill>
                          <a:latin typeface="+mn-lt"/>
                          <a:ea typeface="+mn-ea"/>
                          <a:cs typeface="+mn-cs"/>
                        </a:rPr>
                        <a:t>Arapgir</a:t>
                      </a:r>
                      <a:r>
                        <a:rPr lang="tr-TR" sz="1050" kern="1200" baseline="0" dirty="0" smtClean="0">
                          <a:solidFill>
                            <a:schemeClr val="dk1"/>
                          </a:solidFill>
                          <a:latin typeface="+mn-lt"/>
                          <a:ea typeface="+mn-ea"/>
                          <a:cs typeface="+mn-cs"/>
                        </a:rPr>
                        <a:t> – Kemaliye karayolunun Fiziki ve geometrik standartlarının</a:t>
                      </a:r>
                    </a:p>
                    <a:p>
                      <a:r>
                        <a:rPr lang="tr-TR" sz="1050" kern="1200" baseline="0" dirty="0" smtClean="0">
                          <a:solidFill>
                            <a:schemeClr val="dk1"/>
                          </a:solidFill>
                          <a:latin typeface="+mn-lt"/>
                          <a:ea typeface="+mn-ea"/>
                          <a:cs typeface="+mn-cs"/>
                        </a:rPr>
                        <a:t>artırılması,</a:t>
                      </a:r>
                      <a:endParaRPr lang="tr-TR" sz="1050" dirty="0"/>
                    </a:p>
                  </a:txBody>
                  <a:tcPr/>
                </a:tc>
              </a:tr>
              <a:tr h="448805">
                <a:tc>
                  <a:txBody>
                    <a:bodyPr/>
                    <a:lstStyle/>
                    <a:p>
                      <a:r>
                        <a:rPr lang="tr-TR" sz="1050" kern="1200" baseline="0" dirty="0" smtClean="0">
                          <a:solidFill>
                            <a:schemeClr val="dk1"/>
                          </a:solidFill>
                          <a:latin typeface="+mn-lt"/>
                          <a:ea typeface="+mn-ea"/>
                          <a:cs typeface="+mn-cs"/>
                        </a:rPr>
                        <a:t>Pütürge ve Doğanyol </a:t>
                      </a:r>
                      <a:r>
                        <a:rPr lang="tr-TR" sz="1050" kern="1200" baseline="0" dirty="0" err="1" smtClean="0">
                          <a:solidFill>
                            <a:schemeClr val="dk1"/>
                          </a:solidFill>
                          <a:latin typeface="+mn-lt"/>
                          <a:ea typeface="+mn-ea"/>
                          <a:cs typeface="+mn-cs"/>
                        </a:rPr>
                        <a:t>ekoturizm</a:t>
                      </a:r>
                      <a:r>
                        <a:rPr lang="tr-TR" sz="1050" kern="1200" baseline="0" dirty="0" smtClean="0">
                          <a:solidFill>
                            <a:schemeClr val="dk1"/>
                          </a:solidFill>
                          <a:latin typeface="+mn-lt"/>
                          <a:ea typeface="+mn-ea"/>
                          <a:cs typeface="+mn-cs"/>
                        </a:rPr>
                        <a:t> etüdünün yapılması ve sonuçlarına göre </a:t>
                      </a:r>
                      <a:r>
                        <a:rPr lang="tr-TR" sz="1050" kern="1200" baseline="0" dirty="0" err="1" smtClean="0">
                          <a:solidFill>
                            <a:schemeClr val="dk1"/>
                          </a:solidFill>
                          <a:latin typeface="+mn-lt"/>
                          <a:ea typeface="+mn-ea"/>
                          <a:cs typeface="+mn-cs"/>
                        </a:rPr>
                        <a:t>ekoturizmin</a:t>
                      </a:r>
                      <a:r>
                        <a:rPr lang="tr-TR" sz="1050" kern="1200" baseline="0" dirty="0" smtClean="0">
                          <a:solidFill>
                            <a:schemeClr val="dk1"/>
                          </a:solidFill>
                          <a:latin typeface="+mn-lt"/>
                          <a:ea typeface="+mn-ea"/>
                          <a:cs typeface="+mn-cs"/>
                        </a:rPr>
                        <a:t> teşvik önlemlerinin alınması</a:t>
                      </a:r>
                      <a:endParaRPr lang="tr-TR" sz="1050" dirty="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274638"/>
            <a:ext cx="8501122" cy="1143000"/>
          </a:xfrm>
        </p:spPr>
        <p:txBody>
          <a:bodyPr>
            <a:normAutofit/>
          </a:bodyPr>
          <a:lstStyle/>
          <a:p>
            <a:pPr algn="l"/>
            <a:r>
              <a:rPr lang="tr-TR" sz="2000" dirty="0" smtClean="0"/>
              <a:t>                EYLEM PLANLARI                                                RİSK </a:t>
            </a:r>
            <a:r>
              <a:rPr lang="tr-TR" sz="2000" dirty="0"/>
              <a:t>ANALİZİ</a:t>
            </a:r>
          </a:p>
        </p:txBody>
      </p:sp>
      <p:graphicFrame>
        <p:nvGraphicFramePr>
          <p:cNvPr id="6" name="5 Tablo"/>
          <p:cNvGraphicFramePr>
            <a:graphicFrameLocks noGrp="1"/>
          </p:cNvGraphicFramePr>
          <p:nvPr/>
        </p:nvGraphicFramePr>
        <p:xfrm>
          <a:off x="285720" y="1142984"/>
          <a:ext cx="4038600" cy="4794936"/>
        </p:xfrm>
        <a:graphic>
          <a:graphicData uri="http://schemas.openxmlformats.org/drawingml/2006/table">
            <a:tbl>
              <a:tblPr firstRow="1" bandRow="1">
                <a:tableStyleId>{5C22544A-7EE6-4342-B048-85BDC9FD1C3A}</a:tableStyleId>
              </a:tblPr>
              <a:tblGrid>
                <a:gridCol w="4038600"/>
              </a:tblGrid>
              <a:tr h="348596">
                <a:tc>
                  <a:txBody>
                    <a:bodyPr/>
                    <a:lstStyle/>
                    <a:p>
                      <a:endParaRPr lang="tr-TR" sz="1050" dirty="0"/>
                    </a:p>
                  </a:txBody>
                  <a:tcPr/>
                </a:tc>
              </a:tr>
              <a:tr h="621422">
                <a:tc>
                  <a:txBody>
                    <a:bodyPr/>
                    <a:lstStyle/>
                    <a:p>
                      <a:r>
                        <a:rPr lang="tr-TR" sz="1050" kern="1200" baseline="0" dirty="0" smtClean="0">
                          <a:solidFill>
                            <a:schemeClr val="dk1"/>
                          </a:solidFill>
                          <a:latin typeface="+mn-lt"/>
                          <a:ea typeface="+mn-ea"/>
                          <a:cs typeface="+mn-cs"/>
                        </a:rPr>
                        <a:t>Kuluncak, Akçadağ, Doğanşehir ve Arguvan ilçelerinde eko-turizm etüdünün yapılması ve sonuçlarına göre </a:t>
                      </a:r>
                      <a:r>
                        <a:rPr lang="tr-TR" sz="1050" kern="1200" baseline="0" dirty="0" err="1" smtClean="0">
                          <a:solidFill>
                            <a:schemeClr val="dk1"/>
                          </a:solidFill>
                          <a:latin typeface="+mn-lt"/>
                          <a:ea typeface="+mn-ea"/>
                          <a:cs typeface="+mn-cs"/>
                        </a:rPr>
                        <a:t>ekoturizmin</a:t>
                      </a:r>
                      <a:r>
                        <a:rPr lang="tr-TR" sz="1050" kern="1200" baseline="0" dirty="0" smtClean="0">
                          <a:solidFill>
                            <a:schemeClr val="dk1"/>
                          </a:solidFill>
                          <a:latin typeface="+mn-lt"/>
                          <a:ea typeface="+mn-ea"/>
                          <a:cs typeface="+mn-cs"/>
                        </a:rPr>
                        <a:t> teşvik önlemlerinin alınması</a:t>
                      </a:r>
                      <a:endParaRPr lang="tr-TR" sz="1050" dirty="0"/>
                    </a:p>
                  </a:txBody>
                  <a:tcPr/>
                </a:tc>
              </a:tr>
              <a:tr h="315866">
                <a:tc>
                  <a:txBody>
                    <a:bodyPr/>
                    <a:lstStyle/>
                    <a:p>
                      <a:r>
                        <a:rPr lang="tr-TR" sz="1050" kern="1200" baseline="0" dirty="0" smtClean="0">
                          <a:solidFill>
                            <a:schemeClr val="dk1"/>
                          </a:solidFill>
                          <a:latin typeface="+mn-lt"/>
                          <a:ea typeface="+mn-ea"/>
                          <a:cs typeface="+mn-cs"/>
                        </a:rPr>
                        <a:t>Turizm Sektörü Çalışanlarına Eğitim Verilmesi,</a:t>
                      </a:r>
                      <a:endParaRPr lang="tr-TR" sz="1050" dirty="0"/>
                    </a:p>
                  </a:txBody>
                  <a:tcPr/>
                </a:tc>
              </a:tr>
              <a:tr h="324460">
                <a:tc>
                  <a:txBody>
                    <a:bodyPr/>
                    <a:lstStyle/>
                    <a:p>
                      <a:r>
                        <a:rPr lang="tr-TR" sz="1050" kern="1200" baseline="0" dirty="0" smtClean="0">
                          <a:solidFill>
                            <a:schemeClr val="dk1"/>
                          </a:solidFill>
                          <a:latin typeface="+mn-lt"/>
                          <a:ea typeface="+mn-ea"/>
                          <a:cs typeface="+mn-cs"/>
                        </a:rPr>
                        <a:t>Tur Operatörleri ve Seyahat Acentelerini Bilgilendirme Programları</a:t>
                      </a:r>
                      <a:endParaRPr lang="tr-TR" sz="1050" dirty="0"/>
                    </a:p>
                  </a:txBody>
                  <a:tcPr/>
                </a:tc>
              </a:tr>
              <a:tr h="318482">
                <a:tc>
                  <a:txBody>
                    <a:bodyPr/>
                    <a:lstStyle/>
                    <a:p>
                      <a:r>
                        <a:rPr lang="tr-TR" sz="1050" kern="1200" baseline="0" dirty="0" smtClean="0">
                          <a:solidFill>
                            <a:schemeClr val="dk1"/>
                          </a:solidFill>
                          <a:latin typeface="+mn-lt"/>
                          <a:ea typeface="+mn-ea"/>
                          <a:cs typeface="+mn-cs"/>
                        </a:rPr>
                        <a:t>Kamu Kesimi Yönetici ve Çalışanlarının Eğitimi ve Motivasyonu</a:t>
                      </a:r>
                      <a:endParaRPr lang="tr-TR" sz="1050" dirty="0"/>
                    </a:p>
                  </a:txBody>
                  <a:tcPr/>
                </a:tc>
              </a:tr>
              <a:tr h="285752">
                <a:tc>
                  <a:txBody>
                    <a:bodyPr/>
                    <a:lstStyle/>
                    <a:p>
                      <a:r>
                        <a:rPr lang="tr-TR" sz="1050" kern="1200" baseline="0" dirty="0" smtClean="0">
                          <a:solidFill>
                            <a:schemeClr val="dk1"/>
                          </a:solidFill>
                          <a:latin typeface="+mn-lt"/>
                          <a:ea typeface="+mn-ea"/>
                          <a:cs typeface="+mn-cs"/>
                        </a:rPr>
                        <a:t>Malatya Turizm Platformunun Kurulması</a:t>
                      </a:r>
                      <a:endParaRPr lang="tr-TR" sz="1050" dirty="0"/>
                    </a:p>
                  </a:txBody>
                  <a:tcPr/>
                </a:tc>
              </a:tr>
              <a:tr h="285752">
                <a:tc>
                  <a:txBody>
                    <a:bodyPr/>
                    <a:lstStyle/>
                    <a:p>
                      <a:r>
                        <a:rPr lang="tr-TR" sz="1050" kern="1200" baseline="0" dirty="0" smtClean="0">
                          <a:solidFill>
                            <a:schemeClr val="dk1"/>
                          </a:solidFill>
                          <a:latin typeface="+mn-lt"/>
                          <a:ea typeface="+mn-ea"/>
                          <a:cs typeface="+mn-cs"/>
                        </a:rPr>
                        <a:t>Kültürel Donatıların artırılması –Malatyalılar Müzesi Kurulması</a:t>
                      </a:r>
                      <a:endParaRPr lang="tr-TR" sz="1050" dirty="0"/>
                    </a:p>
                  </a:txBody>
                  <a:tcPr/>
                </a:tc>
              </a:tr>
              <a:tr h="420034">
                <a:tc>
                  <a:txBody>
                    <a:bodyPr/>
                    <a:lstStyle/>
                    <a:p>
                      <a:r>
                        <a:rPr lang="tr-TR" sz="1050" kern="1200" baseline="0" dirty="0" smtClean="0">
                          <a:solidFill>
                            <a:schemeClr val="dk1"/>
                          </a:solidFill>
                          <a:latin typeface="+mn-lt"/>
                          <a:ea typeface="+mn-ea"/>
                          <a:cs typeface="+mn-cs"/>
                        </a:rPr>
                        <a:t>Malatya Kültür Yerleşkesi, (Malatya geleneksel ve Kültürel Sanatlar Fuar ve Sergi Alanı Düzenlenmesi – Turizm ve Cazibe Merkezi Oluşturması)</a:t>
                      </a:r>
                      <a:endParaRPr lang="tr-TR" sz="1050" dirty="0"/>
                    </a:p>
                  </a:txBody>
                  <a:tcPr/>
                </a:tc>
              </a:tr>
              <a:tr h="294346">
                <a:tc>
                  <a:txBody>
                    <a:bodyPr/>
                    <a:lstStyle/>
                    <a:p>
                      <a:r>
                        <a:rPr lang="tr-TR" sz="1050" kern="1200" baseline="0" dirty="0" smtClean="0">
                          <a:solidFill>
                            <a:schemeClr val="dk1"/>
                          </a:solidFill>
                          <a:latin typeface="+mn-lt"/>
                          <a:ea typeface="+mn-ea"/>
                          <a:cs typeface="+mn-cs"/>
                        </a:rPr>
                        <a:t>Kongre ve İş Toplantılarının Özendirilmesi</a:t>
                      </a:r>
                      <a:endParaRPr lang="tr-TR" sz="1050" dirty="0"/>
                    </a:p>
                  </a:txBody>
                  <a:tcPr/>
                </a:tc>
              </a:tr>
              <a:tr h="285752">
                <a:tc>
                  <a:txBody>
                    <a:bodyPr/>
                    <a:lstStyle/>
                    <a:p>
                      <a:r>
                        <a:rPr lang="tr-TR" sz="1050" kern="1200" baseline="0" dirty="0" smtClean="0">
                          <a:solidFill>
                            <a:schemeClr val="dk1"/>
                          </a:solidFill>
                          <a:latin typeface="+mn-lt"/>
                          <a:ea typeface="+mn-ea"/>
                          <a:cs typeface="+mn-cs"/>
                        </a:rPr>
                        <a:t>Turizmi Tanıtma ve Geliştirme Kampanyaları</a:t>
                      </a:r>
                      <a:endParaRPr lang="tr-TR" sz="1050" dirty="0"/>
                    </a:p>
                  </a:txBody>
                  <a:tcPr/>
                </a:tc>
              </a:tr>
              <a:tr h="285752">
                <a:tc>
                  <a:txBody>
                    <a:bodyPr/>
                    <a:lstStyle/>
                    <a:p>
                      <a:r>
                        <a:rPr lang="tr-TR" sz="1050" kern="1200" baseline="0" dirty="0" smtClean="0">
                          <a:solidFill>
                            <a:schemeClr val="dk1"/>
                          </a:solidFill>
                          <a:latin typeface="+mn-lt"/>
                          <a:ea typeface="+mn-ea"/>
                          <a:cs typeface="+mn-cs"/>
                        </a:rPr>
                        <a:t>Malatya Turizmi Web sitesinin Kurulması</a:t>
                      </a:r>
                      <a:endParaRPr lang="tr-TR" sz="1050" dirty="0"/>
                    </a:p>
                  </a:txBody>
                  <a:tcPr/>
                </a:tc>
              </a:tr>
              <a:tr h="285752">
                <a:tc>
                  <a:txBody>
                    <a:bodyPr/>
                    <a:lstStyle/>
                    <a:p>
                      <a:r>
                        <a:rPr lang="tr-TR" sz="1050" kern="1200" baseline="0" dirty="0" smtClean="0">
                          <a:solidFill>
                            <a:schemeClr val="dk1"/>
                          </a:solidFill>
                          <a:latin typeface="+mn-lt"/>
                          <a:ea typeface="+mn-ea"/>
                          <a:cs typeface="+mn-cs"/>
                        </a:rPr>
                        <a:t>Tanıtım Materyalleri Hazırlanması</a:t>
                      </a:r>
                      <a:endParaRPr lang="tr-TR" sz="1050" dirty="0"/>
                    </a:p>
                  </a:txBody>
                  <a:tcPr/>
                </a:tc>
              </a:tr>
              <a:tr h="285752">
                <a:tc>
                  <a:txBody>
                    <a:bodyPr/>
                    <a:lstStyle/>
                    <a:p>
                      <a:r>
                        <a:rPr lang="tr-TR" sz="1050" kern="1200" baseline="0" dirty="0" smtClean="0">
                          <a:solidFill>
                            <a:schemeClr val="dk1"/>
                          </a:solidFill>
                          <a:latin typeface="+mn-lt"/>
                          <a:ea typeface="+mn-ea"/>
                          <a:cs typeface="+mn-cs"/>
                        </a:rPr>
                        <a:t>Fuarlara Katılım</a:t>
                      </a:r>
                      <a:endParaRPr lang="tr-TR" sz="1050" dirty="0"/>
                    </a:p>
                  </a:txBody>
                  <a:tcPr/>
                </a:tc>
              </a:tr>
              <a:tr h="285752">
                <a:tc>
                  <a:txBody>
                    <a:bodyPr/>
                    <a:lstStyle/>
                    <a:p>
                      <a:r>
                        <a:rPr lang="tr-TR" sz="1050" kern="1200" baseline="0" dirty="0" smtClean="0">
                          <a:solidFill>
                            <a:schemeClr val="dk1"/>
                          </a:solidFill>
                          <a:latin typeface="+mn-lt"/>
                          <a:ea typeface="+mn-ea"/>
                          <a:cs typeface="+mn-cs"/>
                        </a:rPr>
                        <a:t>Turizm Danışma Birimlerinin Kurulması</a:t>
                      </a:r>
                      <a:endParaRPr lang="tr-TR" sz="1050" dirty="0"/>
                    </a:p>
                  </a:txBody>
                  <a:tcPr/>
                </a:tc>
              </a:tr>
            </a:tbl>
          </a:graphicData>
        </a:graphic>
      </p:graphicFrame>
      <p:sp>
        <p:nvSpPr>
          <p:cNvPr id="11" name="1 Başlık"/>
          <p:cNvSpPr txBox="1">
            <a:spLocks/>
          </p:cNvSpPr>
          <p:nvPr/>
        </p:nvSpPr>
        <p:spPr>
          <a:xfrm>
            <a:off x="4572000" y="428604"/>
            <a:ext cx="4000528"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4" name="1 Başlık"/>
          <p:cNvSpPr txBox="1">
            <a:spLocks/>
          </p:cNvSpPr>
          <p:nvPr/>
        </p:nvSpPr>
        <p:spPr>
          <a:xfrm>
            <a:off x="4714876" y="428604"/>
            <a:ext cx="4000528"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tr-TR" sz="2000" b="0" i="0" u="none" strike="noStrike" kern="1200" cap="none" spc="0" normalizeH="0" baseline="0" noProof="0" dirty="0" smtClean="0">
              <a:ln>
                <a:noFill/>
              </a:ln>
              <a:solidFill>
                <a:schemeClr val="tx1"/>
              </a:solidFill>
              <a:effectLst/>
              <a:uLnTx/>
              <a:uFillTx/>
              <a:latin typeface="+mj-lt"/>
              <a:ea typeface="+mj-ea"/>
              <a:cs typeface="+mj-cs"/>
            </a:endParaRPr>
          </a:p>
        </p:txBody>
      </p:sp>
      <p:graphicFrame>
        <p:nvGraphicFramePr>
          <p:cNvPr id="15" name="14 Tablo"/>
          <p:cNvGraphicFramePr>
            <a:graphicFrameLocks noGrp="1"/>
          </p:cNvGraphicFramePr>
          <p:nvPr/>
        </p:nvGraphicFramePr>
        <p:xfrm>
          <a:off x="4572000" y="1142984"/>
          <a:ext cx="4038600" cy="2593328"/>
        </p:xfrm>
        <a:graphic>
          <a:graphicData uri="http://schemas.openxmlformats.org/drawingml/2006/table">
            <a:tbl>
              <a:tblPr firstRow="1" bandRow="1">
                <a:tableStyleId>{5C22544A-7EE6-4342-B048-85BDC9FD1C3A}</a:tableStyleId>
              </a:tblPr>
              <a:tblGrid>
                <a:gridCol w="4038600"/>
              </a:tblGrid>
              <a:tr h="348596">
                <a:tc>
                  <a:txBody>
                    <a:bodyPr/>
                    <a:lstStyle/>
                    <a:p>
                      <a:r>
                        <a:rPr lang="tr-TR" sz="1600" b="1" kern="1200" baseline="0" dirty="0" smtClean="0">
                          <a:solidFill>
                            <a:schemeClr val="lt1"/>
                          </a:solidFill>
                          <a:latin typeface="+mn-lt"/>
                          <a:ea typeface="+mn-ea"/>
                          <a:cs typeface="+mn-cs"/>
                        </a:rPr>
                        <a:t>RİSKİN ADI</a:t>
                      </a:r>
                      <a:endParaRPr lang="tr-TR" sz="1600" dirty="0"/>
                    </a:p>
                  </a:txBody>
                  <a:tcPr/>
                </a:tc>
              </a:tr>
              <a:tr h="621422">
                <a:tc>
                  <a:txBody>
                    <a:bodyPr/>
                    <a:lstStyle/>
                    <a:p>
                      <a:r>
                        <a:rPr lang="tr-TR" sz="1050" kern="1200" baseline="0" dirty="0" smtClean="0">
                          <a:solidFill>
                            <a:schemeClr val="dk1"/>
                          </a:solidFill>
                          <a:latin typeface="+mn-lt"/>
                          <a:ea typeface="+mn-ea"/>
                          <a:cs typeface="+mn-cs"/>
                        </a:rPr>
                        <a:t>İl Turizm </a:t>
                      </a:r>
                      <a:r>
                        <a:rPr lang="tr-TR" sz="1050" kern="1200" baseline="0" dirty="0" err="1" smtClean="0">
                          <a:solidFill>
                            <a:schemeClr val="dk1"/>
                          </a:solidFill>
                          <a:latin typeface="+mn-lt"/>
                          <a:ea typeface="+mn-ea"/>
                          <a:cs typeface="+mn-cs"/>
                        </a:rPr>
                        <a:t>Master</a:t>
                      </a:r>
                      <a:r>
                        <a:rPr lang="tr-TR" sz="1050" kern="1200" baseline="0" dirty="0" smtClean="0">
                          <a:solidFill>
                            <a:schemeClr val="dk1"/>
                          </a:solidFill>
                          <a:latin typeface="+mn-lt"/>
                          <a:ea typeface="+mn-ea"/>
                          <a:cs typeface="+mn-cs"/>
                        </a:rPr>
                        <a:t> Plan Yapımı, Kültür ve Turizmi geliştirme konusunda atılımlar yapan ve tüm girişimleri destekleyen üst düzey yöneticilerin değişmesi</a:t>
                      </a:r>
                      <a:endParaRPr lang="tr-TR" sz="1050" dirty="0"/>
                    </a:p>
                  </a:txBody>
                  <a:tcPr/>
                </a:tc>
              </a:tr>
              <a:tr h="315866">
                <a:tc>
                  <a:txBody>
                    <a:bodyPr/>
                    <a:lstStyle/>
                    <a:p>
                      <a:r>
                        <a:rPr lang="tr-TR" sz="1050" kern="1200" baseline="0" dirty="0" smtClean="0">
                          <a:solidFill>
                            <a:schemeClr val="dk1"/>
                          </a:solidFill>
                          <a:latin typeface="+mn-lt"/>
                          <a:ea typeface="+mn-ea"/>
                          <a:cs typeface="+mn-cs"/>
                        </a:rPr>
                        <a:t>Kalifiye personel bulma ve istihdam sorunları</a:t>
                      </a:r>
                      <a:endParaRPr lang="tr-TR" sz="1050" dirty="0"/>
                    </a:p>
                  </a:txBody>
                  <a:tcPr/>
                </a:tc>
              </a:tr>
              <a:tr h="324460">
                <a:tc>
                  <a:txBody>
                    <a:bodyPr/>
                    <a:lstStyle/>
                    <a:p>
                      <a:r>
                        <a:rPr lang="tr-TR" sz="1050" kern="1200" baseline="0" dirty="0" smtClean="0">
                          <a:solidFill>
                            <a:schemeClr val="dk1"/>
                          </a:solidFill>
                          <a:latin typeface="+mn-lt"/>
                          <a:ea typeface="+mn-ea"/>
                          <a:cs typeface="+mn-cs"/>
                        </a:rPr>
                        <a:t>Mali Kaynakların Yetersiz Kalması</a:t>
                      </a:r>
                      <a:endParaRPr lang="tr-TR" sz="1050" dirty="0"/>
                    </a:p>
                  </a:txBody>
                  <a:tcPr/>
                </a:tc>
              </a:tr>
              <a:tr h="318482">
                <a:tc>
                  <a:txBody>
                    <a:bodyPr/>
                    <a:lstStyle/>
                    <a:p>
                      <a:r>
                        <a:rPr lang="tr-TR" sz="1050" kern="1200" baseline="0" dirty="0" smtClean="0">
                          <a:solidFill>
                            <a:schemeClr val="dk1"/>
                          </a:solidFill>
                          <a:latin typeface="+mn-lt"/>
                          <a:ea typeface="+mn-ea"/>
                          <a:cs typeface="+mn-cs"/>
                        </a:rPr>
                        <a:t>Yerel Yönetimler ve Yerel İnisiyatifin Benimsenmesi ve Önerileri İçselleştirememesi</a:t>
                      </a:r>
                      <a:endParaRPr lang="tr-TR" sz="1050" dirty="0"/>
                    </a:p>
                  </a:txBody>
                  <a:tcPr/>
                </a:tc>
              </a:tr>
              <a:tr h="285752">
                <a:tc>
                  <a:txBody>
                    <a:bodyPr/>
                    <a:lstStyle/>
                    <a:p>
                      <a:r>
                        <a:rPr lang="tr-TR" sz="1050" kern="1200" baseline="0" dirty="0" smtClean="0">
                          <a:solidFill>
                            <a:schemeClr val="dk1"/>
                          </a:solidFill>
                          <a:latin typeface="+mn-lt"/>
                          <a:ea typeface="+mn-ea"/>
                          <a:cs typeface="+mn-cs"/>
                        </a:rPr>
                        <a:t>Sivil Toplum Kuruluşlarının Kapasite Eksikliği</a:t>
                      </a:r>
                      <a:endParaRPr lang="tr-TR" sz="1050" dirty="0"/>
                    </a:p>
                  </a:txBody>
                  <a:tcPr/>
                </a:tc>
              </a:tr>
              <a:tr h="285752">
                <a:tc>
                  <a:txBody>
                    <a:bodyPr/>
                    <a:lstStyle/>
                    <a:p>
                      <a:r>
                        <a:rPr lang="tr-TR" sz="1050" kern="1200" baseline="0" dirty="0" smtClean="0">
                          <a:solidFill>
                            <a:schemeClr val="dk1"/>
                          </a:solidFill>
                          <a:latin typeface="+mn-lt"/>
                          <a:ea typeface="+mn-ea"/>
                          <a:cs typeface="+mn-cs"/>
                        </a:rPr>
                        <a:t>Proje Paketlerinin Fazlalığı</a:t>
                      </a:r>
                      <a:endParaRPr lang="tr-TR" sz="1050" dirty="0"/>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normAutofit/>
          </a:bodyPr>
          <a:lstStyle/>
          <a:p>
            <a:r>
              <a:rPr lang="tr-TR" sz="1800" dirty="0" smtClean="0"/>
              <a:t>Mekânsal biçimlenmeyi sağlayan Stratejiler aşağıda tekrar özetlenmiştir. Her bir Eksen</a:t>
            </a:r>
            <a:br>
              <a:rPr lang="tr-TR" sz="1800" dirty="0" smtClean="0"/>
            </a:br>
            <a:r>
              <a:rPr lang="tr-TR" sz="1800" dirty="0" smtClean="0"/>
              <a:t>veya Odağın bu stratejilere göre gelişmesi öngörülmüştür.</a:t>
            </a:r>
            <a:br>
              <a:rPr lang="tr-TR" sz="1800" dirty="0" smtClean="0"/>
            </a:br>
            <a:endParaRPr lang="tr-TR" sz="1800" dirty="0"/>
          </a:p>
        </p:txBody>
      </p:sp>
      <p:sp>
        <p:nvSpPr>
          <p:cNvPr id="6" name="5 İçerik Yer Tutucusu"/>
          <p:cNvSpPr>
            <a:spLocks noGrp="1"/>
          </p:cNvSpPr>
          <p:nvPr>
            <p:ph idx="1"/>
          </p:nvPr>
        </p:nvSpPr>
        <p:spPr/>
        <p:txBody>
          <a:bodyPr>
            <a:normAutofit fontScale="40000" lnSpcReduction="20000"/>
          </a:bodyPr>
          <a:lstStyle/>
          <a:p>
            <a:r>
              <a:rPr lang="tr-TR" dirty="0" smtClean="0"/>
              <a:t>1. Stratejik Amaç 1: Turizm Ürünlerinin Çeşitlendirilmesi – Çekiciliğin Artırılması (P1- STR1)</a:t>
            </a:r>
          </a:p>
          <a:p>
            <a:endParaRPr lang="tr-TR" dirty="0" smtClean="0"/>
          </a:p>
          <a:p>
            <a:r>
              <a:rPr lang="tr-TR" dirty="0" smtClean="0"/>
              <a:t>2. Stratejik Amaç 2: Sektörün Donatılması ve Hizmet Sunum Kalitesinin Artırılması (P1-STR2)</a:t>
            </a:r>
          </a:p>
          <a:p>
            <a:endParaRPr lang="tr-TR" dirty="0" smtClean="0"/>
          </a:p>
          <a:p>
            <a:r>
              <a:rPr lang="tr-TR" dirty="0" smtClean="0"/>
              <a:t>3. Stratejik Amaç 3: Malatya İlinde Turizm Gelirinin ve İstihdamının Artırılması (P1- STR3)</a:t>
            </a:r>
          </a:p>
          <a:p>
            <a:endParaRPr lang="tr-TR" dirty="0" smtClean="0"/>
          </a:p>
          <a:p>
            <a:r>
              <a:rPr lang="tr-TR" dirty="0" smtClean="0"/>
              <a:t>4. Strateji Amaç 4: Yatırım Ortamını iyileştirmek, Malatya’ya, uluslar arası sermaye de dahil olma dışı sermayeyi çekebilmek(P1-STR4)</a:t>
            </a:r>
          </a:p>
          <a:p>
            <a:endParaRPr lang="tr-TR" dirty="0" smtClean="0"/>
          </a:p>
          <a:p>
            <a:r>
              <a:rPr lang="tr-TR" dirty="0" smtClean="0"/>
              <a:t>5. Stratejik Amaç 5: Malatya İmajını Kuvvetlendirmek (P1-STR5)</a:t>
            </a:r>
          </a:p>
          <a:p>
            <a:endParaRPr lang="tr-TR" dirty="0" smtClean="0"/>
          </a:p>
          <a:p>
            <a:r>
              <a:rPr lang="tr-TR" dirty="0" smtClean="0"/>
              <a:t>6. Stratejik Amaç 1:Malatya halk kültürünü (müzik, dans, barış, gelenek ve görenek, vb) turizm amaçlı harekete geçirmek ve kullanmak, (P2-STR1)</a:t>
            </a:r>
          </a:p>
          <a:p>
            <a:endParaRPr lang="tr-TR" dirty="0" smtClean="0"/>
          </a:p>
          <a:p>
            <a:r>
              <a:rPr lang="tr-TR" dirty="0" smtClean="0"/>
              <a:t>7. Stratejik Amaç 2: Kurumsal ve Bireysel Kapasiteyi Artırmak (P2-STR1)</a:t>
            </a:r>
          </a:p>
          <a:p>
            <a:endParaRPr lang="tr-TR" dirty="0" smtClean="0"/>
          </a:p>
          <a:p>
            <a:r>
              <a:rPr lang="tr-TR" dirty="0" smtClean="0"/>
              <a:t>8. Politika 3. Turizm Sektörü Gelişmesini İl Mekânsal Organizasyonunun Bir Parçası Olarak Görmek, (P2-STR1)</a:t>
            </a:r>
          </a:p>
          <a:p>
            <a:endParaRPr lang="tr-TR" dirty="0" smtClean="0"/>
          </a:p>
          <a:p>
            <a:r>
              <a:rPr lang="tr-TR" dirty="0" smtClean="0"/>
              <a:t>9. Stratejik Amaç 1: İlin Coğrafi Özellik Ve Üstünlüklerini İyi Kavramak Ve Karşılaştırmalı Üstünlüğü Olan Yerlerde Yöreye Özel Gelişme Stratejileri Önermek, (P3-STR2)</a:t>
            </a:r>
          </a:p>
          <a:p>
            <a:endParaRPr lang="tr-TR" dirty="0" smtClean="0"/>
          </a:p>
          <a:p>
            <a:r>
              <a:rPr lang="tr-TR" dirty="0" smtClean="0"/>
              <a:t>10. Stratejik Amaç 2: İl Merkezine Özel Bir Önem Vermek, Kent Ve İş Turizmini </a:t>
            </a:r>
            <a:r>
              <a:rPr lang="nb-NO" dirty="0" smtClean="0"/>
              <a:t>Kültürel Ve Sağlık Turizmi İle Desteklemek (P3-STR3)</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42852"/>
            <a:ext cx="8229600" cy="368280"/>
          </a:xfrm>
        </p:spPr>
        <p:txBody>
          <a:bodyPr>
            <a:normAutofit fontScale="90000"/>
          </a:bodyPr>
          <a:lstStyle/>
          <a:p>
            <a:r>
              <a:rPr lang="nb-NO" sz="2400" b="1" dirty="0" smtClean="0"/>
              <a:t>Kültürel ve Doğal Değerler Envanteri</a:t>
            </a:r>
            <a:endParaRPr lang="tr-TR" sz="2400" dirty="0"/>
          </a:p>
        </p:txBody>
      </p:sp>
      <p:sp>
        <p:nvSpPr>
          <p:cNvPr id="3" name="2 İçerik Yer Tutucusu"/>
          <p:cNvSpPr>
            <a:spLocks noGrp="1"/>
          </p:cNvSpPr>
          <p:nvPr>
            <p:ph idx="1"/>
          </p:nvPr>
        </p:nvSpPr>
        <p:spPr/>
        <p:txBody>
          <a:bodyPr/>
          <a:lstStyle/>
          <a:p>
            <a:endParaRPr lang="tr-TR"/>
          </a:p>
        </p:txBody>
      </p:sp>
      <p:pic>
        <p:nvPicPr>
          <p:cNvPr id="6146" name="Picture 2" descr="C:\Users\pc\Desktop\Adsız.png"/>
          <p:cNvPicPr>
            <a:picLocks noChangeAspect="1" noChangeArrowheads="1"/>
          </p:cNvPicPr>
          <p:nvPr/>
        </p:nvPicPr>
        <p:blipFill>
          <a:blip r:embed="rId2"/>
          <a:srcRect/>
          <a:stretch>
            <a:fillRect/>
          </a:stretch>
        </p:blipFill>
        <p:spPr bwMode="auto">
          <a:xfrm>
            <a:off x="0" y="642894"/>
            <a:ext cx="9160915" cy="621510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14290"/>
            <a:ext cx="8229600" cy="439718"/>
          </a:xfrm>
        </p:spPr>
        <p:txBody>
          <a:bodyPr>
            <a:normAutofit/>
          </a:bodyPr>
          <a:lstStyle/>
          <a:p>
            <a:r>
              <a:rPr lang="tr-TR" sz="2000" b="1" dirty="0" smtClean="0"/>
              <a:t>Turizm Gelişimi Mekânsal Yansıması</a:t>
            </a:r>
            <a:endParaRPr lang="tr-TR" sz="2000" dirty="0"/>
          </a:p>
        </p:txBody>
      </p:sp>
      <p:sp>
        <p:nvSpPr>
          <p:cNvPr id="3" name="2 İçerik Yer Tutucusu"/>
          <p:cNvSpPr>
            <a:spLocks noGrp="1"/>
          </p:cNvSpPr>
          <p:nvPr>
            <p:ph idx="1"/>
          </p:nvPr>
        </p:nvSpPr>
        <p:spPr/>
        <p:txBody>
          <a:bodyPr/>
          <a:lstStyle/>
          <a:p>
            <a:endParaRPr lang="tr-TR"/>
          </a:p>
        </p:txBody>
      </p:sp>
      <p:pic>
        <p:nvPicPr>
          <p:cNvPr id="7170" name="Picture 2" descr="C:\Users\pc\Desktop\Adsız.png"/>
          <p:cNvPicPr>
            <a:picLocks noChangeAspect="1" noChangeArrowheads="1"/>
          </p:cNvPicPr>
          <p:nvPr/>
        </p:nvPicPr>
        <p:blipFill>
          <a:blip r:embed="rId2"/>
          <a:srcRect/>
          <a:stretch>
            <a:fillRect/>
          </a:stretch>
        </p:blipFill>
        <p:spPr bwMode="auto">
          <a:xfrm>
            <a:off x="0" y="672608"/>
            <a:ext cx="9144000" cy="618539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normAutofit/>
          </a:bodyPr>
          <a:lstStyle/>
          <a:p>
            <a:r>
              <a:rPr lang="tr-TR" sz="2000" dirty="0" smtClean="0"/>
              <a:t>Bunların ilki; </a:t>
            </a:r>
            <a:r>
              <a:rPr lang="tr-TR" sz="2000" b="1" dirty="0" err="1" smtClean="0"/>
              <a:t>Gündüzbey</a:t>
            </a:r>
            <a:r>
              <a:rPr lang="tr-TR" sz="2000" b="1" dirty="0" smtClean="0"/>
              <a:t> -Yeşilyurt- Malatya - Battalgazi ve </a:t>
            </a:r>
            <a:r>
              <a:rPr lang="tr-TR" sz="2000" b="1" dirty="0" err="1" smtClean="0"/>
              <a:t>Karakaya</a:t>
            </a:r>
            <a:r>
              <a:rPr lang="tr-TR" sz="2000" b="1" dirty="0" smtClean="0"/>
              <a:t> Baraj Gölü </a:t>
            </a:r>
            <a:r>
              <a:rPr lang="tr-TR" sz="2000" dirty="0" smtClean="0"/>
              <a:t>eksenidir. İkinci eksen ise </a:t>
            </a:r>
            <a:r>
              <a:rPr lang="tr-TR" sz="2000" b="1" dirty="0" smtClean="0"/>
              <a:t>Malatya - </a:t>
            </a:r>
            <a:r>
              <a:rPr lang="tr-TR" sz="2000" b="1" dirty="0" err="1" smtClean="0"/>
              <a:t>İspindere</a:t>
            </a:r>
            <a:r>
              <a:rPr lang="tr-TR" sz="2000" b="1" dirty="0" smtClean="0"/>
              <a:t> - Kale eksenidir</a:t>
            </a:r>
            <a:endParaRPr lang="tr-TR" sz="2000" dirty="0"/>
          </a:p>
        </p:txBody>
      </p:sp>
      <p:sp>
        <p:nvSpPr>
          <p:cNvPr id="8" name="7 İçerik Yer Tutucusu"/>
          <p:cNvSpPr>
            <a:spLocks noGrp="1"/>
          </p:cNvSpPr>
          <p:nvPr>
            <p:ph sz="quarter" idx="4"/>
          </p:nvPr>
        </p:nvSpPr>
        <p:spPr>
          <a:xfrm>
            <a:off x="6500826" y="1285860"/>
            <a:ext cx="2500330" cy="3951288"/>
          </a:xfrm>
        </p:spPr>
        <p:txBody>
          <a:bodyPr>
            <a:normAutofit/>
          </a:bodyPr>
          <a:lstStyle/>
          <a:p>
            <a:r>
              <a:rPr lang="tr-TR" sz="1200" dirty="0" smtClean="0"/>
              <a:t> Kültür, kent, iş turizmi, termal turizm, su sporları (rafting, kanoculuk, yelken, kürek vb) eylemleri bu kesimde serpilecektir. Gelecekte olanaklara göre bunlara kış ve kayak turizmi de eklenebilecektir. İlde bulunan iki göl marinası da bu kesimde konumlanmıştır. Asıl önemli taraf </a:t>
            </a:r>
            <a:r>
              <a:rPr lang="tr-TR" sz="1200" dirty="0" err="1" smtClean="0"/>
              <a:t>Aslantepe</a:t>
            </a:r>
            <a:r>
              <a:rPr lang="tr-TR" sz="1200" dirty="0" smtClean="0"/>
              <a:t> Ören yerinin de Malatya – Battalgazi – </a:t>
            </a:r>
            <a:r>
              <a:rPr lang="tr-TR" sz="1200" dirty="0" err="1" smtClean="0"/>
              <a:t>Karakaya</a:t>
            </a:r>
            <a:r>
              <a:rPr lang="tr-TR" sz="1200" dirty="0" smtClean="0"/>
              <a:t> Baraj Gölü ekseninde bulunmasıdır. Malatya ve yakın çevresinde yukarıda sayılan tüm Stratejiler (</a:t>
            </a:r>
            <a:r>
              <a:rPr lang="tr-TR" sz="1200" b="1" i="1" dirty="0" smtClean="0"/>
              <a:t>STR1- STR 10) uygulanacaktır.</a:t>
            </a:r>
            <a:endParaRPr lang="tr-TR" sz="1200" dirty="0"/>
          </a:p>
        </p:txBody>
      </p:sp>
      <p:pic>
        <p:nvPicPr>
          <p:cNvPr id="2053" name="Picture 5" descr="C:\Users\pc\Desktop\Adsız.png"/>
          <p:cNvPicPr>
            <a:picLocks noChangeAspect="1" noChangeArrowheads="1"/>
          </p:cNvPicPr>
          <p:nvPr/>
        </p:nvPicPr>
        <p:blipFill>
          <a:blip r:embed="rId2" cstate="print"/>
          <a:srcRect/>
          <a:stretch>
            <a:fillRect/>
          </a:stretch>
        </p:blipFill>
        <p:spPr bwMode="auto">
          <a:xfrm>
            <a:off x="214282" y="1428736"/>
            <a:ext cx="6215106" cy="4191820"/>
          </a:xfrm>
          <a:prstGeom prst="rect">
            <a:avLst/>
          </a:prstGeom>
          <a:noFill/>
        </p:spPr>
      </p:pic>
      <p:pic>
        <p:nvPicPr>
          <p:cNvPr id="2054" name="Picture 6" descr="C:\Users\pc\Desktop\Adsız.png"/>
          <p:cNvPicPr>
            <a:picLocks noChangeAspect="1" noChangeArrowheads="1"/>
          </p:cNvPicPr>
          <p:nvPr/>
        </p:nvPicPr>
        <p:blipFill>
          <a:blip r:embed="rId3" cstate="print"/>
          <a:srcRect/>
          <a:stretch>
            <a:fillRect/>
          </a:stretch>
        </p:blipFill>
        <p:spPr bwMode="auto">
          <a:xfrm>
            <a:off x="6370556" y="4500546"/>
            <a:ext cx="2773444" cy="235745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
        <p:nvSpPr>
          <p:cNvPr id="5" name="4 Metin Yer Tutucusu"/>
          <p:cNvSpPr>
            <a:spLocks noGrp="1"/>
          </p:cNvSpPr>
          <p:nvPr>
            <p:ph type="body" sz="quarter" idx="3"/>
          </p:nvPr>
        </p:nvSpPr>
        <p:spPr/>
        <p:txBody>
          <a:bodyPr/>
          <a:lstStyle/>
          <a:p>
            <a:endParaRPr lang="tr-TR"/>
          </a:p>
        </p:txBody>
      </p:sp>
      <p:sp>
        <p:nvSpPr>
          <p:cNvPr id="6" name="5 İçerik Yer Tutucusu"/>
          <p:cNvSpPr>
            <a:spLocks noGrp="1"/>
          </p:cNvSpPr>
          <p:nvPr>
            <p:ph sz="quarter" idx="4"/>
          </p:nvPr>
        </p:nvSpPr>
        <p:spPr/>
        <p:txBody>
          <a:bodyPr/>
          <a:lstStyle/>
          <a:p>
            <a:endParaRPr lang="tr-TR"/>
          </a:p>
        </p:txBody>
      </p:sp>
      <p:pic>
        <p:nvPicPr>
          <p:cNvPr id="3074" name="Picture 2" descr="C:\Users\pc\Desktop\Adsız.png"/>
          <p:cNvPicPr>
            <a:picLocks noChangeAspect="1" noChangeArrowheads="1"/>
          </p:cNvPicPr>
          <p:nvPr/>
        </p:nvPicPr>
        <p:blipFill>
          <a:blip r:embed="rId2"/>
          <a:srcRect/>
          <a:stretch>
            <a:fillRect/>
          </a:stretch>
        </p:blipFill>
        <p:spPr bwMode="auto">
          <a:xfrm>
            <a:off x="-28575" y="95250"/>
            <a:ext cx="9201150" cy="66675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normAutofit/>
          </a:bodyPr>
          <a:lstStyle/>
          <a:p>
            <a:r>
              <a:rPr lang="tr-TR" sz="2000" dirty="0" smtClean="0"/>
              <a:t>İkinci önemli eksen</a:t>
            </a:r>
            <a:r>
              <a:rPr lang="tr-TR" sz="2000" b="1" dirty="0" smtClean="0"/>
              <a:t>; </a:t>
            </a:r>
            <a:r>
              <a:rPr lang="tr-TR" sz="2000" b="1" dirty="0" err="1" smtClean="0"/>
              <a:t>Günpınar</a:t>
            </a:r>
            <a:r>
              <a:rPr lang="tr-TR" sz="2000" b="1" dirty="0" smtClean="0"/>
              <a:t> Şelalesi – Darende - Balaban - </a:t>
            </a:r>
            <a:r>
              <a:rPr lang="tr-TR" sz="2000" b="1" dirty="0" err="1" smtClean="0"/>
              <a:t>Tohma</a:t>
            </a:r>
            <a:r>
              <a:rPr lang="tr-TR" sz="2000" b="1" dirty="0" smtClean="0"/>
              <a:t> Vadisi eksenidir</a:t>
            </a:r>
            <a:r>
              <a:rPr lang="tr-TR" sz="2000" dirty="0" smtClean="0"/>
              <a:t/>
            </a:r>
            <a:br>
              <a:rPr lang="tr-TR" sz="2000" dirty="0" smtClean="0"/>
            </a:br>
            <a:endParaRPr lang="tr-TR" sz="2000" dirty="0"/>
          </a:p>
        </p:txBody>
      </p:sp>
      <p:sp>
        <p:nvSpPr>
          <p:cNvPr id="6" name="5 İçerik Yer Tutucusu"/>
          <p:cNvSpPr>
            <a:spLocks noGrp="1"/>
          </p:cNvSpPr>
          <p:nvPr>
            <p:ph sz="half" idx="2"/>
          </p:nvPr>
        </p:nvSpPr>
        <p:spPr>
          <a:xfrm>
            <a:off x="4714876" y="1571612"/>
            <a:ext cx="4038600" cy="4525963"/>
          </a:xfrm>
        </p:spPr>
        <p:txBody>
          <a:bodyPr>
            <a:noAutofit/>
          </a:bodyPr>
          <a:lstStyle/>
          <a:p>
            <a:r>
              <a:rPr lang="tr-TR" sz="1200" dirty="0" smtClean="0"/>
              <a:t>İkinci önemli eksen</a:t>
            </a:r>
            <a:r>
              <a:rPr lang="tr-TR" sz="1200" b="1" i="1" dirty="0" smtClean="0"/>
              <a:t>; </a:t>
            </a:r>
            <a:r>
              <a:rPr lang="tr-TR" sz="1200" b="1" i="1" dirty="0" err="1" smtClean="0"/>
              <a:t>Günpınar</a:t>
            </a:r>
            <a:r>
              <a:rPr lang="tr-TR" sz="1200" b="1" i="1" dirty="0" smtClean="0"/>
              <a:t> Şelalesi – Darende - Balaban - </a:t>
            </a:r>
            <a:r>
              <a:rPr lang="tr-TR" sz="1200" b="1" i="1" dirty="0" err="1" smtClean="0"/>
              <a:t>Tohma</a:t>
            </a:r>
            <a:r>
              <a:rPr lang="tr-TR" sz="1200" b="1" i="1" dirty="0" smtClean="0"/>
              <a:t> Vadisi eksenidir.</a:t>
            </a:r>
          </a:p>
          <a:p>
            <a:pPr>
              <a:buNone/>
            </a:pPr>
            <a:endParaRPr lang="tr-TR" sz="1200" b="1" i="1" dirty="0" smtClean="0"/>
          </a:p>
          <a:p>
            <a:r>
              <a:rPr lang="tr-TR" sz="1200" dirty="0" smtClean="0"/>
              <a:t>Bu eksende kültür turizmi başta olmak üzere, rafting, trekking, doğa gezileri ve foto safari gibi turizm türleri gelişecektir. İl ikinci büyük konaklama tesisleri yığılımı Darende ve yakın çevresinde olacaktır. Bu eksene yakın diğer önemli çekicilikler bulunmaktadır. Bunlardan birisi Levent Vadisidir. </a:t>
            </a:r>
            <a:r>
              <a:rPr lang="tr-TR" sz="1200" dirty="0" err="1" smtClean="0"/>
              <a:t>Jeopark</a:t>
            </a:r>
            <a:r>
              <a:rPr lang="tr-TR" sz="1200" dirty="0" smtClean="0"/>
              <a:t> olarak düzenlenmesi öngörülen Vadinin Darende ve Akçakale’ye önemli etkileri olacaktır. Bu eksende ağırlıklı olarak </a:t>
            </a:r>
            <a:r>
              <a:rPr lang="tr-TR" sz="1200" b="1" i="1" dirty="0" smtClean="0"/>
              <a:t>STR 1 (Turizm </a:t>
            </a:r>
            <a:r>
              <a:rPr lang="tr-TR" sz="1200" dirty="0" smtClean="0"/>
              <a:t>Ürünlerinin Çeşitlendirilmesi – Çekiciliğin Artırılması) ve </a:t>
            </a:r>
            <a:r>
              <a:rPr lang="tr-TR" sz="1200" b="1" i="1" dirty="0" smtClean="0"/>
              <a:t>STR: 2 (Sektörün Donatılması ve </a:t>
            </a:r>
            <a:r>
              <a:rPr lang="tr-TR" sz="1200" dirty="0" smtClean="0"/>
              <a:t>Hizmet Sunum Kalitesinin Artırılması) Stratejileri uygulanacaktır.</a:t>
            </a:r>
            <a:endParaRPr lang="tr-TR" sz="1200" dirty="0"/>
          </a:p>
        </p:txBody>
      </p:sp>
      <p:pic>
        <p:nvPicPr>
          <p:cNvPr id="1026" name="Picture 2" descr="C:\Users\Bilge\Desktop\Adsız.png"/>
          <p:cNvPicPr>
            <a:picLocks noChangeAspect="1" noChangeArrowheads="1"/>
          </p:cNvPicPr>
          <p:nvPr/>
        </p:nvPicPr>
        <p:blipFill>
          <a:blip r:embed="rId2" cstate="print"/>
          <a:srcRect/>
          <a:stretch>
            <a:fillRect/>
          </a:stretch>
        </p:blipFill>
        <p:spPr bwMode="auto">
          <a:xfrm>
            <a:off x="714348" y="2000240"/>
            <a:ext cx="3702565" cy="3456384"/>
          </a:xfrm>
          <a:prstGeom prst="rect">
            <a:avLst/>
          </a:prstGeom>
          <a:noFill/>
        </p:spPr>
      </p:pic>
      <p:pic>
        <p:nvPicPr>
          <p:cNvPr id="1027" name="Picture 3" descr="C:\Users\Bilge\Desktop\Adsız.png"/>
          <p:cNvPicPr>
            <a:picLocks noChangeAspect="1" noChangeArrowheads="1"/>
          </p:cNvPicPr>
          <p:nvPr/>
        </p:nvPicPr>
        <p:blipFill>
          <a:blip r:embed="rId3" cstate="print"/>
          <a:srcRect/>
          <a:stretch>
            <a:fillRect/>
          </a:stretch>
        </p:blipFill>
        <p:spPr bwMode="auto">
          <a:xfrm>
            <a:off x="5072066" y="4357694"/>
            <a:ext cx="3601034" cy="237626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half"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pic>
        <p:nvPicPr>
          <p:cNvPr id="4098" name="Picture 2" descr="C:\Users\pc\Desktop\Adsız.png"/>
          <p:cNvPicPr>
            <a:picLocks noChangeAspect="1" noChangeArrowheads="1"/>
          </p:cNvPicPr>
          <p:nvPr/>
        </p:nvPicPr>
        <p:blipFill>
          <a:blip r:embed="rId2"/>
          <a:srcRect/>
          <a:stretch>
            <a:fillRect/>
          </a:stretch>
        </p:blipFill>
        <p:spPr bwMode="auto">
          <a:xfrm>
            <a:off x="0" y="214290"/>
            <a:ext cx="9144000" cy="644553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67544" y="188640"/>
            <a:ext cx="4038600" cy="6885384"/>
          </a:xfrm>
        </p:spPr>
        <p:txBody>
          <a:bodyPr>
            <a:normAutofit fontScale="40000" lnSpcReduction="20000"/>
          </a:bodyPr>
          <a:lstStyle/>
          <a:p>
            <a:pPr>
              <a:lnSpc>
                <a:spcPct val="120000"/>
              </a:lnSpc>
              <a:buNone/>
            </a:pPr>
            <a:r>
              <a:rPr lang="tr-TR" b="1" dirty="0" smtClean="0"/>
              <a:t>           GÜÇLÜ </a:t>
            </a:r>
            <a:r>
              <a:rPr lang="tr-TR" b="1" dirty="0"/>
              <a:t>YANLAR;</a:t>
            </a:r>
          </a:p>
          <a:p>
            <a:pPr>
              <a:lnSpc>
                <a:spcPct val="120000"/>
              </a:lnSpc>
            </a:pPr>
            <a:r>
              <a:rPr lang="tr-TR" dirty="0" smtClean="0">
                <a:solidFill>
                  <a:srgbClr val="FF0000"/>
                </a:solidFill>
              </a:rPr>
              <a:t> </a:t>
            </a:r>
            <a:r>
              <a:rPr lang="tr-TR" dirty="0">
                <a:solidFill>
                  <a:srgbClr val="FF0000"/>
                </a:solidFill>
              </a:rPr>
              <a:t>Yaklaşık 6 Bin Yıllık Tarih, Yerleşme </a:t>
            </a:r>
            <a:r>
              <a:rPr lang="tr-TR" dirty="0" smtClean="0">
                <a:solidFill>
                  <a:srgbClr val="FF0000"/>
                </a:solidFill>
              </a:rPr>
              <a:t>Alanı </a:t>
            </a:r>
            <a:r>
              <a:rPr lang="tr-TR" dirty="0" smtClean="0"/>
              <a:t>(Asur</a:t>
            </a:r>
            <a:r>
              <a:rPr lang="tr-TR" dirty="0"/>
              <a:t>, Urartu, Pers, Helenistik, </a:t>
            </a:r>
            <a:r>
              <a:rPr lang="tr-TR" dirty="0" smtClean="0"/>
              <a:t>Roma, Bizans</a:t>
            </a:r>
            <a:r>
              <a:rPr lang="tr-TR" dirty="0"/>
              <a:t>, Arap, Anadolu </a:t>
            </a:r>
            <a:r>
              <a:rPr lang="tr-TR" dirty="0" smtClean="0"/>
              <a:t>Selçukluları, Osmanlı</a:t>
            </a:r>
            <a:r>
              <a:rPr lang="tr-TR" dirty="0"/>
              <a:t>, Türkiye Cumhuriyeti </a:t>
            </a:r>
            <a:r>
              <a:rPr lang="tr-TR" dirty="0" smtClean="0"/>
              <a:t>Dönemi Eserleri)</a:t>
            </a:r>
          </a:p>
          <a:p>
            <a:pPr>
              <a:lnSpc>
                <a:spcPct val="120000"/>
              </a:lnSpc>
            </a:pPr>
            <a:endParaRPr lang="tr-TR" dirty="0"/>
          </a:p>
          <a:p>
            <a:pPr>
              <a:lnSpc>
                <a:spcPct val="120000"/>
              </a:lnSpc>
            </a:pPr>
            <a:r>
              <a:rPr lang="tr-TR" dirty="0" smtClean="0">
                <a:solidFill>
                  <a:srgbClr val="00B050"/>
                </a:solidFill>
              </a:rPr>
              <a:t>Doğal </a:t>
            </a:r>
            <a:r>
              <a:rPr lang="tr-TR" dirty="0">
                <a:solidFill>
                  <a:srgbClr val="00B050"/>
                </a:solidFill>
              </a:rPr>
              <a:t>Kaynak Değerlerinin </a:t>
            </a:r>
            <a:r>
              <a:rPr lang="tr-TR" dirty="0" smtClean="0">
                <a:solidFill>
                  <a:srgbClr val="00B050"/>
                </a:solidFill>
              </a:rPr>
              <a:t>Fazlalığı, Doğal </a:t>
            </a:r>
            <a:r>
              <a:rPr lang="tr-TR" dirty="0">
                <a:solidFill>
                  <a:srgbClr val="00B050"/>
                </a:solidFill>
              </a:rPr>
              <a:t>Çeşitlenme ve İlginç </a:t>
            </a:r>
            <a:r>
              <a:rPr lang="tr-TR" dirty="0" smtClean="0">
                <a:solidFill>
                  <a:srgbClr val="00B050"/>
                </a:solidFill>
              </a:rPr>
              <a:t>Jeomorfoloji (Dağlar</a:t>
            </a:r>
            <a:r>
              <a:rPr lang="tr-TR" dirty="0">
                <a:solidFill>
                  <a:srgbClr val="00B050"/>
                </a:solidFill>
              </a:rPr>
              <a:t>, Ovalar, Kanyonlar, Göller vb</a:t>
            </a:r>
            <a:r>
              <a:rPr lang="tr-TR" dirty="0" smtClean="0">
                <a:solidFill>
                  <a:srgbClr val="00B050"/>
                </a:solidFill>
              </a:rPr>
              <a:t>.) </a:t>
            </a:r>
          </a:p>
          <a:p>
            <a:pPr>
              <a:lnSpc>
                <a:spcPct val="120000"/>
              </a:lnSpc>
              <a:buNone/>
            </a:pPr>
            <a:r>
              <a:rPr lang="tr-TR" dirty="0" smtClean="0">
                <a:solidFill>
                  <a:srgbClr val="00B0F0"/>
                </a:solidFill>
              </a:rPr>
              <a:t>          + Anket ( kaynak değerlerinin fazlalığı ve çeşitliliği olarak değiştirdik)</a:t>
            </a:r>
            <a:endParaRPr lang="tr-TR" dirty="0" smtClean="0">
              <a:solidFill>
                <a:srgbClr val="00B050"/>
              </a:solidFill>
            </a:endParaRPr>
          </a:p>
          <a:p>
            <a:pPr>
              <a:lnSpc>
                <a:spcPct val="120000"/>
              </a:lnSpc>
            </a:pPr>
            <a:endParaRPr lang="tr-TR" dirty="0"/>
          </a:p>
          <a:p>
            <a:pPr>
              <a:lnSpc>
                <a:spcPct val="120000"/>
              </a:lnSpc>
            </a:pPr>
            <a:r>
              <a:rPr lang="tr-TR" dirty="0" smtClean="0">
                <a:solidFill>
                  <a:srgbClr val="00B050"/>
                </a:solidFill>
              </a:rPr>
              <a:t>Farklı </a:t>
            </a:r>
            <a:r>
              <a:rPr lang="tr-TR" dirty="0">
                <a:solidFill>
                  <a:srgbClr val="00B050"/>
                </a:solidFill>
              </a:rPr>
              <a:t>Turizm Faaliyeti/Ürünü </a:t>
            </a:r>
            <a:r>
              <a:rPr lang="tr-TR" dirty="0" smtClean="0">
                <a:solidFill>
                  <a:srgbClr val="00B050"/>
                </a:solidFill>
              </a:rPr>
              <a:t>Sunabilme Kapasitesi</a:t>
            </a:r>
            <a:r>
              <a:rPr lang="tr-TR" dirty="0">
                <a:solidFill>
                  <a:srgbClr val="00B050"/>
                </a:solidFill>
              </a:rPr>
              <a:t>, Harekete </a:t>
            </a:r>
            <a:r>
              <a:rPr lang="tr-TR" dirty="0" smtClean="0">
                <a:solidFill>
                  <a:srgbClr val="00B050"/>
                </a:solidFill>
              </a:rPr>
              <a:t>Geçirilebilecek, yukarıda </a:t>
            </a:r>
            <a:r>
              <a:rPr lang="tr-TR" dirty="0">
                <a:solidFill>
                  <a:srgbClr val="00B050"/>
                </a:solidFill>
              </a:rPr>
              <a:t>Sayılan Çok Sayıda </a:t>
            </a:r>
            <a:r>
              <a:rPr lang="tr-TR" dirty="0" smtClean="0">
                <a:solidFill>
                  <a:srgbClr val="00B050"/>
                </a:solidFill>
              </a:rPr>
              <a:t>Kaynak </a:t>
            </a:r>
            <a:r>
              <a:rPr lang="tr-TR" dirty="0" smtClean="0">
                <a:solidFill>
                  <a:srgbClr val="00B050"/>
                </a:solidFill>
              </a:rPr>
              <a:t>Değerler </a:t>
            </a:r>
            <a:r>
              <a:rPr lang="tr-TR" dirty="0" smtClean="0">
                <a:solidFill>
                  <a:srgbClr val="00B0F0"/>
                </a:solidFill>
              </a:rPr>
              <a:t>+ Anket</a:t>
            </a:r>
            <a:endParaRPr lang="tr-TR" dirty="0" smtClean="0">
              <a:solidFill>
                <a:srgbClr val="00B0F0"/>
              </a:solidFill>
            </a:endParaRPr>
          </a:p>
          <a:p>
            <a:pPr>
              <a:lnSpc>
                <a:spcPct val="120000"/>
              </a:lnSpc>
            </a:pPr>
            <a:endParaRPr lang="tr-TR" dirty="0"/>
          </a:p>
          <a:p>
            <a:pPr>
              <a:lnSpc>
                <a:spcPct val="120000"/>
              </a:lnSpc>
            </a:pPr>
            <a:r>
              <a:rPr lang="tr-TR" dirty="0" smtClean="0">
                <a:solidFill>
                  <a:srgbClr val="00B0F0"/>
                </a:solidFill>
              </a:rPr>
              <a:t> </a:t>
            </a:r>
            <a:r>
              <a:rPr lang="tr-TR" dirty="0">
                <a:solidFill>
                  <a:srgbClr val="00B0F0"/>
                </a:solidFill>
              </a:rPr>
              <a:t>Sosyal Sermayenin Yüksekliği (</a:t>
            </a:r>
            <a:r>
              <a:rPr lang="tr-TR" dirty="0" smtClean="0">
                <a:solidFill>
                  <a:srgbClr val="00B0F0"/>
                </a:solidFill>
              </a:rPr>
              <a:t>İnsan Kaynaklarındaki </a:t>
            </a:r>
            <a:r>
              <a:rPr lang="tr-TR" dirty="0">
                <a:solidFill>
                  <a:srgbClr val="00B0F0"/>
                </a:solidFill>
              </a:rPr>
              <a:t>Gelişmişlik, </a:t>
            </a:r>
            <a:r>
              <a:rPr lang="tr-TR" dirty="0" smtClean="0">
                <a:solidFill>
                  <a:srgbClr val="00B0F0"/>
                </a:solidFill>
              </a:rPr>
              <a:t>Girişimcilik, Eğitim </a:t>
            </a:r>
            <a:r>
              <a:rPr lang="tr-TR" dirty="0">
                <a:solidFill>
                  <a:srgbClr val="00B0F0"/>
                </a:solidFill>
              </a:rPr>
              <a:t>Düzeyindeki Görece Gelişmişlik</a:t>
            </a:r>
            <a:r>
              <a:rPr lang="tr-TR" dirty="0" smtClean="0">
                <a:solidFill>
                  <a:srgbClr val="00B0F0"/>
                </a:solidFill>
              </a:rPr>
              <a:t>)</a:t>
            </a:r>
          </a:p>
          <a:p>
            <a:pPr>
              <a:lnSpc>
                <a:spcPct val="120000"/>
              </a:lnSpc>
            </a:pPr>
            <a:endParaRPr lang="tr-TR" dirty="0"/>
          </a:p>
          <a:p>
            <a:pPr>
              <a:lnSpc>
                <a:spcPct val="120000"/>
              </a:lnSpc>
            </a:pPr>
            <a:r>
              <a:rPr lang="tr-TR" dirty="0" smtClean="0"/>
              <a:t>Farklı </a:t>
            </a:r>
            <a:r>
              <a:rPr lang="tr-TR" dirty="0"/>
              <a:t>Ulaşım Bağlantılarının </a:t>
            </a:r>
            <a:r>
              <a:rPr lang="tr-TR" dirty="0" smtClean="0"/>
              <a:t>Kesişme Noktasında </a:t>
            </a:r>
            <a:r>
              <a:rPr lang="tr-TR" dirty="0"/>
              <a:t>Yer Alması, Görece </a:t>
            </a:r>
            <a:r>
              <a:rPr lang="tr-TR" dirty="0" smtClean="0"/>
              <a:t>Kolay Erişilebilirlik,</a:t>
            </a:r>
          </a:p>
          <a:p>
            <a:pPr>
              <a:lnSpc>
                <a:spcPct val="120000"/>
              </a:lnSpc>
            </a:pPr>
            <a:endParaRPr lang="tr-TR" dirty="0"/>
          </a:p>
          <a:p>
            <a:pPr>
              <a:lnSpc>
                <a:spcPct val="120000"/>
              </a:lnSpc>
            </a:pPr>
            <a:r>
              <a:rPr lang="fi-FI" dirty="0" smtClean="0"/>
              <a:t> </a:t>
            </a:r>
            <a:r>
              <a:rPr lang="fi-FI" dirty="0">
                <a:solidFill>
                  <a:srgbClr val="00B0F0"/>
                </a:solidFill>
              </a:rPr>
              <a:t>Kaliteli Konaklama Tesisleri Adedinin </a:t>
            </a:r>
            <a:r>
              <a:rPr lang="fi-FI" dirty="0" smtClean="0">
                <a:solidFill>
                  <a:srgbClr val="00B0F0"/>
                </a:solidFill>
              </a:rPr>
              <a:t>Hızla</a:t>
            </a:r>
            <a:r>
              <a:rPr lang="tr-TR" dirty="0" smtClean="0">
                <a:solidFill>
                  <a:srgbClr val="00B0F0"/>
                </a:solidFill>
              </a:rPr>
              <a:t> Artması</a:t>
            </a:r>
          </a:p>
          <a:p>
            <a:pPr>
              <a:lnSpc>
                <a:spcPct val="120000"/>
              </a:lnSpc>
            </a:pPr>
            <a:endParaRPr lang="tr-TR" dirty="0"/>
          </a:p>
          <a:p>
            <a:pPr>
              <a:lnSpc>
                <a:spcPct val="120000"/>
              </a:lnSpc>
            </a:pPr>
            <a:r>
              <a:rPr lang="nn-NO" dirty="0" smtClean="0">
                <a:solidFill>
                  <a:srgbClr val="00B0F0"/>
                </a:solidFill>
              </a:rPr>
              <a:t>Giderek </a:t>
            </a:r>
            <a:r>
              <a:rPr lang="nn-NO" dirty="0">
                <a:solidFill>
                  <a:srgbClr val="00B0F0"/>
                </a:solidFill>
              </a:rPr>
              <a:t>Çeşitlenen ve Kalitesi </a:t>
            </a:r>
            <a:r>
              <a:rPr lang="nn-NO" dirty="0" smtClean="0">
                <a:solidFill>
                  <a:srgbClr val="00B0F0"/>
                </a:solidFill>
              </a:rPr>
              <a:t>Artan</a:t>
            </a:r>
            <a:r>
              <a:rPr lang="tr-TR" dirty="0" smtClean="0">
                <a:solidFill>
                  <a:srgbClr val="00B0F0"/>
                </a:solidFill>
              </a:rPr>
              <a:t> Kentsel </a:t>
            </a:r>
            <a:r>
              <a:rPr lang="tr-TR" dirty="0">
                <a:solidFill>
                  <a:srgbClr val="00B0F0"/>
                </a:solidFill>
              </a:rPr>
              <a:t>Donatılar</a:t>
            </a:r>
            <a:r>
              <a:rPr lang="tr-TR" dirty="0" smtClean="0">
                <a:solidFill>
                  <a:srgbClr val="00B0F0"/>
                </a:solidFill>
              </a:rPr>
              <a:t>,</a:t>
            </a:r>
          </a:p>
          <a:p>
            <a:pPr>
              <a:lnSpc>
                <a:spcPct val="120000"/>
              </a:lnSpc>
            </a:pPr>
            <a:endParaRPr lang="tr-TR" dirty="0"/>
          </a:p>
          <a:p>
            <a:pPr>
              <a:lnSpc>
                <a:spcPct val="120000"/>
              </a:lnSpc>
            </a:pPr>
            <a:r>
              <a:rPr lang="tr-TR" dirty="0" smtClean="0"/>
              <a:t> </a:t>
            </a:r>
            <a:r>
              <a:rPr lang="tr-TR" dirty="0"/>
              <a:t>Yüksek Gelişme Potansiyeli – </a:t>
            </a:r>
            <a:r>
              <a:rPr lang="tr-TR" dirty="0" smtClean="0"/>
              <a:t>Alt Coğrafyanın </a:t>
            </a:r>
            <a:r>
              <a:rPr lang="tr-TR" dirty="0"/>
              <a:t>En Gelişmiş İli, </a:t>
            </a:r>
            <a:r>
              <a:rPr lang="tr-TR" dirty="0" err="1" smtClean="0"/>
              <a:t>Sosyo</a:t>
            </a:r>
            <a:r>
              <a:rPr lang="tr-TR" dirty="0" smtClean="0"/>
              <a:t>- Ekonomik </a:t>
            </a:r>
            <a:r>
              <a:rPr lang="tr-TR" dirty="0"/>
              <a:t>Gelişmişlik </a:t>
            </a:r>
            <a:r>
              <a:rPr lang="tr-TR" dirty="0" smtClean="0"/>
              <a:t>Endekslerinde Yüksek Değerler</a:t>
            </a:r>
            <a:r>
              <a:rPr lang="tr-TR" dirty="0" smtClean="0"/>
              <a:t>, </a:t>
            </a:r>
            <a:r>
              <a:rPr lang="tr-TR" dirty="0" smtClean="0">
                <a:solidFill>
                  <a:srgbClr val="7030A0"/>
                </a:solidFill>
              </a:rPr>
              <a:t>(DPT’ den)</a:t>
            </a:r>
            <a:endParaRPr lang="tr-TR" dirty="0" smtClean="0">
              <a:solidFill>
                <a:srgbClr val="7030A0"/>
              </a:solidFill>
            </a:endParaRPr>
          </a:p>
          <a:p>
            <a:pPr>
              <a:lnSpc>
                <a:spcPct val="120000"/>
              </a:lnSpc>
            </a:pPr>
            <a:endParaRPr lang="tr-TR" dirty="0"/>
          </a:p>
          <a:p>
            <a:pPr>
              <a:lnSpc>
                <a:spcPct val="120000"/>
              </a:lnSpc>
            </a:pPr>
            <a:r>
              <a:rPr lang="tr-TR" dirty="0" smtClean="0"/>
              <a:t>Görece </a:t>
            </a:r>
            <a:r>
              <a:rPr lang="tr-TR" dirty="0"/>
              <a:t>Güçlü Ekonomik Yapı, </a:t>
            </a:r>
            <a:r>
              <a:rPr lang="tr-TR" dirty="0" smtClean="0"/>
              <a:t>İş Turizminde Gelişme </a:t>
            </a:r>
            <a:r>
              <a:rPr lang="tr-TR" dirty="0" smtClean="0"/>
              <a:t>Olanakları </a:t>
            </a:r>
            <a:r>
              <a:rPr lang="tr-TR" dirty="0" smtClean="0">
                <a:solidFill>
                  <a:srgbClr val="7030A0"/>
                </a:solidFill>
              </a:rPr>
              <a:t>(DPT’ den)</a:t>
            </a:r>
            <a:endParaRPr lang="tr-TR" dirty="0" smtClean="0"/>
          </a:p>
          <a:p>
            <a:pPr>
              <a:lnSpc>
                <a:spcPct val="120000"/>
              </a:lnSpc>
            </a:pPr>
            <a:endParaRPr lang="tr-TR" dirty="0"/>
          </a:p>
          <a:p>
            <a:pPr>
              <a:lnSpc>
                <a:spcPct val="120000"/>
              </a:lnSpc>
            </a:pPr>
            <a:r>
              <a:rPr lang="tr-TR" dirty="0" smtClean="0"/>
              <a:t> </a:t>
            </a:r>
            <a:r>
              <a:rPr lang="tr-TR" dirty="0">
                <a:solidFill>
                  <a:srgbClr val="00B0F0"/>
                </a:solidFill>
              </a:rPr>
              <a:t>İl Merkezi Başta Olmak Üzere Pek </a:t>
            </a:r>
            <a:r>
              <a:rPr lang="tr-TR" dirty="0" smtClean="0">
                <a:solidFill>
                  <a:srgbClr val="00B0F0"/>
                </a:solidFill>
              </a:rPr>
              <a:t>Çok Yerleşmede </a:t>
            </a:r>
            <a:r>
              <a:rPr lang="tr-TR" dirty="0">
                <a:solidFill>
                  <a:srgbClr val="00B0F0"/>
                </a:solidFill>
              </a:rPr>
              <a:t>Altyapı Sorunlarının </a:t>
            </a:r>
            <a:r>
              <a:rPr lang="tr-TR" dirty="0" smtClean="0">
                <a:solidFill>
                  <a:srgbClr val="00B0F0"/>
                </a:solidFill>
              </a:rPr>
              <a:t>Çözülmüş </a:t>
            </a:r>
            <a:r>
              <a:rPr lang="tr-TR" dirty="0" smtClean="0">
                <a:solidFill>
                  <a:srgbClr val="00B0F0"/>
                </a:solidFill>
              </a:rPr>
              <a:t>Olması  </a:t>
            </a:r>
            <a:r>
              <a:rPr lang="tr-TR" dirty="0" smtClean="0">
                <a:solidFill>
                  <a:srgbClr val="7030A0"/>
                </a:solidFill>
              </a:rPr>
              <a:t>( Çevre sorunları) </a:t>
            </a:r>
            <a:endParaRPr lang="tr-TR" dirty="0">
              <a:solidFill>
                <a:srgbClr val="7030A0"/>
              </a:solidFill>
            </a:endParaRPr>
          </a:p>
        </p:txBody>
      </p:sp>
      <p:sp>
        <p:nvSpPr>
          <p:cNvPr id="5" name="4 İçerik Yer Tutucusu"/>
          <p:cNvSpPr>
            <a:spLocks noGrp="1"/>
          </p:cNvSpPr>
          <p:nvPr>
            <p:ph sz="half" idx="2"/>
          </p:nvPr>
        </p:nvSpPr>
        <p:spPr>
          <a:xfrm>
            <a:off x="4648200" y="188640"/>
            <a:ext cx="4038600" cy="6597946"/>
          </a:xfrm>
        </p:spPr>
        <p:txBody>
          <a:bodyPr>
            <a:noAutofit/>
          </a:bodyPr>
          <a:lstStyle/>
          <a:p>
            <a:pPr>
              <a:lnSpc>
                <a:spcPct val="120000"/>
              </a:lnSpc>
              <a:buNone/>
            </a:pPr>
            <a:r>
              <a:rPr lang="tr-TR" sz="1050" b="1" dirty="0" smtClean="0"/>
              <a:t>           ZAYIF </a:t>
            </a:r>
            <a:r>
              <a:rPr lang="tr-TR" sz="1050" b="1" dirty="0"/>
              <a:t>YANLAR;</a:t>
            </a:r>
          </a:p>
          <a:p>
            <a:pPr>
              <a:lnSpc>
                <a:spcPct val="120000"/>
              </a:lnSpc>
            </a:pPr>
            <a:r>
              <a:rPr lang="tr-TR" sz="1050" dirty="0" smtClean="0"/>
              <a:t>Turizme </a:t>
            </a:r>
            <a:r>
              <a:rPr lang="tr-TR" sz="1050" dirty="0"/>
              <a:t>Konu Olan </a:t>
            </a:r>
            <a:r>
              <a:rPr lang="tr-TR" sz="1050" dirty="0">
                <a:solidFill>
                  <a:srgbClr val="FF0000"/>
                </a:solidFill>
              </a:rPr>
              <a:t>Çekim Noktalarının </a:t>
            </a:r>
            <a:r>
              <a:rPr lang="tr-TR" sz="1050" dirty="0" smtClean="0">
                <a:solidFill>
                  <a:srgbClr val="FF0000"/>
                </a:solidFill>
              </a:rPr>
              <a:t>Az Bilinirliği</a:t>
            </a:r>
            <a:r>
              <a:rPr lang="tr-TR" sz="1050" dirty="0" smtClean="0"/>
              <a:t>,</a:t>
            </a:r>
          </a:p>
          <a:p>
            <a:pPr>
              <a:lnSpc>
                <a:spcPct val="120000"/>
              </a:lnSpc>
            </a:pPr>
            <a:endParaRPr lang="tr-TR" sz="1050" dirty="0"/>
          </a:p>
          <a:p>
            <a:pPr>
              <a:lnSpc>
                <a:spcPct val="120000"/>
              </a:lnSpc>
            </a:pPr>
            <a:r>
              <a:rPr lang="tr-TR" sz="1050" dirty="0" smtClean="0">
                <a:solidFill>
                  <a:srgbClr val="FF0000"/>
                </a:solidFill>
              </a:rPr>
              <a:t>Tanıtım </a:t>
            </a:r>
            <a:r>
              <a:rPr lang="tr-TR" sz="1050" dirty="0">
                <a:solidFill>
                  <a:srgbClr val="FF0000"/>
                </a:solidFill>
              </a:rPr>
              <a:t>Eksikliği</a:t>
            </a:r>
            <a:r>
              <a:rPr lang="tr-TR" sz="1050" dirty="0"/>
              <a:t>, (Web </a:t>
            </a:r>
            <a:r>
              <a:rPr lang="tr-TR" sz="1050" dirty="0" smtClean="0"/>
              <a:t>Sitesi Bulunmamaktadır</a:t>
            </a:r>
            <a:r>
              <a:rPr lang="tr-TR" sz="1050" dirty="0"/>
              <a:t>, </a:t>
            </a:r>
            <a:r>
              <a:rPr lang="tr-TR" sz="1050" dirty="0" smtClean="0"/>
              <a:t>Kitapçık, Broşür ve </a:t>
            </a:r>
            <a:r>
              <a:rPr lang="de-DE" sz="1050" dirty="0" err="1" smtClean="0"/>
              <a:t>benzeri</a:t>
            </a:r>
            <a:r>
              <a:rPr lang="de-DE" sz="1050" dirty="0" smtClean="0"/>
              <a:t> </a:t>
            </a:r>
            <a:r>
              <a:rPr lang="de-DE" sz="1050" dirty="0"/>
              <a:t>CD, DVD </a:t>
            </a:r>
            <a:r>
              <a:rPr lang="de-DE" sz="1050" dirty="0" err="1"/>
              <a:t>ve</a:t>
            </a:r>
            <a:r>
              <a:rPr lang="de-DE" sz="1050" dirty="0"/>
              <a:t> </a:t>
            </a:r>
            <a:r>
              <a:rPr lang="de-DE" sz="1050" dirty="0" err="1"/>
              <a:t>Benzeri</a:t>
            </a:r>
            <a:r>
              <a:rPr lang="de-DE" sz="1050" dirty="0"/>
              <a:t> </a:t>
            </a:r>
            <a:r>
              <a:rPr lang="de-DE" sz="1050" dirty="0" smtClean="0"/>
              <a:t>Elektronik</a:t>
            </a:r>
            <a:r>
              <a:rPr lang="tr-TR" sz="1050" dirty="0" smtClean="0"/>
              <a:t> Tanırım </a:t>
            </a:r>
            <a:r>
              <a:rPr lang="tr-TR" sz="1050" dirty="0"/>
              <a:t>Dokümanları Yeni </a:t>
            </a:r>
            <a:r>
              <a:rPr lang="tr-TR" sz="1050" dirty="0" smtClean="0"/>
              <a:t>Yapılmaya Başlanmıştır</a:t>
            </a:r>
            <a:r>
              <a:rPr lang="tr-TR" sz="1050" dirty="0"/>
              <a:t>. Yeterli Sayılamaz</a:t>
            </a:r>
            <a:r>
              <a:rPr lang="tr-TR" sz="1050" dirty="0" smtClean="0"/>
              <a:t>).</a:t>
            </a:r>
          </a:p>
          <a:p>
            <a:pPr>
              <a:lnSpc>
                <a:spcPct val="120000"/>
              </a:lnSpc>
            </a:pPr>
            <a:endParaRPr lang="tr-TR" sz="1050" dirty="0"/>
          </a:p>
          <a:p>
            <a:pPr>
              <a:lnSpc>
                <a:spcPct val="120000"/>
              </a:lnSpc>
            </a:pPr>
            <a:r>
              <a:rPr lang="tr-TR" sz="1050" dirty="0" smtClean="0"/>
              <a:t> </a:t>
            </a:r>
            <a:r>
              <a:rPr lang="tr-TR" sz="1050" dirty="0"/>
              <a:t>Ana Tur Güzergâhlarına </a:t>
            </a:r>
            <a:r>
              <a:rPr lang="tr-TR" sz="1050" dirty="0" smtClean="0"/>
              <a:t>Uzaklık, </a:t>
            </a:r>
            <a:r>
              <a:rPr lang="tr-TR" sz="1050" dirty="0" smtClean="0">
                <a:solidFill>
                  <a:srgbClr val="FF0000"/>
                </a:solidFill>
              </a:rPr>
              <a:t>Güzergâhların Dışında Kalması,</a:t>
            </a:r>
          </a:p>
          <a:p>
            <a:pPr>
              <a:lnSpc>
                <a:spcPct val="120000"/>
              </a:lnSpc>
            </a:pPr>
            <a:endParaRPr lang="tr-TR" sz="1050" dirty="0"/>
          </a:p>
          <a:p>
            <a:pPr>
              <a:lnSpc>
                <a:spcPct val="120000"/>
              </a:lnSpc>
            </a:pPr>
            <a:r>
              <a:rPr lang="tr-TR" sz="1050" dirty="0" smtClean="0"/>
              <a:t>Konaklama </a:t>
            </a:r>
            <a:r>
              <a:rPr lang="tr-TR" sz="1050" dirty="0"/>
              <a:t>ve Geceleme </a:t>
            </a:r>
            <a:r>
              <a:rPr lang="tr-TR" sz="1050" dirty="0" smtClean="0"/>
              <a:t>Adetlerindeki Performans </a:t>
            </a:r>
            <a:r>
              <a:rPr lang="tr-TR" sz="1050" dirty="0"/>
              <a:t>Düşüklüğü, </a:t>
            </a:r>
            <a:r>
              <a:rPr lang="tr-TR" sz="1050" dirty="0">
                <a:solidFill>
                  <a:srgbClr val="FF0000"/>
                </a:solidFill>
              </a:rPr>
              <a:t>Ortalama </a:t>
            </a:r>
            <a:r>
              <a:rPr lang="tr-TR" sz="1050" dirty="0" smtClean="0">
                <a:solidFill>
                  <a:srgbClr val="FF0000"/>
                </a:solidFill>
              </a:rPr>
              <a:t>Geceleme Adetlerindeki </a:t>
            </a:r>
            <a:r>
              <a:rPr lang="tr-TR" sz="1050" dirty="0">
                <a:solidFill>
                  <a:srgbClr val="FF0000"/>
                </a:solidFill>
              </a:rPr>
              <a:t>Düşüklük</a:t>
            </a:r>
            <a:r>
              <a:rPr lang="tr-TR" sz="1050" dirty="0" smtClean="0">
                <a:solidFill>
                  <a:srgbClr val="FF0000"/>
                </a:solidFill>
              </a:rPr>
              <a:t>,</a:t>
            </a:r>
          </a:p>
          <a:p>
            <a:pPr>
              <a:lnSpc>
                <a:spcPct val="120000"/>
              </a:lnSpc>
            </a:pPr>
            <a:endParaRPr lang="tr-TR" sz="1050" dirty="0"/>
          </a:p>
          <a:p>
            <a:pPr>
              <a:lnSpc>
                <a:spcPct val="120000"/>
              </a:lnSpc>
            </a:pPr>
            <a:r>
              <a:rPr lang="tr-TR" sz="1050" dirty="0" smtClean="0"/>
              <a:t> </a:t>
            </a:r>
            <a:r>
              <a:rPr lang="tr-TR" sz="1050" dirty="0">
                <a:solidFill>
                  <a:srgbClr val="00B050"/>
                </a:solidFill>
              </a:rPr>
              <a:t>Yeterince Araştırılmamış Kaynak </a:t>
            </a:r>
            <a:r>
              <a:rPr lang="tr-TR" sz="1050" dirty="0" smtClean="0">
                <a:solidFill>
                  <a:srgbClr val="00B050"/>
                </a:solidFill>
              </a:rPr>
              <a:t>Değerler </a:t>
            </a:r>
            <a:r>
              <a:rPr lang="tr-TR" sz="1050" dirty="0" smtClean="0">
                <a:solidFill>
                  <a:srgbClr val="7030A0"/>
                </a:solidFill>
              </a:rPr>
              <a:t>(güçlü yana dahil edilecek)</a:t>
            </a:r>
            <a:endParaRPr lang="tr-TR" sz="1050" dirty="0" smtClean="0">
              <a:solidFill>
                <a:srgbClr val="7030A0"/>
              </a:solidFill>
            </a:endParaRPr>
          </a:p>
          <a:p>
            <a:pPr>
              <a:lnSpc>
                <a:spcPct val="120000"/>
              </a:lnSpc>
            </a:pPr>
            <a:endParaRPr lang="tr-TR" sz="1050" dirty="0" smtClean="0"/>
          </a:p>
          <a:p>
            <a:pPr>
              <a:lnSpc>
                <a:spcPct val="120000"/>
              </a:lnSpc>
            </a:pPr>
            <a:r>
              <a:rPr lang="tr-TR" sz="1050" dirty="0" smtClean="0">
                <a:solidFill>
                  <a:srgbClr val="00B050"/>
                </a:solidFill>
              </a:rPr>
              <a:t>Bilimsel Dokümantasyon </a:t>
            </a:r>
            <a:r>
              <a:rPr lang="tr-TR" sz="1050" dirty="0">
                <a:solidFill>
                  <a:srgbClr val="00B050"/>
                </a:solidFill>
              </a:rPr>
              <a:t>Eksikliği</a:t>
            </a:r>
            <a:r>
              <a:rPr lang="tr-TR" sz="1050" dirty="0" smtClean="0">
                <a:solidFill>
                  <a:srgbClr val="00B050"/>
                </a:solidFill>
              </a:rPr>
              <a:t>, </a:t>
            </a:r>
            <a:r>
              <a:rPr lang="tr-TR" sz="1050" dirty="0" smtClean="0">
                <a:solidFill>
                  <a:srgbClr val="7030A0"/>
                </a:solidFill>
              </a:rPr>
              <a:t>(güçlü yana dahil edilecek)</a:t>
            </a:r>
            <a:endParaRPr lang="tr-TR" sz="1050" dirty="0" smtClean="0">
              <a:solidFill>
                <a:srgbClr val="00B050"/>
              </a:solidFill>
            </a:endParaRPr>
          </a:p>
          <a:p>
            <a:pPr>
              <a:lnSpc>
                <a:spcPct val="120000"/>
              </a:lnSpc>
            </a:pPr>
            <a:endParaRPr lang="tr-TR" sz="1050" dirty="0">
              <a:solidFill>
                <a:srgbClr val="00B050"/>
              </a:solidFill>
            </a:endParaRPr>
          </a:p>
          <a:p>
            <a:pPr>
              <a:lnSpc>
                <a:spcPct val="120000"/>
              </a:lnSpc>
            </a:pPr>
            <a:r>
              <a:rPr lang="tr-TR" sz="1050" dirty="0" smtClean="0">
                <a:solidFill>
                  <a:srgbClr val="00B050"/>
                </a:solidFill>
              </a:rPr>
              <a:t>Az </a:t>
            </a:r>
            <a:r>
              <a:rPr lang="tr-TR" sz="1050" dirty="0">
                <a:solidFill>
                  <a:srgbClr val="00B050"/>
                </a:solidFill>
              </a:rPr>
              <a:t>Yayımlanmış Kaynak </a:t>
            </a:r>
            <a:r>
              <a:rPr lang="tr-TR" sz="1050" dirty="0" smtClean="0">
                <a:solidFill>
                  <a:srgbClr val="00B050"/>
                </a:solidFill>
              </a:rPr>
              <a:t>Envanteri </a:t>
            </a:r>
            <a:r>
              <a:rPr lang="tr-TR" sz="1050" dirty="0" smtClean="0">
                <a:solidFill>
                  <a:srgbClr val="7030A0"/>
                </a:solidFill>
              </a:rPr>
              <a:t>(güçlü yana dahil edilecek)</a:t>
            </a:r>
            <a:endParaRPr lang="tr-TR" sz="1050" dirty="0" smtClean="0">
              <a:solidFill>
                <a:srgbClr val="00B050"/>
              </a:solidFill>
            </a:endParaRPr>
          </a:p>
          <a:p>
            <a:pPr>
              <a:lnSpc>
                <a:spcPct val="120000"/>
              </a:lnSpc>
            </a:pPr>
            <a:endParaRPr lang="tr-TR" sz="1050" dirty="0"/>
          </a:p>
          <a:p>
            <a:pPr>
              <a:lnSpc>
                <a:spcPct val="120000"/>
              </a:lnSpc>
            </a:pPr>
            <a:r>
              <a:rPr lang="tr-TR" sz="1050" dirty="0" smtClean="0"/>
              <a:t> </a:t>
            </a:r>
            <a:r>
              <a:rPr lang="tr-TR" sz="1050" dirty="0"/>
              <a:t>Genelde Beşeri Sermayenin </a:t>
            </a:r>
            <a:r>
              <a:rPr lang="tr-TR" sz="1050" dirty="0" smtClean="0"/>
              <a:t>Yüksekliğine Rağmen</a:t>
            </a:r>
            <a:r>
              <a:rPr lang="tr-TR" sz="1050" dirty="0">
                <a:solidFill>
                  <a:srgbClr val="FF0000"/>
                </a:solidFill>
              </a:rPr>
              <a:t>, Turizm Sektöründe</a:t>
            </a:r>
            <a:r>
              <a:rPr lang="tr-TR" sz="1050" dirty="0"/>
              <a:t> Hizmet </a:t>
            </a:r>
            <a:r>
              <a:rPr lang="tr-TR" sz="1050" dirty="0" smtClean="0"/>
              <a:t>Sunan İnsan </a:t>
            </a:r>
            <a:r>
              <a:rPr lang="tr-TR" sz="1050" dirty="0"/>
              <a:t>Kaynağının Fazla Gelişmiş Olmaması </a:t>
            </a:r>
            <a:r>
              <a:rPr lang="tr-TR" sz="1050" dirty="0" smtClean="0"/>
              <a:t>- </a:t>
            </a:r>
            <a:r>
              <a:rPr lang="tr-TR" sz="1050" dirty="0" smtClean="0">
                <a:solidFill>
                  <a:srgbClr val="FF0000"/>
                </a:solidFill>
              </a:rPr>
              <a:t>Ustalık </a:t>
            </a:r>
            <a:r>
              <a:rPr lang="tr-TR" sz="1050" dirty="0">
                <a:solidFill>
                  <a:srgbClr val="FF0000"/>
                </a:solidFill>
              </a:rPr>
              <a:t>Bilgisi </a:t>
            </a:r>
            <a:r>
              <a:rPr lang="tr-TR" sz="1050" dirty="0" smtClean="0">
                <a:solidFill>
                  <a:srgbClr val="FF0000"/>
                </a:solidFill>
              </a:rPr>
              <a:t>Eksikliği</a:t>
            </a:r>
          </a:p>
          <a:p>
            <a:pPr>
              <a:lnSpc>
                <a:spcPct val="120000"/>
              </a:lnSpc>
            </a:pPr>
            <a:endParaRPr lang="tr-TR" sz="1050" dirty="0"/>
          </a:p>
          <a:p>
            <a:pPr>
              <a:lnSpc>
                <a:spcPct val="120000"/>
              </a:lnSpc>
            </a:pPr>
            <a:r>
              <a:rPr lang="tr-TR" sz="1050" dirty="0" smtClean="0">
                <a:solidFill>
                  <a:srgbClr val="00B050"/>
                </a:solidFill>
              </a:rPr>
              <a:t>Marka </a:t>
            </a:r>
            <a:r>
              <a:rPr lang="tr-TR" sz="1050" dirty="0">
                <a:solidFill>
                  <a:srgbClr val="00B050"/>
                </a:solidFill>
              </a:rPr>
              <a:t>Değeri Taşıyabilecek Envanterin </a:t>
            </a:r>
            <a:r>
              <a:rPr lang="tr-TR" sz="1050" dirty="0" smtClean="0">
                <a:solidFill>
                  <a:srgbClr val="00B050"/>
                </a:solidFill>
              </a:rPr>
              <a:t>Az Olması</a:t>
            </a:r>
            <a:r>
              <a:rPr lang="tr-TR" sz="1050" dirty="0" smtClean="0">
                <a:solidFill>
                  <a:srgbClr val="00B050"/>
                </a:solidFill>
              </a:rPr>
              <a:t>. </a:t>
            </a:r>
            <a:r>
              <a:rPr lang="tr-TR" sz="1050" dirty="0" smtClean="0">
                <a:solidFill>
                  <a:srgbClr val="7030A0"/>
                </a:solidFill>
              </a:rPr>
              <a:t>(güçlü yana dahil edilecek)</a:t>
            </a:r>
            <a:endParaRPr lang="tr-TR" sz="1050" dirty="0" smtClean="0">
              <a:solidFill>
                <a:srgbClr val="00B050"/>
              </a:solidFill>
            </a:endParaRPr>
          </a:p>
          <a:p>
            <a:pPr>
              <a:lnSpc>
                <a:spcPct val="120000"/>
              </a:lnSpc>
            </a:pPr>
            <a:endParaRPr lang="tr-TR" sz="1050" dirty="0"/>
          </a:p>
          <a:p>
            <a:pPr>
              <a:lnSpc>
                <a:spcPct val="120000"/>
              </a:lnSpc>
            </a:pPr>
            <a:r>
              <a:rPr lang="tr-TR" sz="1050" dirty="0" smtClean="0">
                <a:solidFill>
                  <a:srgbClr val="00B0F0"/>
                </a:solidFill>
              </a:rPr>
              <a:t>Turizm </a:t>
            </a:r>
            <a:r>
              <a:rPr lang="tr-TR" sz="1050" dirty="0">
                <a:solidFill>
                  <a:srgbClr val="00B0F0"/>
                </a:solidFill>
              </a:rPr>
              <a:t>Hareketliliğinde Bir Varış </a:t>
            </a:r>
            <a:r>
              <a:rPr lang="tr-TR" sz="1050" dirty="0" smtClean="0">
                <a:solidFill>
                  <a:srgbClr val="00B0F0"/>
                </a:solidFill>
              </a:rPr>
              <a:t>Noktası (Destinasyon) Değildir.</a:t>
            </a:r>
          </a:p>
          <a:p>
            <a:pPr>
              <a:lnSpc>
                <a:spcPct val="120000"/>
              </a:lnSpc>
            </a:pPr>
            <a:endParaRPr lang="tr-TR" sz="1050" dirty="0"/>
          </a:p>
          <a:p>
            <a:pPr>
              <a:lnSpc>
                <a:spcPct val="120000"/>
              </a:lnSpc>
            </a:pPr>
            <a:r>
              <a:rPr lang="tr-TR" sz="1050" dirty="0" smtClean="0">
                <a:solidFill>
                  <a:srgbClr val="00B0F0"/>
                </a:solidFill>
              </a:rPr>
              <a:t>Özellikle </a:t>
            </a:r>
            <a:r>
              <a:rPr lang="tr-TR" sz="1050" dirty="0">
                <a:solidFill>
                  <a:srgbClr val="00B0F0"/>
                </a:solidFill>
              </a:rPr>
              <a:t>İlçe Merkezlerinde Yeterince </a:t>
            </a:r>
            <a:r>
              <a:rPr lang="tr-TR" sz="1050" dirty="0" smtClean="0">
                <a:solidFill>
                  <a:srgbClr val="00B0F0"/>
                </a:solidFill>
              </a:rPr>
              <a:t>Tesis Olmaması </a:t>
            </a:r>
            <a:r>
              <a:rPr lang="tr-TR" sz="1050" dirty="0">
                <a:solidFill>
                  <a:srgbClr val="00B0F0"/>
                </a:solidFill>
              </a:rPr>
              <a:t>– Donatı Sorunları</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1800" dirty="0" smtClean="0"/>
              <a:t>Üçüncü eksen; </a:t>
            </a:r>
            <a:r>
              <a:rPr lang="tr-TR" sz="1800" b="1" dirty="0" err="1" smtClean="0"/>
              <a:t>Arapgir</a:t>
            </a:r>
            <a:r>
              <a:rPr lang="tr-TR" sz="1800" b="1" dirty="0" smtClean="0"/>
              <a:t> - Eski </a:t>
            </a:r>
            <a:r>
              <a:rPr lang="tr-TR" sz="1800" b="1" dirty="0" err="1" smtClean="0"/>
              <a:t>Arapgir</a:t>
            </a:r>
            <a:r>
              <a:rPr lang="tr-TR" sz="1800" b="1" dirty="0" smtClean="0"/>
              <a:t> - </a:t>
            </a:r>
            <a:r>
              <a:rPr lang="tr-TR" sz="1800" b="1" dirty="0" err="1" smtClean="0"/>
              <a:t>Kayaarası</a:t>
            </a:r>
            <a:r>
              <a:rPr lang="tr-TR" sz="1800" b="1" dirty="0" smtClean="0"/>
              <a:t> Kanyonu’dur</a:t>
            </a:r>
            <a:endParaRPr lang="tr-TR" sz="1800" dirty="0"/>
          </a:p>
        </p:txBody>
      </p:sp>
      <p:sp>
        <p:nvSpPr>
          <p:cNvPr id="8" name="7 İçerik Yer Tutucusu"/>
          <p:cNvSpPr>
            <a:spLocks noGrp="1"/>
          </p:cNvSpPr>
          <p:nvPr>
            <p:ph sz="half" idx="2"/>
          </p:nvPr>
        </p:nvSpPr>
        <p:spPr>
          <a:xfrm>
            <a:off x="5643538" y="1857364"/>
            <a:ext cx="3500462" cy="1571636"/>
          </a:xfrm>
        </p:spPr>
        <p:txBody>
          <a:bodyPr>
            <a:normAutofit/>
          </a:bodyPr>
          <a:lstStyle/>
          <a:p>
            <a:r>
              <a:rPr lang="tr-TR" sz="1200" dirty="0" smtClean="0"/>
              <a:t>Rafting ve kanoculuk olanakları, eski mimari eserler, </a:t>
            </a:r>
            <a:r>
              <a:rPr lang="tr-TR" sz="1200" dirty="0" err="1" smtClean="0"/>
              <a:t>yemeiçme</a:t>
            </a:r>
            <a:r>
              <a:rPr lang="tr-TR" sz="1200" dirty="0" smtClean="0"/>
              <a:t> kültürü bu eksenin önemli envanteridir. Ayrıca, </a:t>
            </a:r>
            <a:r>
              <a:rPr lang="tr-TR" sz="1200" dirty="0" err="1" smtClean="0"/>
              <a:t>etnoğrafik</a:t>
            </a:r>
            <a:r>
              <a:rPr lang="tr-TR" sz="1200" dirty="0" smtClean="0"/>
              <a:t> turizm de büyük potansiyele sahiptir. Bu eksenin önemi, ilerde daha da kuvvetlenmesi önerilen </a:t>
            </a:r>
            <a:r>
              <a:rPr lang="tr-TR" sz="1200" dirty="0" err="1" smtClean="0"/>
              <a:t>Arapgir</a:t>
            </a:r>
            <a:r>
              <a:rPr lang="tr-TR" sz="1200" dirty="0" smtClean="0"/>
              <a:t>-Kemaliye bütünleşmesinden gelmektedir.</a:t>
            </a:r>
          </a:p>
          <a:p>
            <a:endParaRPr lang="tr-TR" sz="1200" dirty="0" smtClean="0"/>
          </a:p>
        </p:txBody>
      </p:sp>
      <p:sp>
        <p:nvSpPr>
          <p:cNvPr id="11" name="10 İçerik Yer Tutucusu"/>
          <p:cNvSpPr>
            <a:spLocks noGrp="1"/>
          </p:cNvSpPr>
          <p:nvPr>
            <p:ph sz="quarter" idx="4"/>
          </p:nvPr>
        </p:nvSpPr>
        <p:spPr>
          <a:xfrm>
            <a:off x="4357686" y="4643446"/>
            <a:ext cx="4541841" cy="2071702"/>
          </a:xfrm>
        </p:spPr>
        <p:txBody>
          <a:bodyPr>
            <a:noAutofit/>
          </a:bodyPr>
          <a:lstStyle/>
          <a:p>
            <a:r>
              <a:rPr lang="tr-TR" sz="1200" dirty="0" smtClean="0"/>
              <a:t>Eksende hakim stratejiler olarak </a:t>
            </a:r>
            <a:r>
              <a:rPr lang="tr-TR" sz="1200" b="1" dirty="0" smtClean="0"/>
              <a:t>STR:1, STR: 2 ve STR: 3 uygulanacaktır. Bu eksende, </a:t>
            </a:r>
            <a:r>
              <a:rPr lang="tr-TR" sz="1200" dirty="0" smtClean="0"/>
              <a:t>diğerlerine ek olarak Turizm Gelirinin ve İstihdamının Artırılması da önem taşımaktadır.</a:t>
            </a:r>
          </a:p>
          <a:p>
            <a:endParaRPr lang="tr-TR" sz="1200" dirty="0" smtClean="0"/>
          </a:p>
          <a:p>
            <a:pPr>
              <a:buFont typeface="Wingdings" pitchFamily="2" charset="2"/>
              <a:buChar char="Ø"/>
            </a:pPr>
            <a:r>
              <a:rPr lang="tr-TR" sz="1000" dirty="0" smtClean="0"/>
              <a:t>1. Stratejik Amaç 1: Turizm Ürünlerinin Çeşitlendirilmesi – Çekiciliğin Artırılması (P1- STR1)</a:t>
            </a:r>
          </a:p>
          <a:p>
            <a:pPr>
              <a:buFont typeface="Wingdings" pitchFamily="2" charset="2"/>
              <a:buChar char="Ø"/>
            </a:pPr>
            <a:r>
              <a:rPr lang="tr-TR" sz="1000" dirty="0" smtClean="0"/>
              <a:t>2. Stratejik Amaç 2: Sektörün Donatılması ve Hizmet Sunum Kalitesinin Artırılması (P1-STR2)</a:t>
            </a:r>
          </a:p>
          <a:p>
            <a:pPr>
              <a:buFont typeface="Wingdings" pitchFamily="2" charset="2"/>
              <a:buChar char="Ø"/>
            </a:pPr>
            <a:r>
              <a:rPr lang="tr-TR" sz="1000" dirty="0" smtClean="0"/>
              <a:t>3. Stratejik Amaç 3: Malatya İlinde Turizm Gelirinin ve İstihdamının Artırılması (P1- STR3)</a:t>
            </a:r>
          </a:p>
          <a:p>
            <a:endParaRPr lang="tr-TR" sz="1200" dirty="0" smtClean="0"/>
          </a:p>
          <a:p>
            <a:endParaRPr lang="tr-TR" sz="1200" dirty="0"/>
          </a:p>
        </p:txBody>
      </p:sp>
      <p:pic>
        <p:nvPicPr>
          <p:cNvPr id="2050" name="Picture 2" descr="C:\Users\Bilge\Desktop\Adsız.png"/>
          <p:cNvPicPr>
            <a:picLocks noChangeAspect="1" noChangeArrowheads="1"/>
          </p:cNvPicPr>
          <p:nvPr/>
        </p:nvPicPr>
        <p:blipFill>
          <a:blip r:embed="rId2" cstate="print"/>
          <a:srcRect/>
          <a:stretch>
            <a:fillRect/>
          </a:stretch>
        </p:blipFill>
        <p:spPr bwMode="auto">
          <a:xfrm>
            <a:off x="285720" y="1357298"/>
            <a:ext cx="5086350" cy="2971800"/>
          </a:xfrm>
          <a:prstGeom prst="rect">
            <a:avLst/>
          </a:prstGeom>
          <a:noFill/>
        </p:spPr>
      </p:pic>
      <p:pic>
        <p:nvPicPr>
          <p:cNvPr id="2051" name="Picture 3" descr="C:\Users\Bilge\Desktop\Adsız.png"/>
          <p:cNvPicPr>
            <a:picLocks noChangeAspect="1" noChangeArrowheads="1"/>
          </p:cNvPicPr>
          <p:nvPr/>
        </p:nvPicPr>
        <p:blipFill>
          <a:blip r:embed="rId3" cstate="print"/>
          <a:srcRect/>
          <a:stretch>
            <a:fillRect/>
          </a:stretch>
        </p:blipFill>
        <p:spPr bwMode="auto">
          <a:xfrm>
            <a:off x="500034" y="4572008"/>
            <a:ext cx="3455270" cy="208823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Metin Yer Tutucusu"/>
          <p:cNvSpPr>
            <a:spLocks noGrp="1"/>
          </p:cNvSpPr>
          <p:nvPr>
            <p:ph type="body" idx="1"/>
          </p:nvPr>
        </p:nvSpPr>
        <p:spPr/>
        <p:txBody>
          <a:bodyPr/>
          <a:lstStyle/>
          <a:p>
            <a:endParaRPr lang="tr-TR"/>
          </a:p>
        </p:txBody>
      </p:sp>
      <p:sp>
        <p:nvSpPr>
          <p:cNvPr id="4" name="3 İçerik Yer Tutucusu"/>
          <p:cNvSpPr>
            <a:spLocks noGrp="1"/>
          </p:cNvSpPr>
          <p:nvPr>
            <p:ph sz="half" idx="2"/>
          </p:nvPr>
        </p:nvSpPr>
        <p:spPr/>
        <p:txBody>
          <a:bodyPr/>
          <a:lstStyle/>
          <a:p>
            <a:endParaRPr lang="tr-TR"/>
          </a:p>
        </p:txBody>
      </p:sp>
      <p:sp>
        <p:nvSpPr>
          <p:cNvPr id="5" name="4 Metin Yer Tutucusu"/>
          <p:cNvSpPr>
            <a:spLocks noGrp="1"/>
          </p:cNvSpPr>
          <p:nvPr>
            <p:ph type="body" sz="quarter" idx="3"/>
          </p:nvPr>
        </p:nvSpPr>
        <p:spPr/>
        <p:txBody>
          <a:bodyPr/>
          <a:lstStyle/>
          <a:p>
            <a:endParaRPr lang="tr-TR"/>
          </a:p>
        </p:txBody>
      </p:sp>
      <p:sp>
        <p:nvSpPr>
          <p:cNvPr id="6" name="5 İçerik Yer Tutucusu"/>
          <p:cNvSpPr>
            <a:spLocks noGrp="1"/>
          </p:cNvSpPr>
          <p:nvPr>
            <p:ph sz="quarter" idx="4"/>
          </p:nvPr>
        </p:nvSpPr>
        <p:spPr/>
        <p:txBody>
          <a:bodyPr/>
          <a:lstStyle/>
          <a:p>
            <a:endParaRPr lang="tr-TR"/>
          </a:p>
        </p:txBody>
      </p:sp>
      <p:pic>
        <p:nvPicPr>
          <p:cNvPr id="5122" name="Picture 2" descr="C:\Users\pc\Desktop\Adsız.png"/>
          <p:cNvPicPr>
            <a:picLocks noChangeAspect="1" noChangeArrowheads="1"/>
          </p:cNvPicPr>
          <p:nvPr/>
        </p:nvPicPr>
        <p:blipFill>
          <a:blip r:embed="rId2"/>
          <a:srcRect/>
          <a:stretch>
            <a:fillRect/>
          </a:stretch>
        </p:blipFill>
        <p:spPr bwMode="auto">
          <a:xfrm>
            <a:off x="-227" y="214290"/>
            <a:ext cx="9144227" cy="642939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467544" y="1052736"/>
            <a:ext cx="8229600" cy="4770537"/>
          </a:xfrm>
          <a:prstGeom prst="rect">
            <a:avLst/>
          </a:prstGeom>
        </p:spPr>
        <p:txBody>
          <a:bodyPr wrap="square">
            <a:spAutoFit/>
          </a:bodyPr>
          <a:lstStyle/>
          <a:p>
            <a:r>
              <a:rPr lang="tr-TR" sz="1600" dirty="0" smtClean="0"/>
              <a:t>Bir diğer önemli gelişme </a:t>
            </a:r>
            <a:r>
              <a:rPr lang="tr-TR" sz="1600" b="1" i="1" dirty="0" smtClean="0"/>
              <a:t>Malatya - Nemrut Dağı ekseninde beklenmektedir. Önümüzdeki</a:t>
            </a:r>
          </a:p>
          <a:p>
            <a:pPr>
              <a:buNone/>
            </a:pPr>
            <a:r>
              <a:rPr lang="tr-TR" sz="1600" dirty="0" smtClean="0"/>
              <a:t>        yıllarda özellikle organize turların Malatya-Adıyaman güzergâhını takip etmeleri,</a:t>
            </a:r>
          </a:p>
          <a:p>
            <a:pPr>
              <a:buNone/>
            </a:pPr>
            <a:r>
              <a:rPr lang="tr-TR" sz="1600" dirty="0" smtClean="0"/>
              <a:t>        programlarına bu iki ili de almaları durumunda eksenin önemi ve hareketliliği daha da</a:t>
            </a:r>
          </a:p>
          <a:p>
            <a:pPr>
              <a:buNone/>
            </a:pPr>
            <a:r>
              <a:rPr lang="tr-TR" sz="1600" dirty="0" smtClean="0"/>
              <a:t>        artacaktır. Battalgazi yakınlarındaki iskeleden motorbotla hareketle Nemrut Dağı yolu</a:t>
            </a:r>
          </a:p>
          <a:p>
            <a:pPr>
              <a:buNone/>
            </a:pPr>
            <a:r>
              <a:rPr lang="tr-TR" sz="1600" dirty="0" smtClean="0"/>
              <a:t>        yakınlarına kadar gölde seyahat edilebilecek, daha sonra karayolu ile Nemrut’a</a:t>
            </a:r>
          </a:p>
          <a:p>
            <a:pPr>
              <a:buNone/>
            </a:pPr>
            <a:r>
              <a:rPr lang="tr-TR" sz="1600" dirty="0" smtClean="0"/>
              <a:t>        erişilebilecektir. </a:t>
            </a:r>
            <a:r>
              <a:rPr lang="tr-TR" sz="1600" b="1" i="1" dirty="0" smtClean="0"/>
              <a:t>STR 1; Turizm Ürünlerinin Çeşitlendirilmesi-İlin Çekiciliğinin Artırılması bu</a:t>
            </a:r>
          </a:p>
          <a:p>
            <a:pPr>
              <a:buNone/>
            </a:pPr>
            <a:r>
              <a:rPr lang="tr-TR" sz="1600" dirty="0" smtClean="0"/>
              <a:t>        eksenin sağlayacağı olanak olacaktır.</a:t>
            </a:r>
          </a:p>
          <a:p>
            <a:pPr>
              <a:buNone/>
            </a:pPr>
            <a:endParaRPr lang="tr-TR" sz="1600" dirty="0" smtClean="0"/>
          </a:p>
          <a:p>
            <a:r>
              <a:rPr lang="tr-TR" sz="1600" dirty="0" smtClean="0"/>
              <a:t>İlde bunların dışında münferit olarak gelişme kaydedecek kesimler bulunmaktadır.</a:t>
            </a:r>
          </a:p>
          <a:p>
            <a:pPr>
              <a:buNone/>
            </a:pPr>
            <a:r>
              <a:rPr lang="tr-TR" sz="1600" dirty="0" smtClean="0"/>
              <a:t>        Malatya-Kayseri karayolu yakınlarındaki Akçadağ, Malatya-Sivas Karayolu üzerinde yer</a:t>
            </a:r>
          </a:p>
          <a:p>
            <a:pPr>
              <a:buNone/>
            </a:pPr>
            <a:r>
              <a:rPr lang="tr-TR" sz="1600" dirty="0" smtClean="0"/>
              <a:t>        alan Hekimhan ve Malatya-Kahramanmaraş karayolu yakınındaki Doğanşehir ‘de münferit</a:t>
            </a:r>
          </a:p>
          <a:p>
            <a:pPr>
              <a:buNone/>
            </a:pPr>
            <a:r>
              <a:rPr lang="tr-TR" sz="1600" dirty="0" smtClean="0"/>
              <a:t>        gelişmeler beklenmektedir. Bu yerleşmelerin bir kısmında, örneğin Hekimhan’da tarihi</a:t>
            </a:r>
          </a:p>
          <a:p>
            <a:pPr>
              <a:buNone/>
            </a:pPr>
            <a:r>
              <a:rPr lang="tr-TR" sz="1600" dirty="0" smtClean="0"/>
              <a:t>        eserler, özgün mimari örnekler bulunmaktadır. Ayrıca </a:t>
            </a:r>
            <a:r>
              <a:rPr lang="tr-TR" sz="1600" dirty="0" err="1" smtClean="0"/>
              <a:t>Yamadağ</a:t>
            </a:r>
            <a:r>
              <a:rPr lang="tr-TR" sz="1600" dirty="0" smtClean="0"/>
              <a:t> kayak merkezi ile çekiciliği</a:t>
            </a:r>
          </a:p>
          <a:p>
            <a:pPr>
              <a:buNone/>
            </a:pPr>
            <a:r>
              <a:rPr lang="tr-TR" sz="1600" dirty="0" smtClean="0"/>
              <a:t>        artacaktır. Doğanşehir ve yakın çevresi, baraj gölleri ve mesire yerleri ile özellikle yol boyu</a:t>
            </a:r>
          </a:p>
          <a:p>
            <a:pPr>
              <a:buNone/>
            </a:pPr>
            <a:r>
              <a:rPr lang="tr-TR" sz="1600" dirty="0" smtClean="0"/>
              <a:t>        çekiciliğe sahiptir. Akçadağ, </a:t>
            </a:r>
            <a:r>
              <a:rPr lang="tr-TR" sz="1600" dirty="0" err="1" smtClean="0"/>
              <a:t>Sultansuyu</a:t>
            </a:r>
            <a:r>
              <a:rPr lang="tr-TR" sz="1600" dirty="0" smtClean="0"/>
              <a:t> harasına sahiptir. Bu olanaktan yararlanılabilir.</a:t>
            </a:r>
          </a:p>
          <a:p>
            <a:endParaRPr lang="tr-TR" sz="16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1600" dirty="0" smtClean="0"/>
              <a:t>Küçük ilçe merkezleri ve kırsal kesim için, daha kapsamlı ve uzun vadeli turizmi geliştirme stratejileri geliştirilmiştir. Ekonomik ve mekânsal açıdan dezavantajlı olan bu kesimlerin eldeki tüm olanakları harekete geçirilmesi ve geliştirilmesi gerekmektedir. Doğaya dayalı turizm, dağ yürüyüşü, dağ bisikleti, tırmanma, foto-safari, bitki inceleme ve benzer aktiviteler bu kesimlerde yapılabilecektir. </a:t>
            </a:r>
          </a:p>
          <a:p>
            <a:endParaRPr lang="tr-TR" sz="1600" dirty="0" smtClean="0"/>
          </a:p>
          <a:p>
            <a:r>
              <a:rPr lang="tr-TR" sz="1600" dirty="0" smtClean="0"/>
              <a:t>Bunlara ek olarak, </a:t>
            </a:r>
            <a:r>
              <a:rPr lang="tr-TR" sz="1600" dirty="0" err="1" smtClean="0"/>
              <a:t>etnoğrafik</a:t>
            </a:r>
            <a:r>
              <a:rPr lang="tr-TR" sz="1600" dirty="0" smtClean="0"/>
              <a:t> turizm de büyük potansiyele sahiptir. Özellikle kırsal kesimde, yeme-içme kültürü, halk oyunları, müzik, gelenek ve görenekler yerli ve yabancı ziyaretçiler için ilginç olacaktır. Ancak, kırsal kesim bu gelişmelere hazırlanmalıdır. Ev pansiyonculuğunun özendirilmesi ve yeme-içme olanaklarının artırılması gerekmektedir.</a:t>
            </a:r>
          </a:p>
          <a:p>
            <a:endParaRPr lang="tr-TR" sz="1600" dirty="0" smtClean="0"/>
          </a:p>
          <a:p>
            <a:r>
              <a:rPr lang="tr-TR" sz="1600" dirty="0" smtClean="0"/>
              <a:t>Her şeyden önce hizmet sunacak kişilerin ustalık bilgisinin artırılması gerekmektedir. Bu gelişmeler güneyde Malatya - Nemrut ekseni, kuzeyde ise Yama Dağı Kayak Merkezinin gerçekleşmesine bağlı olacaktır</a:t>
            </a:r>
            <a:endParaRPr lang="tr-TR"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fi-FI" sz="2400" b="1" dirty="0" smtClean="0"/>
              <a:t>Malatya 1. Gün – Malatya Merkez</a:t>
            </a:r>
            <a:endParaRPr lang="tr-TR" sz="2400" dirty="0"/>
          </a:p>
        </p:txBody>
      </p:sp>
      <p:sp>
        <p:nvSpPr>
          <p:cNvPr id="3" name="2 İçerik Yer Tutucusu"/>
          <p:cNvSpPr>
            <a:spLocks noGrp="1"/>
          </p:cNvSpPr>
          <p:nvPr>
            <p:ph idx="1"/>
          </p:nvPr>
        </p:nvSpPr>
        <p:spPr/>
        <p:txBody>
          <a:bodyPr>
            <a:normAutofit fontScale="55000" lnSpcReduction="20000"/>
          </a:bodyPr>
          <a:lstStyle/>
          <a:p>
            <a:pPr algn="ctr">
              <a:buNone/>
            </a:pPr>
            <a:r>
              <a:rPr lang="tr-TR" b="1" dirty="0" smtClean="0"/>
              <a:t>Öneriler;</a:t>
            </a:r>
          </a:p>
          <a:p>
            <a:endParaRPr lang="tr-TR" b="1" dirty="0" smtClean="0"/>
          </a:p>
          <a:p>
            <a:r>
              <a:rPr lang="tr-TR" dirty="0" smtClean="0"/>
              <a:t>Müzeler (Malatya Müzesi, </a:t>
            </a:r>
            <a:r>
              <a:rPr lang="tr-TR" dirty="0" err="1" smtClean="0"/>
              <a:t>Beşkonaklar</a:t>
            </a:r>
            <a:r>
              <a:rPr lang="tr-TR" dirty="0" smtClean="0"/>
              <a:t> Etnografya Müzesi, </a:t>
            </a:r>
            <a:r>
              <a:rPr lang="tr-TR" dirty="0" err="1" smtClean="0"/>
              <a:t>Atatütürk</a:t>
            </a:r>
            <a:r>
              <a:rPr lang="tr-TR" dirty="0" smtClean="0"/>
              <a:t> Evi Müzesi),</a:t>
            </a:r>
          </a:p>
          <a:p>
            <a:endParaRPr lang="tr-TR" dirty="0" smtClean="0"/>
          </a:p>
          <a:p>
            <a:r>
              <a:rPr lang="tr-TR" dirty="0" smtClean="0"/>
              <a:t> Kültür ve Sanat Merkezleri,</a:t>
            </a:r>
          </a:p>
          <a:p>
            <a:endParaRPr lang="tr-TR" dirty="0" smtClean="0"/>
          </a:p>
          <a:p>
            <a:r>
              <a:rPr lang="tr-TR" dirty="0" err="1" smtClean="0"/>
              <a:t>Kanalboyu</a:t>
            </a:r>
            <a:r>
              <a:rPr lang="tr-TR" dirty="0" smtClean="0"/>
              <a:t> – </a:t>
            </a:r>
            <a:r>
              <a:rPr lang="tr-TR" dirty="0" err="1" smtClean="0"/>
              <a:t>Kernek</a:t>
            </a:r>
            <a:r>
              <a:rPr lang="tr-TR" dirty="0" smtClean="0"/>
              <a:t> ,</a:t>
            </a:r>
          </a:p>
          <a:p>
            <a:endParaRPr lang="tr-TR" dirty="0" smtClean="0"/>
          </a:p>
          <a:p>
            <a:r>
              <a:rPr lang="tr-TR" dirty="0" smtClean="0"/>
              <a:t> Beş Konaklar,</a:t>
            </a:r>
          </a:p>
          <a:p>
            <a:endParaRPr lang="tr-TR" dirty="0" smtClean="0"/>
          </a:p>
          <a:p>
            <a:r>
              <a:rPr lang="tr-TR" dirty="0" smtClean="0"/>
              <a:t> Kent Merkezi, Malatya Mutfağı ve </a:t>
            </a:r>
            <a:r>
              <a:rPr lang="tr-TR" dirty="0" err="1" smtClean="0"/>
              <a:t>Şire</a:t>
            </a:r>
            <a:r>
              <a:rPr lang="tr-TR" dirty="0" smtClean="0"/>
              <a:t> Pazarı Ziyaret (yöresel ürünler, alışveriş),</a:t>
            </a:r>
          </a:p>
          <a:p>
            <a:endParaRPr lang="tr-TR" dirty="0" smtClean="0"/>
          </a:p>
          <a:p>
            <a:r>
              <a:rPr lang="tr-TR" dirty="0" smtClean="0"/>
              <a:t> </a:t>
            </a:r>
            <a:r>
              <a:rPr lang="tr-TR" dirty="0" err="1" smtClean="0"/>
              <a:t>Aslantepe</a:t>
            </a:r>
            <a:r>
              <a:rPr lang="tr-TR" dirty="0" smtClean="0"/>
              <a:t> Höyüğü</a:t>
            </a:r>
          </a:p>
          <a:p>
            <a:endParaRPr lang="tr-TR" dirty="0" smtClean="0"/>
          </a:p>
          <a:p>
            <a:r>
              <a:rPr lang="tr-TR" dirty="0" smtClean="0"/>
              <a:t> </a:t>
            </a:r>
            <a:r>
              <a:rPr lang="tr-TR" dirty="0" err="1" smtClean="0"/>
              <a:t>Orduzu</a:t>
            </a:r>
            <a:r>
              <a:rPr lang="tr-TR" dirty="0" smtClean="0"/>
              <a:t> Pınarbaşı</a:t>
            </a: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l"/>
            <a:r>
              <a:rPr lang="tr-TR" sz="2400" b="1" dirty="0" smtClean="0"/>
              <a:t>Malatya 2. Gün - Battal Gazi (Eski Malatya) ve </a:t>
            </a:r>
            <a:r>
              <a:rPr lang="tr-TR" sz="2400" b="1" dirty="0" err="1" smtClean="0"/>
              <a:t>Karakaya</a:t>
            </a:r>
            <a:r>
              <a:rPr lang="tr-TR" sz="2400" b="1" dirty="0" smtClean="0"/>
              <a:t> Baraj Gölü (kültürel aksı keşfetmek)</a:t>
            </a:r>
            <a:endParaRPr lang="tr-TR" sz="2400" dirty="0"/>
          </a:p>
        </p:txBody>
      </p:sp>
      <p:sp>
        <p:nvSpPr>
          <p:cNvPr id="3" name="2 İçerik Yer Tutucusu"/>
          <p:cNvSpPr>
            <a:spLocks noGrp="1"/>
          </p:cNvSpPr>
          <p:nvPr>
            <p:ph idx="1"/>
          </p:nvPr>
        </p:nvSpPr>
        <p:spPr/>
        <p:txBody>
          <a:bodyPr>
            <a:normAutofit fontScale="77500" lnSpcReduction="20000"/>
          </a:bodyPr>
          <a:lstStyle/>
          <a:p>
            <a:r>
              <a:rPr lang="tr-TR" dirty="0" smtClean="0"/>
              <a:t>Battal Gazi - Sokak Düzenlemeleri, Eski Malatya evleri, Galeriler</a:t>
            </a:r>
          </a:p>
          <a:p>
            <a:endParaRPr lang="tr-TR" dirty="0" smtClean="0"/>
          </a:p>
          <a:p>
            <a:r>
              <a:rPr lang="tr-TR" dirty="0" smtClean="0"/>
              <a:t>Silahtar Mustafa Paşa Kervansarayı, sergiler,</a:t>
            </a:r>
          </a:p>
          <a:p>
            <a:endParaRPr lang="tr-TR" dirty="0" smtClean="0"/>
          </a:p>
          <a:p>
            <a:r>
              <a:rPr lang="tr-TR" dirty="0" smtClean="0"/>
              <a:t>Ulu Cami</a:t>
            </a:r>
          </a:p>
          <a:p>
            <a:endParaRPr lang="tr-TR" dirty="0" smtClean="0"/>
          </a:p>
          <a:p>
            <a:r>
              <a:rPr lang="tr-TR" dirty="0" err="1" smtClean="0"/>
              <a:t>Karakaya</a:t>
            </a:r>
            <a:r>
              <a:rPr lang="tr-TR" dirty="0" smtClean="0"/>
              <a:t> Baraj Gölü, istenirse tekne gezintisi</a:t>
            </a:r>
          </a:p>
          <a:p>
            <a:endParaRPr lang="tr-TR" dirty="0" smtClean="0"/>
          </a:p>
          <a:p>
            <a:r>
              <a:rPr lang="tr-TR" dirty="0" err="1" smtClean="0"/>
              <a:t>Aslantepe</a:t>
            </a:r>
            <a:r>
              <a:rPr lang="tr-TR" dirty="0" smtClean="0"/>
              <a:t> (5 bin yıllık bir yerleşme)</a:t>
            </a:r>
          </a:p>
          <a:p>
            <a:endParaRPr lang="tr-TR" dirty="0" smtClean="0"/>
          </a:p>
          <a:p>
            <a:r>
              <a:rPr lang="tr-TR" dirty="0" err="1" smtClean="0"/>
              <a:t>Orduzu</a:t>
            </a:r>
            <a:r>
              <a:rPr lang="tr-TR" dirty="0" smtClean="0"/>
              <a:t> Pınarbaşı,</a:t>
            </a: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l"/>
            <a:r>
              <a:rPr lang="tr-TR" sz="2400" b="1" dirty="0" smtClean="0"/>
              <a:t>Malatya 3. Gün – Yeşilyurt ve </a:t>
            </a:r>
            <a:r>
              <a:rPr lang="tr-TR" sz="2400" b="1" dirty="0" err="1" smtClean="0"/>
              <a:t>Gündüzbey</a:t>
            </a:r>
            <a:endParaRPr lang="tr-TR" sz="2400" dirty="0"/>
          </a:p>
        </p:txBody>
      </p:sp>
      <p:sp>
        <p:nvSpPr>
          <p:cNvPr id="3" name="2 İçerik Yer Tutucusu"/>
          <p:cNvSpPr>
            <a:spLocks noGrp="1"/>
          </p:cNvSpPr>
          <p:nvPr>
            <p:ph idx="1"/>
          </p:nvPr>
        </p:nvSpPr>
        <p:spPr/>
        <p:txBody>
          <a:bodyPr>
            <a:normAutofit fontScale="92500" lnSpcReduction="20000"/>
          </a:bodyPr>
          <a:lstStyle/>
          <a:p>
            <a:r>
              <a:rPr lang="tr-TR" dirty="0" smtClean="0"/>
              <a:t> Yeşilyurt Kent Merkezi - Sokak Düzenlemeleri</a:t>
            </a:r>
          </a:p>
          <a:p>
            <a:endParaRPr lang="tr-TR" dirty="0" smtClean="0"/>
          </a:p>
          <a:p>
            <a:r>
              <a:rPr lang="tr-TR" dirty="0" smtClean="0"/>
              <a:t> Tarihi Doku</a:t>
            </a:r>
          </a:p>
          <a:p>
            <a:endParaRPr lang="tr-TR" dirty="0" smtClean="0"/>
          </a:p>
          <a:p>
            <a:r>
              <a:rPr lang="tr-TR" dirty="0" smtClean="0"/>
              <a:t> Mesire Yerleri</a:t>
            </a:r>
          </a:p>
          <a:p>
            <a:endParaRPr lang="tr-TR" dirty="0" smtClean="0"/>
          </a:p>
          <a:p>
            <a:r>
              <a:rPr lang="tr-TR" dirty="0" smtClean="0"/>
              <a:t> </a:t>
            </a:r>
            <a:r>
              <a:rPr lang="tr-TR" dirty="0" err="1" smtClean="0"/>
              <a:t>Gündüzbey</a:t>
            </a:r>
            <a:r>
              <a:rPr lang="tr-TR" dirty="0" smtClean="0"/>
              <a:t> Kent Merkezi – Sokak Düzenlemeleri</a:t>
            </a:r>
          </a:p>
          <a:p>
            <a:endParaRPr lang="tr-TR" dirty="0" smtClean="0"/>
          </a:p>
          <a:p>
            <a:r>
              <a:rPr lang="tr-TR" dirty="0" smtClean="0"/>
              <a:t> Su Kaynağı</a:t>
            </a: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l"/>
            <a:r>
              <a:rPr lang="tr-TR" sz="2400" b="1" dirty="0" smtClean="0"/>
              <a:t>Malatya İlinde Dördüncü Gün Darende Günü</a:t>
            </a:r>
            <a:endParaRPr lang="tr-TR" sz="2400" dirty="0"/>
          </a:p>
        </p:txBody>
      </p:sp>
      <p:sp>
        <p:nvSpPr>
          <p:cNvPr id="3" name="2 İçerik Yer Tutucusu"/>
          <p:cNvSpPr>
            <a:spLocks noGrp="1"/>
          </p:cNvSpPr>
          <p:nvPr>
            <p:ph idx="1"/>
          </p:nvPr>
        </p:nvSpPr>
        <p:spPr/>
        <p:txBody>
          <a:bodyPr>
            <a:normAutofit fontScale="55000" lnSpcReduction="20000"/>
          </a:bodyPr>
          <a:lstStyle/>
          <a:p>
            <a:pPr algn="ctr">
              <a:buNone/>
            </a:pPr>
            <a:r>
              <a:rPr lang="tr-TR" b="1" i="1" dirty="0" smtClean="0"/>
              <a:t>Önerilen;</a:t>
            </a:r>
          </a:p>
          <a:p>
            <a:endParaRPr lang="tr-TR" b="1" i="1" dirty="0" smtClean="0"/>
          </a:p>
          <a:p>
            <a:r>
              <a:rPr lang="tr-TR" dirty="0" smtClean="0"/>
              <a:t> </a:t>
            </a:r>
            <a:r>
              <a:rPr lang="tr-TR" dirty="0" err="1" smtClean="0"/>
              <a:t>Günpınar</a:t>
            </a:r>
            <a:r>
              <a:rPr lang="tr-TR" dirty="0" smtClean="0"/>
              <a:t> Şelalesi</a:t>
            </a:r>
          </a:p>
          <a:p>
            <a:endParaRPr lang="tr-TR" dirty="0" smtClean="0"/>
          </a:p>
          <a:p>
            <a:r>
              <a:rPr lang="tr-TR" dirty="0" smtClean="0"/>
              <a:t> Somuncu Baba Külliyesi</a:t>
            </a:r>
          </a:p>
          <a:p>
            <a:endParaRPr lang="tr-TR" dirty="0" smtClean="0"/>
          </a:p>
          <a:p>
            <a:r>
              <a:rPr lang="tr-TR" dirty="0" smtClean="0"/>
              <a:t> Darende’nin Kültürel Envanteri</a:t>
            </a:r>
          </a:p>
          <a:p>
            <a:endParaRPr lang="tr-TR" dirty="0" smtClean="0"/>
          </a:p>
          <a:p>
            <a:r>
              <a:rPr lang="tr-TR" dirty="0" smtClean="0"/>
              <a:t> </a:t>
            </a:r>
            <a:r>
              <a:rPr lang="tr-TR" dirty="0" err="1" smtClean="0"/>
              <a:t>Tohma</a:t>
            </a:r>
            <a:r>
              <a:rPr lang="tr-TR" dirty="0" smtClean="0"/>
              <a:t> Çayı ve Kudret Hamamı</a:t>
            </a:r>
          </a:p>
          <a:p>
            <a:endParaRPr lang="tr-TR" dirty="0" smtClean="0"/>
          </a:p>
          <a:p>
            <a:r>
              <a:rPr lang="tr-TR" dirty="0" smtClean="0"/>
              <a:t> Darende Yemekleri</a:t>
            </a:r>
          </a:p>
          <a:p>
            <a:endParaRPr lang="tr-TR" dirty="0" smtClean="0"/>
          </a:p>
          <a:p>
            <a:r>
              <a:rPr lang="tr-TR" dirty="0" smtClean="0"/>
              <a:t> Rafting Olanakları</a:t>
            </a:r>
          </a:p>
          <a:p>
            <a:endParaRPr lang="tr-TR" dirty="0" smtClean="0"/>
          </a:p>
          <a:p>
            <a:r>
              <a:rPr lang="tr-TR" dirty="0" smtClean="0"/>
              <a:t> Balaban Beldesi – Yerleşme Dokusu ve Kerpiç Evler</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l"/>
            <a:r>
              <a:rPr lang="tr-TR" sz="2400" b="1" dirty="0" smtClean="0"/>
              <a:t>Malatya İlinde Beşinci Gün - </a:t>
            </a:r>
            <a:r>
              <a:rPr lang="tr-TR" sz="2400" b="1" dirty="0" err="1" smtClean="0"/>
              <a:t>Arapgir</a:t>
            </a:r>
            <a:r>
              <a:rPr lang="tr-TR" sz="2400" b="1" dirty="0" smtClean="0"/>
              <a:t> Günü</a:t>
            </a:r>
            <a:endParaRPr lang="tr-TR" sz="2400" dirty="0"/>
          </a:p>
        </p:txBody>
      </p:sp>
      <p:sp>
        <p:nvSpPr>
          <p:cNvPr id="3" name="2 İçerik Yer Tutucusu"/>
          <p:cNvSpPr>
            <a:spLocks noGrp="1"/>
          </p:cNvSpPr>
          <p:nvPr>
            <p:ph idx="1"/>
          </p:nvPr>
        </p:nvSpPr>
        <p:spPr/>
        <p:txBody>
          <a:bodyPr>
            <a:normAutofit fontScale="85000" lnSpcReduction="10000"/>
          </a:bodyPr>
          <a:lstStyle/>
          <a:p>
            <a:r>
              <a:rPr lang="tr-TR" dirty="0" err="1" smtClean="0"/>
              <a:t>Arapgir</a:t>
            </a:r>
            <a:r>
              <a:rPr lang="tr-TR" dirty="0" smtClean="0"/>
              <a:t> Kent Dokusu, </a:t>
            </a:r>
            <a:r>
              <a:rPr lang="tr-TR" dirty="0" err="1" smtClean="0"/>
              <a:t>Arapgir</a:t>
            </a:r>
            <a:r>
              <a:rPr lang="tr-TR" dirty="0" smtClean="0"/>
              <a:t> Kent Merkezi,</a:t>
            </a:r>
          </a:p>
          <a:p>
            <a:endParaRPr lang="tr-TR" dirty="0" smtClean="0"/>
          </a:p>
          <a:p>
            <a:r>
              <a:rPr lang="tr-TR" dirty="0" smtClean="0"/>
              <a:t>Tarihi Yapılar, Cafer Paşa Konağı, Millet Han, benzer diğerleri,</a:t>
            </a:r>
          </a:p>
          <a:p>
            <a:endParaRPr lang="tr-TR" dirty="0" smtClean="0"/>
          </a:p>
          <a:p>
            <a:r>
              <a:rPr lang="tr-TR" dirty="0" smtClean="0"/>
              <a:t>Eski </a:t>
            </a:r>
            <a:r>
              <a:rPr lang="tr-TR" dirty="0" err="1" smtClean="0"/>
              <a:t>Arapgir</a:t>
            </a:r>
            <a:r>
              <a:rPr lang="tr-TR" dirty="0" smtClean="0"/>
              <a:t> Yerleşmesi ve Tek Yapılar, Köprüler</a:t>
            </a:r>
          </a:p>
          <a:p>
            <a:endParaRPr lang="tr-TR" dirty="0" smtClean="0"/>
          </a:p>
          <a:p>
            <a:r>
              <a:rPr lang="tr-TR" dirty="0" err="1" smtClean="0"/>
              <a:t>Kayaarası</a:t>
            </a:r>
            <a:r>
              <a:rPr lang="tr-TR" dirty="0" smtClean="0"/>
              <a:t> Kanyonu,</a:t>
            </a:r>
          </a:p>
          <a:p>
            <a:endParaRPr lang="tr-TR" dirty="0" smtClean="0"/>
          </a:p>
          <a:p>
            <a:r>
              <a:rPr lang="tr-TR" dirty="0" smtClean="0"/>
              <a:t>Yöresel Ürünler Alışverişi, (üzüm, dut, kuru yiyecekler)</a:t>
            </a: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l"/>
            <a:r>
              <a:rPr lang="tr-TR" sz="2400" b="1" dirty="0" smtClean="0"/>
              <a:t>Nemrut Dağı Gezisi;</a:t>
            </a:r>
            <a:endParaRPr lang="tr-TR" sz="2400" dirty="0"/>
          </a:p>
        </p:txBody>
      </p:sp>
      <p:sp>
        <p:nvSpPr>
          <p:cNvPr id="3" name="2 İçerik Yer Tutucusu"/>
          <p:cNvSpPr>
            <a:spLocks noGrp="1"/>
          </p:cNvSpPr>
          <p:nvPr>
            <p:ph idx="1"/>
          </p:nvPr>
        </p:nvSpPr>
        <p:spPr>
          <a:xfrm>
            <a:off x="457200" y="1268760"/>
            <a:ext cx="8229600" cy="5112568"/>
          </a:xfrm>
        </p:spPr>
        <p:txBody>
          <a:bodyPr>
            <a:normAutofit fontScale="40000" lnSpcReduction="20000"/>
          </a:bodyPr>
          <a:lstStyle/>
          <a:p>
            <a:r>
              <a:rPr lang="tr-TR" dirty="0" smtClean="0"/>
              <a:t>Yol boyu kırsal kesimin algılanması,</a:t>
            </a:r>
          </a:p>
          <a:p>
            <a:endParaRPr lang="tr-TR" dirty="0" smtClean="0"/>
          </a:p>
          <a:p>
            <a:r>
              <a:rPr lang="tr-TR" dirty="0" smtClean="0"/>
              <a:t> Yol boyu kültürel değerlerin algılanması (örneğin </a:t>
            </a:r>
            <a:r>
              <a:rPr lang="tr-TR" dirty="0" err="1" smtClean="0"/>
              <a:t>Sevserek</a:t>
            </a:r>
            <a:r>
              <a:rPr lang="tr-TR" dirty="0" smtClean="0"/>
              <a:t> Han)</a:t>
            </a:r>
          </a:p>
          <a:p>
            <a:endParaRPr lang="tr-TR" dirty="0" smtClean="0"/>
          </a:p>
          <a:p>
            <a:r>
              <a:rPr lang="tr-TR" dirty="0" smtClean="0"/>
              <a:t>Nemrut Dağı</a:t>
            </a:r>
          </a:p>
          <a:p>
            <a:endParaRPr lang="tr-TR" dirty="0" smtClean="0"/>
          </a:p>
          <a:p>
            <a:pPr>
              <a:buNone/>
            </a:pPr>
            <a:r>
              <a:rPr lang="tr-TR" dirty="0" smtClean="0"/>
              <a:t>Bu gezi günübirlik yapılabilir ve Malatya’ya dönüş yapılabilir veya “Malatya-Nemrut Dağı - Kahta - Adıyaman” parkuru ile gezi sürdürülebilir</a:t>
            </a:r>
          </a:p>
          <a:p>
            <a:endParaRPr lang="tr-TR" dirty="0" smtClean="0"/>
          </a:p>
          <a:p>
            <a:pPr>
              <a:buNone/>
            </a:pPr>
            <a:r>
              <a:rPr lang="tr-TR" sz="5100" b="1" dirty="0" smtClean="0"/>
              <a:t>Malatya İline Dağılmış Güzellikler,</a:t>
            </a:r>
          </a:p>
          <a:p>
            <a:pPr>
              <a:buNone/>
            </a:pPr>
            <a:r>
              <a:rPr lang="tr-TR" sz="5100" b="1" dirty="0" smtClean="0"/>
              <a:t>Yol Boyunca Seyahat Sırasında Kolayca Erişilebilecek Çekici Alanlar</a:t>
            </a:r>
          </a:p>
          <a:p>
            <a:pPr algn="ctr">
              <a:buNone/>
            </a:pPr>
            <a:endParaRPr lang="tr-TR" b="1" dirty="0" smtClean="0"/>
          </a:p>
          <a:p>
            <a:r>
              <a:rPr lang="tr-TR" dirty="0" smtClean="0"/>
              <a:t>Malatya – Kayseri Karayolu; Akçadağ Levent Vadisi ve </a:t>
            </a:r>
            <a:r>
              <a:rPr lang="tr-TR" dirty="0" err="1" smtClean="0"/>
              <a:t>Sultansuyu</a:t>
            </a:r>
            <a:r>
              <a:rPr lang="tr-TR" dirty="0" smtClean="0"/>
              <a:t> Harası,</a:t>
            </a:r>
          </a:p>
          <a:p>
            <a:endParaRPr lang="tr-TR" dirty="0" smtClean="0"/>
          </a:p>
          <a:p>
            <a:r>
              <a:rPr lang="tr-TR" dirty="0" smtClean="0"/>
              <a:t>Malatya- Elazığ Karayolu üzerinde, Kale ve </a:t>
            </a:r>
            <a:r>
              <a:rPr lang="tr-TR" dirty="0" err="1" smtClean="0"/>
              <a:t>İspendere</a:t>
            </a:r>
            <a:r>
              <a:rPr lang="tr-TR" dirty="0" smtClean="0"/>
              <a:t> İçmeleri,</a:t>
            </a:r>
          </a:p>
          <a:p>
            <a:endParaRPr lang="tr-TR" dirty="0" smtClean="0"/>
          </a:p>
          <a:p>
            <a:r>
              <a:rPr lang="tr-TR" dirty="0" smtClean="0"/>
              <a:t>Malatya – Kahramanmaraş Karayolu; Doğanşehir Sürgü </a:t>
            </a:r>
            <a:r>
              <a:rPr lang="tr-TR" dirty="0" err="1" smtClean="0"/>
              <a:t>Takaz</a:t>
            </a:r>
            <a:r>
              <a:rPr lang="tr-TR" dirty="0" smtClean="0"/>
              <a:t> Mesire Alanı,</a:t>
            </a:r>
          </a:p>
          <a:p>
            <a:endParaRPr lang="tr-TR" dirty="0" smtClean="0"/>
          </a:p>
          <a:p>
            <a:r>
              <a:rPr lang="tr-TR" dirty="0" smtClean="0"/>
              <a:t>Malatya - Sivas Karayolu, Hekimhan Tarihi Eserleri ve Sivil Mimari Örnekleri ve Kuluncak</a:t>
            </a:r>
          </a:p>
          <a:p>
            <a:endParaRPr lang="tr-TR" dirty="0" smtClean="0"/>
          </a:p>
          <a:p>
            <a:r>
              <a:rPr lang="tr-TR" dirty="0" smtClean="0"/>
              <a:t>Malatya – Nemrut Dağı İl Yolu Güzergahı yakınlarında; Pütürge ve Doğanyol, eko-turizm ve </a:t>
            </a:r>
            <a:r>
              <a:rPr lang="tr-TR" dirty="0" err="1" smtClean="0"/>
              <a:t>etnoğrafik</a:t>
            </a:r>
            <a:r>
              <a:rPr lang="tr-TR" dirty="0" smtClean="0"/>
              <a:t> turizm olanakları</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260648"/>
            <a:ext cx="4038600" cy="5865515"/>
          </a:xfrm>
        </p:spPr>
        <p:txBody>
          <a:bodyPr>
            <a:normAutofit fontScale="70000" lnSpcReduction="20000"/>
          </a:bodyPr>
          <a:lstStyle/>
          <a:p>
            <a:pPr algn="ctr">
              <a:buNone/>
            </a:pPr>
            <a:r>
              <a:rPr lang="tr-TR" b="1" dirty="0"/>
              <a:t>FIRSATLAR</a:t>
            </a:r>
            <a:r>
              <a:rPr lang="tr-TR" b="1" dirty="0" smtClean="0"/>
              <a:t>;</a:t>
            </a:r>
          </a:p>
          <a:p>
            <a:pPr algn="ctr">
              <a:buNone/>
            </a:pPr>
            <a:endParaRPr lang="tr-TR" b="1" dirty="0"/>
          </a:p>
          <a:p>
            <a:r>
              <a:rPr lang="tr-TR" dirty="0" smtClean="0"/>
              <a:t> </a:t>
            </a:r>
            <a:r>
              <a:rPr lang="tr-TR" dirty="0"/>
              <a:t>Küresel Ölçekte Turizm </a:t>
            </a:r>
            <a:r>
              <a:rPr lang="tr-TR" dirty="0" smtClean="0"/>
              <a:t>Talebi Eğilimindeki </a:t>
            </a:r>
            <a:r>
              <a:rPr lang="tr-TR" dirty="0"/>
              <a:t>Değişmelerin </a:t>
            </a:r>
            <a:r>
              <a:rPr lang="tr-TR" dirty="0" smtClean="0"/>
              <a:t>Malatya’nın potansiyeline </a:t>
            </a:r>
            <a:r>
              <a:rPr lang="tr-TR" dirty="0"/>
              <a:t>uygun </a:t>
            </a:r>
            <a:r>
              <a:rPr lang="tr-TR" dirty="0" smtClean="0"/>
              <a:t>olması </a:t>
            </a:r>
            <a:r>
              <a:rPr lang="tr-TR" dirty="0" smtClean="0">
                <a:solidFill>
                  <a:srgbClr val="7030A0"/>
                </a:solidFill>
              </a:rPr>
              <a:t>(?)</a:t>
            </a:r>
            <a:endParaRPr lang="tr-TR" dirty="0" smtClean="0">
              <a:solidFill>
                <a:srgbClr val="7030A0"/>
              </a:solidFill>
            </a:endParaRPr>
          </a:p>
          <a:p>
            <a:endParaRPr lang="tr-TR" dirty="0"/>
          </a:p>
          <a:p>
            <a:r>
              <a:rPr lang="tr-TR" dirty="0" smtClean="0"/>
              <a:t> </a:t>
            </a:r>
            <a:r>
              <a:rPr lang="tr-TR" dirty="0"/>
              <a:t>Ulusal Ölçekte </a:t>
            </a:r>
            <a:r>
              <a:rPr lang="tr-TR" dirty="0" smtClean="0"/>
              <a:t>Turizm Talebindeki</a:t>
            </a:r>
            <a:r>
              <a:rPr lang="tr-TR" dirty="0"/>
              <a:t> </a:t>
            </a:r>
            <a:r>
              <a:rPr lang="tr-TR" dirty="0" smtClean="0"/>
              <a:t>Değişimlerin</a:t>
            </a:r>
            <a:r>
              <a:rPr lang="tr-TR" dirty="0"/>
              <a:t>, Yeni Yer ve </a:t>
            </a:r>
            <a:r>
              <a:rPr lang="tr-TR" dirty="0" smtClean="0"/>
              <a:t>Ürün Arayışlarının </a:t>
            </a:r>
            <a:r>
              <a:rPr lang="tr-TR" dirty="0"/>
              <a:t>Malatya’nın </a:t>
            </a:r>
            <a:r>
              <a:rPr lang="tr-TR" dirty="0" smtClean="0">
                <a:solidFill>
                  <a:srgbClr val="7030A0"/>
                </a:solidFill>
              </a:rPr>
              <a:t>Özgün Değerlerine </a:t>
            </a:r>
            <a:r>
              <a:rPr lang="tr-TR" dirty="0"/>
              <a:t>Olan </a:t>
            </a:r>
            <a:r>
              <a:rPr lang="tr-TR" dirty="0" smtClean="0"/>
              <a:t>Uygunluğu </a:t>
            </a:r>
            <a:r>
              <a:rPr lang="tr-TR" dirty="0" smtClean="0">
                <a:solidFill>
                  <a:srgbClr val="7030A0"/>
                </a:solidFill>
              </a:rPr>
              <a:t>(Proje sonucu çıkartılması gereken veri)</a:t>
            </a:r>
            <a:endParaRPr lang="tr-TR" dirty="0" smtClean="0">
              <a:solidFill>
                <a:srgbClr val="7030A0"/>
              </a:solidFill>
            </a:endParaRPr>
          </a:p>
          <a:p>
            <a:endParaRPr lang="tr-TR" dirty="0"/>
          </a:p>
          <a:p>
            <a:r>
              <a:rPr lang="tr-TR" dirty="0" smtClean="0"/>
              <a:t>Gelişmişlik </a:t>
            </a:r>
            <a:r>
              <a:rPr lang="tr-TR" dirty="0"/>
              <a:t>Göstergeleri İtibarı </a:t>
            </a:r>
            <a:r>
              <a:rPr lang="tr-TR" dirty="0" smtClean="0"/>
              <a:t>ile Bölgenin </a:t>
            </a:r>
            <a:r>
              <a:rPr lang="tr-TR" dirty="0"/>
              <a:t>En Gelişmiş İli </a:t>
            </a:r>
            <a:r>
              <a:rPr lang="tr-TR" dirty="0" smtClean="0"/>
              <a:t>Olması </a:t>
            </a:r>
            <a:r>
              <a:rPr lang="tr-TR" dirty="0" smtClean="0">
                <a:solidFill>
                  <a:srgbClr val="7030A0"/>
                </a:solidFill>
              </a:rPr>
              <a:t>(DPT)</a:t>
            </a:r>
            <a:endParaRPr lang="tr-TR" dirty="0" smtClean="0">
              <a:solidFill>
                <a:srgbClr val="7030A0"/>
              </a:solidFill>
            </a:endParaRPr>
          </a:p>
          <a:p>
            <a:endParaRPr lang="tr-TR" dirty="0"/>
          </a:p>
          <a:p>
            <a:r>
              <a:rPr lang="tr-TR" dirty="0" smtClean="0"/>
              <a:t>Bölgenin </a:t>
            </a:r>
            <a:r>
              <a:rPr lang="tr-TR" dirty="0"/>
              <a:t>Yaşam Kalitesi Yüksek </a:t>
            </a:r>
            <a:r>
              <a:rPr lang="tr-TR" dirty="0" smtClean="0"/>
              <a:t>İlleri arasında </a:t>
            </a:r>
            <a:r>
              <a:rPr lang="tr-TR" dirty="0"/>
              <a:t>yer alması (Erzurum ve Malatya</a:t>
            </a:r>
            <a:r>
              <a:rPr lang="tr-TR" dirty="0" smtClean="0"/>
              <a:t>) </a:t>
            </a:r>
            <a:r>
              <a:rPr lang="tr-TR" dirty="0" smtClean="0">
                <a:solidFill>
                  <a:srgbClr val="7030A0"/>
                </a:solidFill>
              </a:rPr>
              <a:t>(DPT)</a:t>
            </a:r>
            <a:endParaRPr lang="tr-TR" dirty="0"/>
          </a:p>
        </p:txBody>
      </p:sp>
      <p:sp>
        <p:nvSpPr>
          <p:cNvPr id="4" name="3 İçerik Yer Tutucusu"/>
          <p:cNvSpPr>
            <a:spLocks noGrp="1"/>
          </p:cNvSpPr>
          <p:nvPr>
            <p:ph sz="half" idx="2"/>
          </p:nvPr>
        </p:nvSpPr>
        <p:spPr>
          <a:xfrm>
            <a:off x="4648200" y="260648"/>
            <a:ext cx="4038600" cy="5865515"/>
          </a:xfrm>
        </p:spPr>
        <p:txBody>
          <a:bodyPr>
            <a:normAutofit fontScale="70000" lnSpcReduction="20000"/>
          </a:bodyPr>
          <a:lstStyle/>
          <a:p>
            <a:pPr algn="ctr">
              <a:buNone/>
            </a:pPr>
            <a:r>
              <a:rPr lang="tr-TR" b="1" dirty="0"/>
              <a:t>TEHDİTLER</a:t>
            </a:r>
            <a:r>
              <a:rPr lang="tr-TR" b="1" dirty="0" smtClean="0"/>
              <a:t>;</a:t>
            </a:r>
          </a:p>
          <a:p>
            <a:pPr algn="ctr">
              <a:buNone/>
            </a:pPr>
            <a:endParaRPr lang="tr-TR" b="1" dirty="0"/>
          </a:p>
          <a:p>
            <a:r>
              <a:rPr lang="tr-TR" dirty="0" smtClean="0"/>
              <a:t> </a:t>
            </a:r>
            <a:r>
              <a:rPr lang="tr-TR" dirty="0"/>
              <a:t>Yakın Çevrede Benzer Nitelikleri </a:t>
            </a:r>
            <a:r>
              <a:rPr lang="tr-TR" dirty="0" smtClean="0"/>
              <a:t>ve Envanteri </a:t>
            </a:r>
            <a:r>
              <a:rPr lang="tr-TR" dirty="0"/>
              <a:t>Taşıyan İllerin ve </a:t>
            </a:r>
            <a:r>
              <a:rPr lang="tr-TR" dirty="0" smtClean="0"/>
              <a:t>Merkezlerin Olmaması</a:t>
            </a:r>
            <a:r>
              <a:rPr lang="tr-TR" dirty="0" smtClean="0"/>
              <a:t>, </a:t>
            </a:r>
            <a:r>
              <a:rPr lang="tr-TR" dirty="0" smtClean="0">
                <a:solidFill>
                  <a:srgbClr val="7030A0"/>
                </a:solidFill>
              </a:rPr>
              <a:t>(? Tam tersi olduğu düşünülmektedir) </a:t>
            </a:r>
            <a:endParaRPr lang="tr-TR" dirty="0" smtClean="0">
              <a:solidFill>
                <a:srgbClr val="7030A0"/>
              </a:solidFill>
            </a:endParaRPr>
          </a:p>
          <a:p>
            <a:endParaRPr lang="tr-TR" dirty="0"/>
          </a:p>
          <a:p>
            <a:r>
              <a:rPr lang="es-ES" dirty="0" smtClean="0"/>
              <a:t> </a:t>
            </a:r>
            <a:r>
              <a:rPr lang="es-ES" dirty="0"/>
              <a:t>Son Yıllarda Doğu ve Güneydoğu </a:t>
            </a:r>
            <a:r>
              <a:rPr lang="es-ES" dirty="0" smtClean="0"/>
              <a:t>Anadolu</a:t>
            </a:r>
            <a:r>
              <a:rPr lang="tr-TR" dirty="0" smtClean="0"/>
              <a:t> Tur </a:t>
            </a:r>
            <a:r>
              <a:rPr lang="tr-TR" dirty="0"/>
              <a:t>Güzergâhlarındaki Değişiklikler</a:t>
            </a:r>
            <a:r>
              <a:rPr lang="tr-TR" dirty="0" smtClean="0"/>
              <a:t>,</a:t>
            </a:r>
          </a:p>
          <a:p>
            <a:endParaRPr lang="tr-TR" dirty="0"/>
          </a:p>
          <a:p>
            <a:r>
              <a:rPr lang="tr-TR" dirty="0" smtClean="0"/>
              <a:t> </a:t>
            </a:r>
            <a:r>
              <a:rPr lang="tr-TR" dirty="0"/>
              <a:t>Doğu ve Güneydoğu’da Yaşanan </a:t>
            </a:r>
            <a:r>
              <a:rPr lang="tr-TR" dirty="0" smtClean="0"/>
              <a:t>Turizm Sektörü </a:t>
            </a:r>
            <a:r>
              <a:rPr lang="tr-TR" dirty="0"/>
              <a:t>Talebi Daralması</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000" b="1" dirty="0" smtClean="0"/>
              <a:t>Stratejik Turizm </a:t>
            </a:r>
            <a:r>
              <a:rPr lang="tr-TR" sz="2000" b="1" dirty="0" err="1" smtClean="0"/>
              <a:t>Master</a:t>
            </a:r>
            <a:r>
              <a:rPr lang="tr-TR" sz="2000" b="1" dirty="0" smtClean="0"/>
              <a:t> Planı Yaklaşım - Aşamalar Yaklaşımı İş Akım Şeması</a:t>
            </a:r>
            <a:endParaRPr lang="tr-TR" sz="2000" dirty="0"/>
          </a:p>
        </p:txBody>
      </p:sp>
      <p:sp>
        <p:nvSpPr>
          <p:cNvPr id="3" name="2 İçerik Yer Tutucusu"/>
          <p:cNvSpPr>
            <a:spLocks noGrp="1"/>
          </p:cNvSpPr>
          <p:nvPr>
            <p:ph idx="1"/>
          </p:nvPr>
        </p:nvSpPr>
        <p:spPr/>
        <p:txBody>
          <a:bodyPr/>
          <a:lstStyle/>
          <a:p>
            <a:endParaRPr lang="tr-TR"/>
          </a:p>
        </p:txBody>
      </p:sp>
      <p:pic>
        <p:nvPicPr>
          <p:cNvPr id="2051" name="Picture 3" descr="C:\Users\pc\Desktop\Adsız.png"/>
          <p:cNvPicPr>
            <a:picLocks noChangeAspect="1" noChangeArrowheads="1"/>
          </p:cNvPicPr>
          <p:nvPr/>
        </p:nvPicPr>
        <p:blipFill>
          <a:blip r:embed="rId2"/>
          <a:srcRect/>
          <a:stretch>
            <a:fillRect/>
          </a:stretch>
        </p:blipFill>
        <p:spPr bwMode="auto">
          <a:xfrm>
            <a:off x="0" y="1500173"/>
            <a:ext cx="9144000" cy="5157657"/>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457200" y="274638"/>
            <a:ext cx="8229600" cy="65403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tr-TR" sz="2000" b="1" dirty="0" smtClean="0"/>
              <a:t>MALATYA TURİZM MASTER PLANLARI</a:t>
            </a:r>
            <a:br>
              <a:rPr lang="tr-TR" sz="2000" b="1" dirty="0" smtClean="0"/>
            </a:br>
            <a:r>
              <a:rPr lang="tr-TR" sz="2000" b="1" dirty="0" smtClean="0"/>
              <a:t>1991 PLANI NELERİ ÖNGÖRDÜ? NELER GERÇEKLEŞTİ.</a:t>
            </a:r>
            <a:endParaRPr lang="tr-TR" sz="2000" dirty="0"/>
          </a:p>
        </p:txBody>
      </p:sp>
      <p:sp>
        <p:nvSpPr>
          <p:cNvPr id="9" name="5 İçerik Yer Tutucusu"/>
          <p:cNvSpPr>
            <a:spLocks noGrp="1"/>
          </p:cNvSpPr>
          <p:nvPr>
            <p:ph sz="half" idx="2"/>
          </p:nvPr>
        </p:nvSpPr>
        <p:spPr>
          <a:xfrm>
            <a:off x="4643438" y="1071546"/>
            <a:ext cx="4040187" cy="5429251"/>
          </a:xfrm>
        </p:spPr>
        <p:txBody>
          <a:bodyPr>
            <a:normAutofit/>
          </a:bodyPr>
          <a:lstStyle/>
          <a:p>
            <a:pPr>
              <a:buNone/>
            </a:pPr>
            <a:r>
              <a:rPr lang="tr-TR" sz="1100" b="1" dirty="0" smtClean="0"/>
              <a:t>        "Eski Malatya'da Bulunan Tarihi Kullanımının Sağlanması“</a:t>
            </a:r>
          </a:p>
          <a:p>
            <a:pPr>
              <a:buNone/>
            </a:pPr>
            <a:endParaRPr lang="tr-TR" sz="1100" b="1" dirty="0" smtClean="0"/>
          </a:p>
          <a:p>
            <a:pPr>
              <a:buNone/>
            </a:pPr>
            <a:r>
              <a:rPr lang="tr-TR" sz="1100" dirty="0" smtClean="0"/>
              <a:t>           Dokunun ve Eserlerin Korunması ve Eski Malatya'yı Teşkil eden Battal Gazi ilçesi, Malatya merkezine yaklaşık 8 km. uzaklıkta olup, kentle birleşmiş durumdadır. Bu belde 800 yıllık Türk-Selçuklu ve Türk-Osmanlı dönemi eserleri ile bezenmiştir. Bu yapılar onanlı planda kentsel Sit Bölgesinde kalmakta olup, tescillidir. Söz konusu eserlerin belirli bir koruma planı çerçevesinde restore edilmesi ve çevre düzeni planına kavuşturulması Eski Malatya'yı cazip hale getirecektir. Özellikle </a:t>
            </a:r>
            <a:r>
              <a:rPr lang="tr-TR" sz="1100" dirty="0" err="1" smtClean="0"/>
              <a:t>Ulucami</a:t>
            </a:r>
            <a:r>
              <a:rPr lang="tr-TR" sz="1100" dirty="0" smtClean="0"/>
              <a:t> yakınında bulunan ve 1970'de restore edilen Silahtar Mustafa Paşa Kervansarayı'nın Kuşadası Öküz Mehmet Paşa Kervansarayı veya Diyarbakır Deliller Hanında olduğu gibi, turizm ve/veya ticari amaçlı kullanımı düşünülmelidir. (1991 Plan Raporu; Sayfa: 58)</a:t>
            </a:r>
          </a:p>
          <a:p>
            <a:pPr>
              <a:buNone/>
            </a:pPr>
            <a:endParaRPr lang="tr-TR" sz="1100" dirty="0" smtClean="0"/>
          </a:p>
          <a:p>
            <a:pPr>
              <a:buNone/>
            </a:pPr>
            <a:endParaRPr lang="tr-TR" sz="1100" dirty="0" smtClean="0"/>
          </a:p>
          <a:p>
            <a:pPr>
              <a:buNone/>
            </a:pPr>
            <a:r>
              <a:rPr lang="tr-TR" sz="1100" i="1" dirty="0" smtClean="0"/>
              <a:t>           </a:t>
            </a:r>
            <a:r>
              <a:rPr lang="tr-TR" sz="1100" i="1" dirty="0" err="1" smtClean="0"/>
              <a:t>Aslantepe’de</a:t>
            </a:r>
            <a:r>
              <a:rPr lang="tr-TR" sz="1100" i="1" dirty="0" smtClean="0"/>
              <a:t> çevre düzenlemesi çalışmalarına başlamıştır ve hızla sürmektedir. Dinlenme ve çay salonu olarak kullanılacak otantik mimari özelliklere sahip ve yerel malzeme ile üretilen yapının inşaatı bitmek üzeredir.</a:t>
            </a:r>
          </a:p>
          <a:p>
            <a:pPr>
              <a:buNone/>
            </a:pPr>
            <a:endParaRPr lang="tr-TR" sz="1100" i="1" dirty="0" smtClean="0"/>
          </a:p>
          <a:p>
            <a:pPr>
              <a:buNone/>
            </a:pPr>
            <a:r>
              <a:rPr lang="tr-TR" sz="1100" i="1" dirty="0" smtClean="0"/>
              <a:t>           </a:t>
            </a:r>
            <a:r>
              <a:rPr lang="tr-TR" sz="1100" i="1" dirty="0" err="1" smtClean="0"/>
              <a:t>Ulucamii</a:t>
            </a:r>
            <a:r>
              <a:rPr lang="tr-TR" sz="1100" i="1" dirty="0" smtClean="0"/>
              <a:t>’ de restorasyon yapılmıştır.</a:t>
            </a:r>
            <a:endParaRPr lang="tr-TR" sz="1100" dirty="0"/>
          </a:p>
        </p:txBody>
      </p:sp>
      <p:sp>
        <p:nvSpPr>
          <p:cNvPr id="10" name="5 İçerik Yer Tutucusu"/>
          <p:cNvSpPr>
            <a:spLocks noGrp="1"/>
          </p:cNvSpPr>
          <p:nvPr>
            <p:ph sz="half" idx="2"/>
          </p:nvPr>
        </p:nvSpPr>
        <p:spPr>
          <a:xfrm>
            <a:off x="428596" y="1000108"/>
            <a:ext cx="4040187" cy="5715040"/>
          </a:xfrm>
        </p:spPr>
        <p:txBody>
          <a:bodyPr>
            <a:noAutofit/>
          </a:bodyPr>
          <a:lstStyle/>
          <a:p>
            <a:pPr>
              <a:buNone/>
            </a:pPr>
            <a:r>
              <a:rPr lang="tr-TR" sz="1050" b="1" dirty="0" smtClean="0"/>
              <a:t>            Malatya’da bulunan kültürel değerlerin ve kentsel dokunun korunması ve turizme kazandırılması gerekmektedir.</a:t>
            </a:r>
          </a:p>
          <a:p>
            <a:pPr>
              <a:buNone/>
            </a:pPr>
            <a:endParaRPr lang="tr-TR" sz="1050" b="1" dirty="0" smtClean="0"/>
          </a:p>
          <a:p>
            <a:pPr>
              <a:buNone/>
            </a:pPr>
            <a:r>
              <a:rPr lang="tr-TR" sz="1050" i="1" dirty="0" smtClean="0"/>
              <a:t>            Turizme açılabilecek kent dokusu, orijinalliği bozulmadan korunması ve kullanılması için önlemler alınmalıdır. Örneğin, “Beş Konaklar” olarak bilinen yapı grubunun restore edilmesi, yapılacak olabilirlik etüdüne göre; binaların konaklama, </a:t>
            </a:r>
            <a:r>
              <a:rPr lang="tr-TR" sz="1050" i="1" dirty="0" err="1" smtClean="0"/>
              <a:t>yemeiçme</a:t>
            </a:r>
            <a:r>
              <a:rPr lang="tr-TR" sz="1050" i="1" dirty="0" smtClean="0"/>
              <a:t> ve kültürel amaçlarla (etnografya müzesi, kütüphane, sergi salonu vb. )kullanımı sağlanmalıdır. (1991 Raporu; Sayfa:57)</a:t>
            </a:r>
          </a:p>
          <a:p>
            <a:pPr>
              <a:buNone/>
            </a:pPr>
            <a:endParaRPr lang="tr-TR" sz="1050" b="1" i="1" dirty="0" smtClean="0"/>
          </a:p>
          <a:p>
            <a:pPr>
              <a:buNone/>
            </a:pPr>
            <a:r>
              <a:rPr lang="tr-TR" sz="1050" dirty="0" smtClean="0"/>
              <a:t>            Turizm hareketine sahne olan kentsel mekânların (kent meydanı, otogar, Battalgazi yolu vb.) gibi düzenlenmesi, yeşillendirilmesi ve bilgi panoları ile donatılması gibi önlemler, gerek turizm olgusu ve gerekse çağdaş kent görünümü için yararlı olacaktır. Özellikle turizm açısından önem taşıyan Battalgazi ve </a:t>
            </a:r>
            <a:r>
              <a:rPr lang="tr-TR" sz="1050" dirty="0" err="1" smtClean="0"/>
              <a:t>Aslantepe'ye</a:t>
            </a:r>
            <a:r>
              <a:rPr lang="tr-TR" sz="1050" dirty="0" smtClean="0"/>
              <a:t> ulaşan yolların böyle düzenlenmeye sokulması bir zorunluluk göstermektedir. Böylece kentsel algılama kolaylaşacaktır. (1991 Plan Raporu; Sayfa: 58) Yapımına 1990'da başlanılan ve 1993 yılında hizmete alınması beklenilen, "Turgut Özal Tıp Merkezi“ nedeni ile Malatya'ya gelecek yerli ziyaretçi sayısındaki artış özenle değerlendirilmelidir.</a:t>
            </a:r>
          </a:p>
          <a:p>
            <a:pPr>
              <a:buNone/>
            </a:pPr>
            <a:endParaRPr lang="tr-TR" sz="1050" dirty="0" smtClean="0"/>
          </a:p>
          <a:p>
            <a:pPr>
              <a:buNone/>
            </a:pPr>
            <a:r>
              <a:rPr lang="tr-TR" sz="1050" dirty="0" smtClean="0"/>
              <a:t>            Tıp merkezi ayrıca "Kongre Turizmi" konusunda da potansiyel sağlayacaktır. Bu konuda yapılması gereken, fiziki düzenlemelerden çok, kentin konaklama kapasitesinin artırılmasıdır. (Bkz. ÖNERİ 7) Bununla birlikte, kongre ve sergilerin  yapılabileceği çok amaçlı bir yapının olabilirlik ve projelendirme çalışmalarına kısa vadede başlanılması tavsiye edilmektedir. Bu tesis Kültür Bakanlığı veya İnönü Üniversitesince gerçekleştirilebilecektir. (1991 plan raporu; Sayfa: 58)</a:t>
            </a:r>
            <a:endParaRPr lang="tr-TR" sz="105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457200" y="274638"/>
            <a:ext cx="8229600" cy="65403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tr-TR" sz="2000" b="1" dirty="0" smtClean="0"/>
              <a:t>MALATYA TURİZM MASTER PLANLARI</a:t>
            </a:r>
            <a:br>
              <a:rPr lang="tr-TR" sz="2000" b="1" dirty="0" smtClean="0"/>
            </a:br>
            <a:r>
              <a:rPr lang="tr-TR" sz="2000" b="1" dirty="0" smtClean="0"/>
              <a:t>1991 PLANI NELERİ ÖNGÖRDÜ? NELER GERÇEKLEŞTİ.</a:t>
            </a:r>
            <a:endParaRPr lang="tr-TR" sz="2000" dirty="0"/>
          </a:p>
        </p:txBody>
      </p:sp>
      <p:sp>
        <p:nvSpPr>
          <p:cNvPr id="9" name="5 İçerik Yer Tutucusu"/>
          <p:cNvSpPr>
            <a:spLocks noGrp="1"/>
          </p:cNvSpPr>
          <p:nvPr>
            <p:ph sz="half" idx="2"/>
          </p:nvPr>
        </p:nvSpPr>
        <p:spPr>
          <a:xfrm>
            <a:off x="4643438" y="1000108"/>
            <a:ext cx="4040187" cy="5500689"/>
          </a:xfrm>
        </p:spPr>
        <p:txBody>
          <a:bodyPr>
            <a:normAutofit fontScale="92500"/>
          </a:bodyPr>
          <a:lstStyle/>
          <a:p>
            <a:pPr>
              <a:buNone/>
            </a:pPr>
            <a:r>
              <a:rPr lang="tr-TR" sz="1000" b="1" dirty="0" smtClean="0"/>
              <a:t>            "Yeşilyurt ve </a:t>
            </a:r>
            <a:r>
              <a:rPr lang="tr-TR" sz="1000" b="1" dirty="0" err="1" smtClean="0"/>
              <a:t>Gündüzbey</a:t>
            </a:r>
            <a:r>
              <a:rPr lang="tr-TR" sz="1000" b="1" dirty="0" smtClean="0"/>
              <a:t> Yerleşmelerinin Geleneksel Konut Dokusunun Korunması ve Geliştirilmesi“</a:t>
            </a:r>
          </a:p>
          <a:p>
            <a:pPr>
              <a:buNone/>
            </a:pPr>
            <a:endParaRPr lang="tr-TR" sz="1000" b="1" dirty="0" smtClean="0"/>
          </a:p>
          <a:p>
            <a:pPr>
              <a:buFont typeface="Wingdings" pitchFamily="2" charset="2"/>
              <a:buChar char="Ø"/>
            </a:pPr>
            <a:r>
              <a:rPr lang="tr-TR" sz="1000" dirty="0" smtClean="0"/>
              <a:t>Malatya'ya 8 km. uzaklıkta bulunan Yeşilyurt ilçesi ve </a:t>
            </a:r>
            <a:r>
              <a:rPr lang="tr-TR" sz="1000" dirty="0" err="1" smtClean="0"/>
              <a:t>Gündüzbey</a:t>
            </a:r>
            <a:r>
              <a:rPr lang="tr-TR" sz="1000" dirty="0" smtClean="0"/>
              <a:t> beldesi, otantik kent dokusunun iyi muhafaza edildiği yerleşmelerdir. Yerindeki incelemelerde, bu kentlerin sosyoekonomik düzeylerinin bu dokuları muhafaza etmeye ve geliştirmeye uygun olduğu kanısı uyanmıştır. Özgün değeri olan bu alanlarda yapılacak düzenlemelerle ve özellikle sokak peyzajları ile bu kentlerin turizmden öte Türk sivil mimarisine ve Türk kültürüne kazandırılması amaçlanmalıdır.</a:t>
            </a:r>
          </a:p>
          <a:p>
            <a:pPr>
              <a:buFont typeface="Wingdings" pitchFamily="2" charset="2"/>
              <a:buChar char="Ø"/>
            </a:pPr>
            <a:r>
              <a:rPr lang="tr-TR" sz="1000" dirty="0" smtClean="0"/>
              <a:t>Yeşilyurt ve </a:t>
            </a:r>
            <a:r>
              <a:rPr lang="tr-TR" sz="1000" dirty="0" err="1" smtClean="0"/>
              <a:t>Gündüzbey’de</a:t>
            </a:r>
            <a:r>
              <a:rPr lang="tr-TR" sz="1000" dirty="0" smtClean="0"/>
              <a:t> sözü edilen geleneksel kent dokusunun yer aldığı kesimlere, onanlı imar planları ile "Kentsel Sit Bölgesi" kararı getirilmiştir. Yapılanma ve düzenlemelerde bu karar ve buna ilişkin yapılanma koşulları gözetilmelidir. Bu hizmetlerin yerel yönetimler tarafından yapılmasına yardımcı olunmalıdır.</a:t>
            </a:r>
          </a:p>
          <a:p>
            <a:pPr>
              <a:buFont typeface="Wingdings" pitchFamily="2" charset="2"/>
              <a:buChar char="Ø"/>
            </a:pPr>
            <a:r>
              <a:rPr lang="tr-TR" sz="1000" dirty="0" smtClean="0"/>
              <a:t>Yeşilyurt ve </a:t>
            </a:r>
            <a:r>
              <a:rPr lang="tr-TR" sz="1000" dirty="0" err="1" smtClean="0"/>
              <a:t>Gündüzbey</a:t>
            </a:r>
            <a:r>
              <a:rPr lang="tr-TR" sz="1000" dirty="0" smtClean="0"/>
              <a:t> ayrıca Malatya ilinin revaçta olan İnek Pınarı ve Davullu Pınar mesire yerleri ile de renk kazanmaktadır. Bu iki yerleşmede tarihi kentsel dokunun Korunması ve kullanılması İçin Önemli çabalar bulunmaktadır.</a:t>
            </a:r>
          </a:p>
          <a:p>
            <a:pPr>
              <a:buFont typeface="Wingdings" pitchFamily="2" charset="2"/>
              <a:buChar char="Ø"/>
            </a:pPr>
            <a:endParaRPr lang="tr-TR" sz="1000" b="1" dirty="0" smtClean="0"/>
          </a:p>
          <a:p>
            <a:pPr>
              <a:buNone/>
            </a:pPr>
            <a:r>
              <a:rPr lang="tr-TR" sz="1000" b="1" dirty="0" smtClean="0"/>
              <a:t>            "Kentin Konaklama ve Yeme-İçme ve Dinlence Tesislerinin Kapasite ve Kalitesinin Artırılması“</a:t>
            </a:r>
          </a:p>
          <a:p>
            <a:pPr>
              <a:buNone/>
            </a:pPr>
            <a:endParaRPr lang="tr-TR" sz="1000" b="1" dirty="0" smtClean="0"/>
          </a:p>
          <a:p>
            <a:pPr>
              <a:buFont typeface="Wingdings" pitchFamily="2" charset="2"/>
              <a:buChar char="Ø"/>
            </a:pPr>
            <a:r>
              <a:rPr lang="tr-TR" sz="1000" dirty="0" smtClean="0"/>
              <a:t>Günümüz Malatya'sında halen 177 yatak Bakanlık Belgelidir. Bu tesislerin ihtiyaca cevap vermediği açıktır. Gerek bu tesislerin hizmet standardının artırılması ve gerekse yapımı süren üç adet "Yatırım Belgeli" otelde bulunan toplam 453 yatak kapasitesinin devreye alınması turizm arzında büyük imkanlar sağlayacaktır. Önümüzdeki 5 yılda, halen devam eden yatırımlar sonucu mevcut yatak kapasitesinin en az % 356 oranında artması beklenmektedir. Özellikle İl Özel İdaresine ait 192 yataklı "</a:t>
            </a:r>
            <a:r>
              <a:rPr lang="tr-TR" sz="1000" dirty="0" err="1" smtClean="0"/>
              <a:t>Altınkayısı</a:t>
            </a:r>
            <a:r>
              <a:rPr lang="tr-TR" sz="1000" dirty="0" smtClean="0"/>
              <a:t>" otelinin bir an evvel işletmeye alınması bir diğer zorunluluktur.</a:t>
            </a:r>
          </a:p>
          <a:p>
            <a:pPr>
              <a:buNone/>
            </a:pPr>
            <a:endParaRPr lang="tr-TR" sz="1000" dirty="0" smtClean="0"/>
          </a:p>
          <a:p>
            <a:pPr>
              <a:buFont typeface="Wingdings" pitchFamily="2" charset="2"/>
              <a:buChar char="Ø"/>
            </a:pPr>
            <a:r>
              <a:rPr lang="tr-TR" sz="1000" i="1" dirty="0" smtClean="0"/>
              <a:t>1991 Planında 2005 Yılı için Tahmin Edilen Yatak Sayısına Erişilememiştir. 2005 Yılında Bakanlık Belgeli Tesislerde Bulunan Yatak Sayısı 1.189 da kalmıştır. Ancak, Bu değer dahi Malatya Turizmin yaptığı atılımı göstermektedir.</a:t>
            </a:r>
            <a:endParaRPr lang="tr-TR" sz="1000" b="1" dirty="0" smtClean="0"/>
          </a:p>
          <a:p>
            <a:pPr>
              <a:buNone/>
            </a:pPr>
            <a:endParaRPr lang="tr-TR" sz="1000" b="1" dirty="0" smtClean="0"/>
          </a:p>
        </p:txBody>
      </p:sp>
      <p:sp>
        <p:nvSpPr>
          <p:cNvPr id="10" name="5 İçerik Yer Tutucusu"/>
          <p:cNvSpPr>
            <a:spLocks noGrp="1"/>
          </p:cNvSpPr>
          <p:nvPr>
            <p:ph sz="half" idx="2"/>
          </p:nvPr>
        </p:nvSpPr>
        <p:spPr>
          <a:xfrm>
            <a:off x="428596" y="1000108"/>
            <a:ext cx="4040187" cy="5715040"/>
          </a:xfrm>
        </p:spPr>
        <p:txBody>
          <a:bodyPr>
            <a:noAutofit/>
          </a:bodyPr>
          <a:lstStyle/>
          <a:p>
            <a:pPr>
              <a:buNone/>
            </a:pPr>
            <a:r>
              <a:rPr lang="tr-TR" sz="1000" b="1" dirty="0" smtClean="0"/>
              <a:t>           “</a:t>
            </a:r>
            <a:r>
              <a:rPr lang="tr-TR" sz="1000" b="1" dirty="0" err="1" smtClean="0"/>
              <a:t>Karakaya</a:t>
            </a:r>
            <a:r>
              <a:rPr lang="tr-TR" sz="1000" b="1" dirty="0" smtClean="0"/>
              <a:t> Baraj Gölünün Sportif ve Dinlence Amaçlı Kullanımı“</a:t>
            </a:r>
          </a:p>
          <a:p>
            <a:pPr>
              <a:buNone/>
            </a:pPr>
            <a:endParaRPr lang="tr-TR" sz="1000" b="1" dirty="0" smtClean="0"/>
          </a:p>
          <a:p>
            <a:pPr>
              <a:buFont typeface="Wingdings" pitchFamily="2" charset="2"/>
              <a:buChar char="Ø"/>
            </a:pPr>
            <a:r>
              <a:rPr lang="tr-TR" sz="1000" dirty="0" smtClean="0"/>
              <a:t>Göl, Malatya turizm envanterine yapay bir imkân ve güzellik olarak katılmıştır. Kıyıda İl Özel İdaresince yaptırılan bir lokanta hizmet vermektedir. Ayrıca iki feribot ve İl Özel İdaresine ait bir gezinti teknesi ile taşımacılık ve göl gezileri yapılmaktadır. Bununla birlikte kıyı kullanımı 300.000 nüfuslu bir kent bütünü için yeterli düzeyde değildir.</a:t>
            </a:r>
          </a:p>
          <a:p>
            <a:pPr>
              <a:buFont typeface="Wingdings" pitchFamily="2" charset="2"/>
              <a:buChar char="Ø"/>
            </a:pPr>
            <a:r>
              <a:rPr lang="tr-TR" sz="1000" dirty="0" smtClean="0"/>
              <a:t>Kısa vadede, göl kenarına dinlence ve sportif amaçlı kullanımı ivedilikle gündeme gelmelidir. 1980 yılı onanlı Çevre Düzeni İmar Planında, </a:t>
            </a:r>
            <a:r>
              <a:rPr lang="tr-TR" sz="1000" dirty="0" err="1" smtClean="0"/>
              <a:t>Kırkgöz</a:t>
            </a:r>
            <a:r>
              <a:rPr lang="tr-TR" sz="1000" dirty="0" smtClean="0"/>
              <a:t> mevkiindeki kıyı kenarı için, "Günübirlik Turizm", "Kamping Alanı" ve "Sportif Alanlar" kullanım getirilmiştir. Plan kararı getirilen bu alanlar toplam 127,12 hektardır. Bu kararların hızlı biçimde uygulama ölçeğine indirgenmesi gerekmektedir. (1991 Plan Raporu; Sayfa: 59)</a:t>
            </a:r>
          </a:p>
          <a:p>
            <a:pPr>
              <a:buFont typeface="Wingdings" pitchFamily="2" charset="2"/>
              <a:buChar char="Ø"/>
            </a:pPr>
            <a:r>
              <a:rPr lang="tr-TR" sz="1000" dirty="0" smtClean="0"/>
              <a:t>Göl kıyısında yapılacak düzenlemelerle, sportif ve dinlence amaçlı tesislerin kurulması, ilin turizm, kültür ve spor hayatına olumlu katkılarda bulunacaktır. Kürek, yelken, rüzgâr sörfü ve yüzme gibi sporlar için uygun ortamı teşkil eden göl kıyısı Malatya'nın en önemli turizm potansiyelinden birisidir. Bu aşamada özellikle, kıyıdaki motor ve yaya trafiğine hizmet edecek yol düzenlemelerinin yapılması, su sporları için kayıkhane, yanaşma ve çekek yerlerinin </a:t>
            </a:r>
            <a:r>
              <a:rPr lang="tr-TR" sz="1000" dirty="0" err="1" smtClean="0"/>
              <a:t>inşaası</a:t>
            </a:r>
            <a:r>
              <a:rPr lang="tr-TR" sz="1000" dirty="0" smtClean="0"/>
              <a:t>, kamping alanı ve diğer </a:t>
            </a:r>
            <a:r>
              <a:rPr lang="tr-TR" sz="1000" dirty="0" err="1" smtClean="0"/>
              <a:t>Rekreatif</a:t>
            </a:r>
            <a:r>
              <a:rPr lang="tr-TR" sz="1000" dirty="0" smtClean="0"/>
              <a:t> kullanımların gerçekleştirilmesi önerilmektedir. Kıyıdaki yol düzenlemesinin ilk aşamada yaklaşık 5 km. ilerde de (1997-2005 dönemi) bağlantısının </a:t>
            </a:r>
            <a:r>
              <a:rPr lang="tr-TR" sz="1000" dirty="0" err="1" smtClean="0"/>
              <a:t>Kırkgöz</a:t>
            </a:r>
            <a:r>
              <a:rPr lang="tr-TR" sz="1000" dirty="0" smtClean="0"/>
              <a:t>-Kale arasında kurulması alt-planlama çalışmalarında değerlendirilmelidir.</a:t>
            </a:r>
          </a:p>
          <a:p>
            <a:pPr>
              <a:buFont typeface="Wingdings" pitchFamily="2" charset="2"/>
              <a:buChar char="Ø"/>
            </a:pPr>
            <a:r>
              <a:rPr lang="tr-TR" sz="1000" dirty="0" smtClean="0"/>
              <a:t>Alanda günümüzde kanalizasyon dışında kentsel altyapı bulunmamaktadır. Atık su şebekesinin yapımı ve arıtımı son derece önemli olup, fiziki planlama çalışmalarında, altyapı projelendirmesinin de bir bütünlük içinde yapılması zorunluluk arz etmektedir.</a:t>
            </a:r>
          </a:p>
          <a:p>
            <a:pPr>
              <a:buFont typeface="Wingdings" pitchFamily="2" charset="2"/>
              <a:buChar char="Ø"/>
            </a:pPr>
            <a:r>
              <a:rPr lang="tr-TR" sz="1000" dirty="0" smtClean="0"/>
              <a:t>Alan özel mülkiyettedir.</a:t>
            </a:r>
            <a:endParaRPr lang="tr-TR" sz="10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457200" y="274638"/>
            <a:ext cx="8229600" cy="65403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tr-TR" sz="2000" b="1" dirty="0" smtClean="0"/>
              <a:t>MALATYA TURİZM MASTER PLANLARI</a:t>
            </a:r>
            <a:br>
              <a:rPr lang="tr-TR" sz="2000" b="1" dirty="0" smtClean="0"/>
            </a:br>
            <a:r>
              <a:rPr lang="tr-TR" sz="2000" b="1" dirty="0" smtClean="0"/>
              <a:t>1991 PLANI NELERİ ÖNGÖRDÜ? NELER GERÇEKLEŞTİ.</a:t>
            </a:r>
            <a:endParaRPr lang="tr-TR" sz="2000" dirty="0"/>
          </a:p>
        </p:txBody>
      </p:sp>
      <p:sp>
        <p:nvSpPr>
          <p:cNvPr id="9" name="5 İçerik Yer Tutucusu"/>
          <p:cNvSpPr>
            <a:spLocks noGrp="1"/>
          </p:cNvSpPr>
          <p:nvPr>
            <p:ph sz="half" idx="2"/>
          </p:nvPr>
        </p:nvSpPr>
        <p:spPr>
          <a:xfrm>
            <a:off x="4643438" y="1000108"/>
            <a:ext cx="4040187" cy="5500689"/>
          </a:xfrm>
        </p:spPr>
        <p:txBody>
          <a:bodyPr>
            <a:normAutofit fontScale="92500"/>
          </a:bodyPr>
          <a:lstStyle/>
          <a:p>
            <a:pPr>
              <a:buNone/>
            </a:pPr>
            <a:r>
              <a:rPr lang="tr-TR" sz="1000" dirty="0" smtClean="0"/>
              <a:t>            </a:t>
            </a:r>
            <a:r>
              <a:rPr lang="fi-FI" sz="1000" dirty="0" smtClean="0"/>
              <a:t>Tohma kenarında yer alan kesimin bir</a:t>
            </a:r>
            <a:r>
              <a:rPr lang="tr-TR" sz="1000" dirty="0" smtClean="0"/>
              <a:t> </a:t>
            </a:r>
            <a:r>
              <a:rPr lang="sv-SE" sz="1000" dirty="0" smtClean="0"/>
              <a:t>piknik yeri olarak tanzimi ve ufak</a:t>
            </a:r>
            <a:r>
              <a:rPr lang="tr-TR" sz="1000" dirty="0" smtClean="0"/>
              <a:t> ünitelerden oluşan yeme-içme tesislerinin yapılması yararlı olacaktır. (1991 Plan Raporu; Sayfa: 61)</a:t>
            </a:r>
          </a:p>
          <a:p>
            <a:pPr>
              <a:buNone/>
            </a:pPr>
            <a:endParaRPr lang="tr-TR" sz="1000" b="1" dirty="0" smtClean="0"/>
          </a:p>
          <a:p>
            <a:pPr>
              <a:buFont typeface="Wingdings" pitchFamily="2" charset="2"/>
              <a:buChar char="Ø"/>
            </a:pPr>
            <a:r>
              <a:rPr lang="tr-TR" sz="1000" b="1" dirty="0" smtClean="0"/>
              <a:t>Ulaşım Güzergâhları Boyunca Noktasal Geliştirme Önerileri</a:t>
            </a:r>
          </a:p>
          <a:p>
            <a:pPr>
              <a:buFont typeface="Wingdings" pitchFamily="2" charset="2"/>
              <a:buChar char="Ø"/>
            </a:pPr>
            <a:endParaRPr lang="tr-TR" sz="1000" b="1" dirty="0" smtClean="0"/>
          </a:p>
          <a:p>
            <a:pPr>
              <a:buNone/>
            </a:pPr>
            <a:r>
              <a:rPr lang="tr-TR" sz="1000" dirty="0" smtClean="0"/>
              <a:t>            Ulaşım güzergahları boyunca 1997-2005 yılları arasında beklenilen gelişmeler de kısa vadeli önerilerin yapılanması ve olgunlaşması yönünde olacaktır. Bununla birlikte; aşağıdaki öneriler bu dönemde söz konusu gelişmenin tamamlanması için zorunluluk göstermektedir.</a:t>
            </a:r>
            <a:endParaRPr lang="tr-TR" sz="1000" b="1" dirty="0" smtClean="0"/>
          </a:p>
          <a:p>
            <a:pPr>
              <a:buFont typeface="Wingdings" pitchFamily="2" charset="2"/>
              <a:buChar char="Ø"/>
            </a:pPr>
            <a:endParaRPr lang="tr-TR" sz="1000" b="1" dirty="0" smtClean="0"/>
          </a:p>
          <a:p>
            <a:pPr>
              <a:buFont typeface="Wingdings" pitchFamily="2" charset="2"/>
              <a:buChar char="§"/>
            </a:pPr>
            <a:r>
              <a:rPr lang="tr-TR" sz="1000" b="1" dirty="0" smtClean="0"/>
              <a:t> ÖNERİ 1. "Malatya-Battalgazi-</a:t>
            </a:r>
            <a:r>
              <a:rPr lang="tr-TR" sz="1000" b="1" dirty="0" err="1" smtClean="0"/>
              <a:t>Karakaya</a:t>
            </a:r>
            <a:r>
              <a:rPr lang="tr-TR" sz="1000" b="1" dirty="0" smtClean="0"/>
              <a:t> Baraj Gölü Yolunun Fiziki ve Geometrik Standartlarının Geliştirilmesi”</a:t>
            </a:r>
          </a:p>
          <a:p>
            <a:pPr>
              <a:buNone/>
            </a:pPr>
            <a:endParaRPr lang="tr-TR" sz="1000" b="1" dirty="0" smtClean="0"/>
          </a:p>
          <a:p>
            <a:pPr>
              <a:buNone/>
            </a:pPr>
            <a:r>
              <a:rPr lang="tr-TR" sz="1000" dirty="0" smtClean="0"/>
              <a:t>              Malatya Kent Bütünü içinde önemli bir aksı teşkil eden 14 km. uzunluğundaki bu yolun onanlı 1/5000 ölçekli Malatya Nazım İmar Planında önerildiği biçimiyle yapımı gerekmektedir. (1991 Plan Raporu; Sayfa: 69)</a:t>
            </a:r>
          </a:p>
          <a:p>
            <a:pPr>
              <a:buNone/>
            </a:pPr>
            <a:endParaRPr lang="tr-TR" sz="1000" dirty="0" smtClean="0"/>
          </a:p>
          <a:p>
            <a:pPr>
              <a:buNone/>
            </a:pPr>
            <a:r>
              <a:rPr lang="tr-TR" sz="1000" b="1" i="1" dirty="0" smtClean="0"/>
              <a:t>              Anılan Yollarda önemli gelişmeler kaydedilmiştir."Malatya-Battalgazi-</a:t>
            </a:r>
            <a:r>
              <a:rPr lang="tr-TR" sz="1000" b="1" i="1" dirty="0" err="1" smtClean="0"/>
              <a:t>Karakaya</a:t>
            </a:r>
            <a:r>
              <a:rPr lang="tr-TR" sz="1000" b="1" i="1" dirty="0" smtClean="0"/>
              <a:t> Baraj Gölü Yolunun Fiziki ve Geometrik standartları yükseltilmiş ve yol bölünmüş yol haline getirilmiştir.</a:t>
            </a:r>
            <a:endParaRPr lang="tr-TR" sz="1000" dirty="0" smtClean="0"/>
          </a:p>
          <a:p>
            <a:pPr>
              <a:buNone/>
            </a:pPr>
            <a:endParaRPr lang="tr-TR" sz="1000" dirty="0" smtClean="0"/>
          </a:p>
          <a:p>
            <a:pPr>
              <a:buNone/>
            </a:pPr>
            <a:r>
              <a:rPr lang="tr-TR" sz="1000" dirty="0" smtClean="0"/>
              <a:t>              Malatya ilinde yukarıdaki gelişmelere paralel olarak tur güzergâhlarında da önemli gelişmeler olacaktır. Her şeyden önce Malatya-Nemrut yolunun devreye alınmasıyla Malatya-</a:t>
            </a:r>
            <a:r>
              <a:rPr lang="tr-TR" sz="1000" dirty="0" err="1" smtClean="0"/>
              <a:t>Tepehan</a:t>
            </a:r>
            <a:r>
              <a:rPr lang="tr-TR" sz="1000" dirty="0" smtClean="0"/>
              <a:t>-Adıyaman aksı ile Nemrut'a ulaşan diğer aksların (Ankara-Kayseri- Malatya ve Malatya-Elazığ-Diyarbakır-Van) ülkesel ölçekte tur güzergâhı olması beklenmektedir. Anılan üç güzergâh üzerinde kalan ve turizm potansiyeli yüksek alanların yapılacak düzenlemelerle daha çekici hale getirilmeleri gerekmektedir. (1991 Plan Raporu; Sayfa: 56)</a:t>
            </a:r>
          </a:p>
          <a:p>
            <a:pPr>
              <a:buNone/>
            </a:pPr>
            <a:endParaRPr lang="tr-TR" sz="1000" dirty="0" smtClean="0"/>
          </a:p>
          <a:p>
            <a:pPr>
              <a:buNone/>
            </a:pPr>
            <a:r>
              <a:rPr lang="tr-TR" sz="1000" b="1" i="1" dirty="0" smtClean="0"/>
              <a:t>              Yol kalitesindeki iyileştirmelere ve zaman mesafenin azalmasına karşın öneri istenilen düzeyde gerçekleşememiştir. Daha geniş bir değerlendirme ile Doğu ve Güneydoğu Anadolu Bölgesinde Turizm Sektörü öngörülen atılımı yapamamıştır.</a:t>
            </a:r>
            <a:endParaRPr lang="tr-TR" sz="1000" b="1" dirty="0" smtClean="0"/>
          </a:p>
          <a:p>
            <a:pPr>
              <a:buFont typeface="Wingdings" pitchFamily="2" charset="2"/>
              <a:buChar char="Ø"/>
            </a:pPr>
            <a:endParaRPr lang="tr-TR" sz="1000" b="1" dirty="0" smtClean="0"/>
          </a:p>
        </p:txBody>
      </p:sp>
      <p:sp>
        <p:nvSpPr>
          <p:cNvPr id="10" name="5 İçerik Yer Tutucusu"/>
          <p:cNvSpPr>
            <a:spLocks noGrp="1"/>
          </p:cNvSpPr>
          <p:nvPr>
            <p:ph sz="half" idx="2"/>
          </p:nvPr>
        </p:nvSpPr>
        <p:spPr>
          <a:xfrm>
            <a:off x="428596" y="1000108"/>
            <a:ext cx="4040187" cy="5715040"/>
          </a:xfrm>
        </p:spPr>
        <p:txBody>
          <a:bodyPr>
            <a:noAutofit/>
          </a:bodyPr>
          <a:lstStyle/>
          <a:p>
            <a:pPr>
              <a:buNone/>
            </a:pPr>
            <a:r>
              <a:rPr lang="tr-TR" sz="1000" b="1" dirty="0" smtClean="0"/>
              <a:t>          "Darende ve Yakın Çevresi Turizm Geliştirme Önerileri”</a:t>
            </a:r>
          </a:p>
          <a:p>
            <a:pPr>
              <a:buNone/>
            </a:pPr>
            <a:endParaRPr lang="tr-TR" sz="1000" b="1" dirty="0" smtClean="0"/>
          </a:p>
          <a:p>
            <a:pPr>
              <a:buNone/>
            </a:pPr>
            <a:r>
              <a:rPr lang="tr-TR" sz="1000" dirty="0" smtClean="0"/>
              <a:t>            Darende Malatya 110 km uzaklıkta yer alan tarihi bir yerleşimdir. Darende’yi ilginç kılan özelliklerin başında çok eski bir yerleşme olmasıdır. Darende’nin İ.Ö. 3000 yıllarında Eski Tunç çağından beri var olduğu bilinmektedir, </a:t>
            </a:r>
            <a:r>
              <a:rPr lang="tr-TR" sz="1000" dirty="0" err="1" smtClean="0"/>
              <a:t>krolonojik</a:t>
            </a:r>
            <a:r>
              <a:rPr lang="tr-TR" sz="1000" dirty="0" smtClean="0"/>
              <a:t> olarak Malatya ile eş zamanlıdır. </a:t>
            </a:r>
          </a:p>
          <a:p>
            <a:pPr>
              <a:buNone/>
            </a:pPr>
            <a:r>
              <a:rPr lang="tr-TR" sz="1000" dirty="0" smtClean="0"/>
              <a:t>            Turizm açısından sağladığı üstünlükler ve bunlara ilişkin öneriler aşağıda sıralanmıştır.</a:t>
            </a:r>
          </a:p>
          <a:p>
            <a:pPr>
              <a:buNone/>
            </a:pPr>
            <a:endParaRPr lang="tr-TR" sz="1000" dirty="0" smtClean="0"/>
          </a:p>
          <a:p>
            <a:pPr>
              <a:buFont typeface="Wingdings" pitchFamily="2" charset="2"/>
              <a:buChar char="Ø"/>
            </a:pPr>
            <a:r>
              <a:rPr lang="tr-TR" sz="1000" dirty="0" smtClean="0"/>
              <a:t>"</a:t>
            </a:r>
            <a:r>
              <a:rPr lang="tr-TR" sz="1000" b="1" dirty="0" smtClean="0"/>
              <a:t>Eski Darende’de Bulunan Kalıntıların Korunması ve Restore Edilmesi"</a:t>
            </a:r>
            <a:endParaRPr lang="tr-TR" sz="1000" dirty="0" smtClean="0"/>
          </a:p>
          <a:p>
            <a:pPr>
              <a:buFont typeface="Wingdings" pitchFamily="2" charset="2"/>
              <a:buChar char="Ø"/>
            </a:pPr>
            <a:endParaRPr lang="tr-TR" sz="1000" b="1" dirty="0" smtClean="0"/>
          </a:p>
          <a:p>
            <a:pPr>
              <a:buNone/>
            </a:pPr>
            <a:r>
              <a:rPr lang="tr-TR" sz="1000" dirty="0" smtClean="0"/>
              <a:t>            Eski Darende 1100'lerden kalan ve Osmanlı dönemine sarkan tarihi sivil mimari eserleri barındırmaktadır. </a:t>
            </a:r>
            <a:r>
              <a:rPr lang="tr-TR" sz="1000" dirty="0" err="1" smtClean="0"/>
              <a:t>Ulucami</a:t>
            </a:r>
            <a:r>
              <a:rPr lang="tr-TR" sz="1000" dirty="0" smtClean="0"/>
              <a:t>, Hamam, Bedesten ve Minare kalıntıları gibi eserler Türk Anadolu’nun günümüze uzanan kültürel değerleridir. Bunların restore edilmesi ve/veya en azından bugünkü hali ile kalması ancak çevresinin tanzim edilmesi ile olanaklıdır. (1991 Plan Raporu; Sayfa: 61)</a:t>
            </a:r>
          </a:p>
          <a:p>
            <a:pPr>
              <a:buNone/>
            </a:pPr>
            <a:endParaRPr lang="tr-TR" sz="1000" b="1" dirty="0" smtClean="0"/>
          </a:p>
          <a:p>
            <a:pPr>
              <a:buFont typeface="Wingdings" pitchFamily="2" charset="2"/>
              <a:buChar char="Ø"/>
            </a:pPr>
            <a:r>
              <a:rPr lang="tr-TR" sz="1000" b="1" dirty="0" smtClean="0"/>
              <a:t>Somuncu Baba Cami ve Çevresi ile </a:t>
            </a:r>
            <a:r>
              <a:rPr lang="tr-TR" sz="1000" b="1" dirty="0" err="1" smtClean="0"/>
              <a:t>Zengibar</a:t>
            </a:r>
            <a:r>
              <a:rPr lang="tr-TR" sz="1000" b="1" dirty="0" smtClean="0"/>
              <a:t> Kalesinin Çevre Düzenlemesinin Yapılması“</a:t>
            </a:r>
          </a:p>
          <a:p>
            <a:pPr>
              <a:buFont typeface="Wingdings" pitchFamily="2" charset="2"/>
              <a:buChar char="Ø"/>
            </a:pPr>
            <a:endParaRPr lang="tr-TR" sz="1000" b="1" dirty="0" smtClean="0"/>
          </a:p>
          <a:p>
            <a:pPr>
              <a:buNone/>
            </a:pPr>
            <a:r>
              <a:rPr lang="tr-TR" sz="1000" dirty="0" smtClean="0"/>
              <a:t>            Malatya ilinde en çok ziyaretçi çeken yerlerden birisi olan Somuncu Baba (Şeyh </a:t>
            </a:r>
            <a:r>
              <a:rPr lang="tr-TR" sz="1000" dirty="0" err="1" smtClean="0"/>
              <a:t>Hamiddin</a:t>
            </a:r>
            <a:r>
              <a:rPr lang="tr-TR" sz="1000" dirty="0" smtClean="0"/>
              <a:t>-i Veli) Camının, türbesinin, balıklı havuzun, </a:t>
            </a:r>
            <a:r>
              <a:rPr lang="tr-TR" sz="1000" dirty="0" err="1" smtClean="0"/>
              <a:t>Tohma</a:t>
            </a:r>
            <a:r>
              <a:rPr lang="tr-TR" sz="1000" dirty="0" smtClean="0"/>
              <a:t> Vadisindeki su yollarının ve ayrıca yakında bulunan </a:t>
            </a:r>
            <a:r>
              <a:rPr lang="tr-TR" sz="1000" dirty="0" err="1" smtClean="0"/>
              <a:t>Gevr</a:t>
            </a:r>
            <a:r>
              <a:rPr lang="tr-TR" sz="1000" dirty="0" smtClean="0"/>
              <a:t> hamamının (Kudret hamamı) çevre düzeninin yapılması gerekmektedir. Bu düzenleme ile alanın yeşillendirilmesi, dini -</a:t>
            </a:r>
            <a:r>
              <a:rPr lang="tr-TR" sz="1000" dirty="0" err="1" smtClean="0"/>
              <a:t>mkültürel</a:t>
            </a:r>
            <a:r>
              <a:rPr lang="tr-TR" sz="1000" dirty="0" smtClean="0"/>
              <a:t> karakterine uygun olarak peyzaj değerlerine kavuşturulması, otopark alanlarının tanzim edilmesi amaçlanmalıdır. Düzenlenmesi önerilen alanın büyüklüğü yaklaşık 22.400 m2 </a:t>
            </a:r>
            <a:r>
              <a:rPr lang="tr-TR" sz="1000" dirty="0" err="1" smtClean="0"/>
              <a:t>dir</a:t>
            </a:r>
            <a:r>
              <a:rPr lang="tr-TR" sz="1000" dirty="0" smtClean="0"/>
              <a:t>. Bu düzenleme kapsamında </a:t>
            </a:r>
            <a:r>
              <a:rPr lang="tr-TR" sz="1000" dirty="0" err="1" smtClean="0"/>
              <a:t>Zengibar</a:t>
            </a:r>
            <a:r>
              <a:rPr lang="tr-TR" sz="1000" dirty="0" smtClean="0"/>
              <a:t> Kalesi de alınarak asgari kale kapısına ulaşan yolun tanzimi ve tanıtıcı panoların yerleştirilmesi düşünülmelidir. (1991 Plan Raporu; Sayfa: 61)</a:t>
            </a:r>
          </a:p>
          <a:p>
            <a:pPr>
              <a:buNone/>
            </a:pPr>
            <a:endParaRPr lang="tr-TR" sz="1000" dirty="0" smtClean="0"/>
          </a:p>
          <a:p>
            <a:pPr>
              <a:buNone/>
            </a:pPr>
            <a:r>
              <a:rPr lang="tr-TR" sz="1000" dirty="0" smtClean="0"/>
              <a:t>            </a:t>
            </a:r>
            <a:endParaRPr lang="tr-TR" sz="10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457200" y="274638"/>
            <a:ext cx="8229600" cy="65403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tr-TR" sz="2000" b="1" dirty="0" smtClean="0"/>
              <a:t>MALATYA TURİZM MASTER PLANLARI</a:t>
            </a:r>
            <a:br>
              <a:rPr lang="tr-TR" sz="2000" b="1" dirty="0" smtClean="0"/>
            </a:br>
            <a:r>
              <a:rPr lang="tr-TR" sz="2000" b="1" dirty="0" smtClean="0"/>
              <a:t>1991 PLANI NELERİ ÖNGÖRDÜ? NELER GERÇEKLEŞTİ.</a:t>
            </a:r>
            <a:endParaRPr lang="tr-TR" sz="2000" dirty="0"/>
          </a:p>
        </p:txBody>
      </p:sp>
      <p:sp>
        <p:nvSpPr>
          <p:cNvPr id="9" name="5 İçerik Yer Tutucusu"/>
          <p:cNvSpPr>
            <a:spLocks noGrp="1"/>
          </p:cNvSpPr>
          <p:nvPr>
            <p:ph sz="half" idx="2"/>
          </p:nvPr>
        </p:nvSpPr>
        <p:spPr>
          <a:xfrm>
            <a:off x="4643438" y="1000108"/>
            <a:ext cx="4040187" cy="5500689"/>
          </a:xfrm>
        </p:spPr>
        <p:txBody>
          <a:bodyPr>
            <a:normAutofit fontScale="92500" lnSpcReduction="20000"/>
          </a:bodyPr>
          <a:lstStyle/>
          <a:p>
            <a:pPr>
              <a:buNone/>
            </a:pPr>
            <a:r>
              <a:rPr lang="tr-TR" sz="1000" b="1" dirty="0" smtClean="0"/>
              <a:t>           Tali Güzergâhlar</a:t>
            </a:r>
          </a:p>
          <a:p>
            <a:pPr>
              <a:buNone/>
            </a:pPr>
            <a:endParaRPr lang="tr-TR" sz="1000" b="1" dirty="0" smtClean="0"/>
          </a:p>
          <a:p>
            <a:pPr>
              <a:buNone/>
            </a:pPr>
            <a:r>
              <a:rPr lang="tr-TR" sz="1000" dirty="0" smtClean="0"/>
              <a:t>             Bu güzergâhlar;</a:t>
            </a:r>
          </a:p>
          <a:p>
            <a:pPr>
              <a:buNone/>
            </a:pPr>
            <a:endParaRPr lang="tr-TR" sz="1000" dirty="0" smtClean="0"/>
          </a:p>
          <a:p>
            <a:pPr>
              <a:buNone/>
            </a:pPr>
            <a:r>
              <a:rPr lang="tr-TR" sz="1000" dirty="0" smtClean="0"/>
              <a:t>1.Malatya-</a:t>
            </a:r>
            <a:r>
              <a:rPr lang="tr-TR" sz="1000" dirty="0" err="1" smtClean="0"/>
              <a:t>Arapgir</a:t>
            </a:r>
            <a:r>
              <a:rPr lang="tr-TR" sz="1000" dirty="0" smtClean="0"/>
              <a:t>-Kemaliye devlet karayolu</a:t>
            </a:r>
          </a:p>
          <a:p>
            <a:pPr>
              <a:buNone/>
            </a:pPr>
            <a:r>
              <a:rPr lang="tr-TR" sz="1000" dirty="0" smtClean="0"/>
              <a:t>2. Malatya-Levent (Akçakale)-</a:t>
            </a:r>
            <a:r>
              <a:rPr lang="tr-TR" sz="1000" dirty="0" err="1" smtClean="0"/>
              <a:t>Tohma</a:t>
            </a:r>
            <a:r>
              <a:rPr lang="tr-TR" sz="1000" dirty="0" smtClean="0"/>
              <a:t> Vadisi -Darende il yolu olarak belirmektedir.</a:t>
            </a:r>
          </a:p>
          <a:p>
            <a:pPr>
              <a:buNone/>
            </a:pPr>
            <a:endParaRPr lang="tr-TR" sz="1000" dirty="0" smtClean="0"/>
          </a:p>
          <a:p>
            <a:pPr>
              <a:buNone/>
            </a:pPr>
            <a:r>
              <a:rPr lang="tr-TR" sz="1000" dirty="0" smtClean="0"/>
              <a:t>             Bu iki güzergâhtan birincisi, İlde turizm hareketliliğine sahne olacak önemli güzergâhlar olarak, Ankara-Malatya,Malatya-Elazığ ve Malatya-</a:t>
            </a:r>
            <a:r>
              <a:rPr lang="tr-TR" sz="1000" dirty="0" err="1" smtClean="0"/>
              <a:t>Tepehan</a:t>
            </a:r>
            <a:r>
              <a:rPr lang="tr-TR" sz="1000" dirty="0" smtClean="0"/>
              <a:t>-Nemrut Aksları belirmektedir. Bunlardan ilk ikisi devlet karayolu olup yoğun trafiğe sahiptir. Bu akslar boyunca yer alan turizm potansiyeline sahip noktalar, bu çok amaçlı trafik hacminden pay alabileceklerdir.</a:t>
            </a:r>
          </a:p>
          <a:p>
            <a:pPr>
              <a:buNone/>
            </a:pPr>
            <a:endParaRPr lang="tr-TR" sz="1000" dirty="0" smtClean="0"/>
          </a:p>
          <a:p>
            <a:pPr>
              <a:buNone/>
            </a:pPr>
            <a:r>
              <a:rPr lang="tr-TR" sz="1000" dirty="0" smtClean="0"/>
              <a:t>              Akılcı düzenlemelerle bu kaynaklar harekete geçirilebilecektir. Malatya-</a:t>
            </a:r>
            <a:r>
              <a:rPr lang="tr-TR" sz="1000" dirty="0" err="1" smtClean="0"/>
              <a:t>Tepehan</a:t>
            </a:r>
            <a:r>
              <a:rPr lang="tr-TR" sz="1000" dirty="0" smtClean="0"/>
              <a:t>-Nemrut Dağı aksının yapımı 1991-1996 yılları arasında da sürecektir. Bu yolun devlet karayolu standartlarına erişmesi halinde, ülkesel ölçekte tur güzergâhına katılması beklenmektedir.</a:t>
            </a:r>
          </a:p>
          <a:p>
            <a:pPr>
              <a:buNone/>
            </a:pPr>
            <a:endParaRPr lang="tr-TR" sz="1000" dirty="0" smtClean="0"/>
          </a:p>
          <a:p>
            <a:pPr>
              <a:buNone/>
            </a:pPr>
            <a:r>
              <a:rPr lang="tr-TR" sz="1000" dirty="0" smtClean="0"/>
              <a:t>             Malatya-</a:t>
            </a:r>
            <a:r>
              <a:rPr lang="tr-TR" sz="1000" dirty="0" err="1" smtClean="0"/>
              <a:t>Tepehan</a:t>
            </a:r>
            <a:r>
              <a:rPr lang="tr-TR" sz="1000" dirty="0" smtClean="0"/>
              <a:t> aksı, 1991-1996 yılları arasında, günümüzde olduğu gibi, il turizm müdürlüğünün organize ettiği turların güzergahı olarak işlev görecektir. (1991 Plan Raporu; Sayfa: 56)</a:t>
            </a:r>
          </a:p>
          <a:p>
            <a:pPr>
              <a:buNone/>
            </a:pPr>
            <a:endParaRPr lang="tr-TR" sz="1000" dirty="0" smtClean="0"/>
          </a:p>
          <a:p>
            <a:pPr>
              <a:buNone/>
            </a:pPr>
            <a:r>
              <a:rPr lang="tr-TR" sz="1000" dirty="0" smtClean="0"/>
              <a:t>              Bu akslar üzerinde önemli gelişmeler olmuştur. Bu bağlamda;</a:t>
            </a:r>
          </a:p>
          <a:p>
            <a:pPr>
              <a:buNone/>
            </a:pPr>
            <a:endParaRPr lang="tr-TR" sz="1000" dirty="0" smtClean="0"/>
          </a:p>
          <a:p>
            <a:r>
              <a:rPr lang="tr-TR" sz="1000" dirty="0" smtClean="0"/>
              <a:t>En önemli Gelişme Malatya – Doğanyol - Nemrut Dağı aksında yaşanmıştır.</a:t>
            </a:r>
          </a:p>
          <a:p>
            <a:pPr>
              <a:buNone/>
            </a:pPr>
            <a:r>
              <a:rPr lang="tr-TR" sz="1000" dirty="0" smtClean="0"/>
              <a:t>Bu yolun hemen tamamı asfaltlanmış ve motor trafiğine açılmıştır. Zirveye</a:t>
            </a:r>
          </a:p>
          <a:p>
            <a:pPr>
              <a:buNone/>
            </a:pPr>
            <a:r>
              <a:rPr lang="tr-TR" sz="1000" dirty="0" smtClean="0"/>
              <a:t>yakın bir yerde bir konaklama tesisi hizmete alınmıştır.</a:t>
            </a:r>
          </a:p>
          <a:p>
            <a:pPr>
              <a:buNone/>
            </a:pPr>
            <a:endParaRPr lang="tr-TR" sz="1000" dirty="0" smtClean="0"/>
          </a:p>
          <a:p>
            <a:r>
              <a:rPr lang="tr-TR" sz="1000" dirty="0" smtClean="0"/>
              <a:t>Diğer yollar devlet yolları üzerinde de; gelişmeler görülmektedir. Kayseri</a:t>
            </a:r>
          </a:p>
          <a:p>
            <a:pPr>
              <a:buNone/>
            </a:pPr>
            <a:r>
              <a:rPr lang="tr-TR" sz="1000" dirty="0" smtClean="0"/>
              <a:t>Devlet Yolu üzerinde Darende’de İnanç ve Spor Turizminde büyük gelişmeler</a:t>
            </a:r>
          </a:p>
          <a:p>
            <a:pPr>
              <a:buNone/>
            </a:pPr>
            <a:r>
              <a:rPr lang="tr-TR" sz="1000" dirty="0" smtClean="0"/>
              <a:t>elde edilmiştir.</a:t>
            </a:r>
          </a:p>
          <a:p>
            <a:pPr>
              <a:buNone/>
            </a:pPr>
            <a:endParaRPr lang="tr-TR" sz="1000" dirty="0" smtClean="0"/>
          </a:p>
          <a:p>
            <a:pPr>
              <a:buNone/>
            </a:pPr>
            <a:r>
              <a:rPr lang="tr-TR" sz="1000" dirty="0" smtClean="0"/>
              <a:t>             Malatya ilinde yukarıdaki gelişmelere paralel olarak tur güzergâhlarında da önemli gelişmeler olacaktır. Her şeyden önce Malatya-Nemrut yolunun devreye alınmasıyla Malatya-</a:t>
            </a:r>
            <a:r>
              <a:rPr lang="tr-TR" sz="1000" dirty="0" err="1" smtClean="0"/>
              <a:t>Tepehan</a:t>
            </a:r>
            <a:r>
              <a:rPr lang="tr-TR" sz="1000" dirty="0" smtClean="0"/>
              <a:t>-Adıyaman aksı ile Nemrut'a ulaşan diğer aksların (Ankara-Kayseri- Malatya ve Malatya-Elazığ-Diyarbakır-Van) ülkesel ölçekte tur güzergâhı olması beklenmektedir. Anılan üç güzergâh üzerinde kalan ve turizm potansiyeli yüksek alanların yapılacak düzenlemelerle daha çekici hale getirilmeleri gerekmektedir. (1991 Plan Raporu; Sayfa: 56)</a:t>
            </a:r>
            <a:endParaRPr lang="tr-TR" sz="1000" b="1" dirty="0" smtClean="0"/>
          </a:p>
        </p:txBody>
      </p:sp>
      <p:sp>
        <p:nvSpPr>
          <p:cNvPr id="10" name="5 İçerik Yer Tutucusu"/>
          <p:cNvSpPr>
            <a:spLocks noGrp="1"/>
          </p:cNvSpPr>
          <p:nvPr>
            <p:ph sz="half" idx="2"/>
          </p:nvPr>
        </p:nvSpPr>
        <p:spPr>
          <a:xfrm>
            <a:off x="428596" y="1000108"/>
            <a:ext cx="4040187" cy="5715040"/>
          </a:xfrm>
        </p:spPr>
        <p:txBody>
          <a:bodyPr>
            <a:noAutofit/>
          </a:bodyPr>
          <a:lstStyle/>
          <a:p>
            <a:pPr>
              <a:buNone/>
            </a:pPr>
            <a:r>
              <a:rPr lang="tr-TR" sz="1000" b="1" dirty="0" smtClean="0"/>
              <a:t>     </a:t>
            </a:r>
            <a:endParaRPr lang="tr-TR" sz="1000" dirty="0" smtClean="0"/>
          </a:p>
          <a:p>
            <a:pPr>
              <a:buNone/>
            </a:pPr>
            <a:r>
              <a:rPr lang="tr-TR" sz="1000" dirty="0" smtClean="0"/>
              <a:t>            </a:t>
            </a:r>
            <a:endParaRPr lang="tr-TR" sz="1000" b="1" dirty="0"/>
          </a:p>
        </p:txBody>
      </p:sp>
      <p:sp>
        <p:nvSpPr>
          <p:cNvPr id="6" name="5 İçerik Yer Tutucusu"/>
          <p:cNvSpPr>
            <a:spLocks noGrp="1"/>
          </p:cNvSpPr>
          <p:nvPr>
            <p:ph sz="half" idx="2"/>
          </p:nvPr>
        </p:nvSpPr>
        <p:spPr>
          <a:xfrm>
            <a:off x="428625" y="1000125"/>
            <a:ext cx="4040188" cy="5500688"/>
          </a:xfrm>
        </p:spPr>
        <p:txBody>
          <a:bodyPr>
            <a:normAutofit/>
          </a:bodyPr>
          <a:lstStyle/>
          <a:p>
            <a:pPr>
              <a:buFont typeface="Wingdings" pitchFamily="2" charset="2"/>
              <a:buChar char="§"/>
            </a:pPr>
            <a:r>
              <a:rPr lang="tr-TR" sz="1050" b="1" dirty="0" smtClean="0"/>
              <a:t> ÖNERİ 2. "</a:t>
            </a:r>
            <a:r>
              <a:rPr lang="tr-TR" sz="1050" b="1" dirty="0" err="1" smtClean="0"/>
              <a:t>Karakaya</a:t>
            </a:r>
            <a:r>
              <a:rPr lang="tr-TR" sz="1050" b="1" dirty="0" smtClean="0"/>
              <a:t> Baraj Gölünde </a:t>
            </a:r>
            <a:r>
              <a:rPr lang="tr-TR" sz="1050" b="1" dirty="0" err="1" smtClean="0"/>
              <a:t>Kırkgöz</a:t>
            </a:r>
            <a:r>
              <a:rPr lang="tr-TR" sz="1050" b="1" dirty="0" smtClean="0"/>
              <a:t> ve Kale İskelelerinin Yapımı ve </a:t>
            </a:r>
            <a:r>
              <a:rPr lang="tr-TR" sz="1050" b="1" dirty="0" err="1" smtClean="0"/>
              <a:t>Kırkgöz</a:t>
            </a:r>
            <a:r>
              <a:rPr lang="tr-TR" sz="1050" b="1" dirty="0" smtClean="0"/>
              <a:t> Kale Arasında Motorbot Gezilerinin Düzenlenmesi“</a:t>
            </a:r>
          </a:p>
          <a:p>
            <a:pPr>
              <a:buFont typeface="Wingdings" pitchFamily="2" charset="2"/>
              <a:buChar char="§"/>
            </a:pPr>
            <a:endParaRPr lang="tr-TR" sz="1050" b="1" dirty="0" smtClean="0"/>
          </a:p>
          <a:p>
            <a:pPr>
              <a:buNone/>
            </a:pPr>
            <a:r>
              <a:rPr lang="tr-TR" sz="1050" dirty="0" smtClean="0"/>
              <a:t>            </a:t>
            </a:r>
            <a:r>
              <a:rPr lang="tr-TR" sz="1050" dirty="0" err="1" smtClean="0"/>
              <a:t>Karakaya</a:t>
            </a:r>
            <a:r>
              <a:rPr lang="tr-TR" sz="1050" dirty="0" smtClean="0"/>
              <a:t> Baraj Gölü’nün bir iç su yolu olarak değerlendirilmesi amacıyla anılan iki noktada iskelenin yapımı ve gezi seferleri düzenlenmesi önerilmektedir. İlk iskele mevcuttur. Kale iskelelerinin düzenlenmesi ile kıyı kullanımı önerisi getirilen iki alan birleşmiş olacaktır. Ayrıca bu su yolu ile Malatya'ya gelen ziyaretçileri Kale-</a:t>
            </a:r>
            <a:r>
              <a:rPr lang="tr-TR" sz="1050" dirty="0" err="1" smtClean="0"/>
              <a:t>Tepehan</a:t>
            </a:r>
            <a:r>
              <a:rPr lang="tr-TR" sz="1050" dirty="0" smtClean="0"/>
              <a:t>- Nemrut karayoluna aktarmak mümkün olacaktır. (1991 Plan Raporu; Sayfa: 69)</a:t>
            </a:r>
          </a:p>
          <a:p>
            <a:pPr>
              <a:buNone/>
            </a:pPr>
            <a:endParaRPr lang="tr-TR" sz="1050" dirty="0" smtClean="0"/>
          </a:p>
          <a:p>
            <a:pPr>
              <a:buNone/>
            </a:pPr>
            <a:r>
              <a:rPr lang="tr-TR" sz="1050" b="1" i="1" dirty="0" smtClean="0"/>
              <a:t>            </a:t>
            </a:r>
            <a:r>
              <a:rPr lang="tr-TR" sz="1050" b="1" i="1" dirty="0" err="1" smtClean="0"/>
              <a:t>Karakaya</a:t>
            </a:r>
            <a:r>
              <a:rPr lang="tr-TR" sz="1050" b="1" i="1" dirty="0" smtClean="0"/>
              <a:t> Baraj Gölü bir </a:t>
            </a:r>
            <a:r>
              <a:rPr lang="tr-TR" sz="1050" b="1" i="1" dirty="0" err="1" smtClean="0"/>
              <a:t>içsu</a:t>
            </a:r>
            <a:r>
              <a:rPr lang="tr-TR" sz="1050" b="1" i="1" dirty="0" smtClean="0"/>
              <a:t> yolu olarak değerlendirilememiştir. Gölden yararlanılarak, teknelerle Nemrut yakınlarına ulaşmak mümkün olamamıştır.</a:t>
            </a:r>
          </a:p>
          <a:p>
            <a:pPr>
              <a:buNone/>
            </a:pPr>
            <a:endParaRPr lang="tr-TR" sz="1050" b="1" i="1" dirty="0" smtClean="0"/>
          </a:p>
          <a:p>
            <a:pPr>
              <a:buNone/>
            </a:pPr>
            <a:endParaRPr lang="tr-TR" sz="1050" b="1" i="1" dirty="0" smtClean="0"/>
          </a:p>
          <a:p>
            <a:pPr>
              <a:buNone/>
            </a:pPr>
            <a:r>
              <a:rPr lang="tr-TR" sz="1050" b="1" i="1" dirty="0" smtClean="0"/>
              <a:t>            </a:t>
            </a:r>
          </a:p>
          <a:p>
            <a:pPr>
              <a:buNone/>
            </a:pPr>
            <a:endParaRPr lang="tr-TR" sz="1050" b="1" i="1" dirty="0" smtClean="0"/>
          </a:p>
          <a:p>
            <a:pPr>
              <a:buNone/>
            </a:pPr>
            <a:endParaRPr lang="tr-TR" sz="1050" b="1" i="1" dirty="0" smtClean="0"/>
          </a:p>
          <a:p>
            <a:pPr>
              <a:buNone/>
            </a:pPr>
            <a:endParaRPr lang="tr-TR" sz="1050" b="1" i="1" dirty="0" smtClean="0"/>
          </a:p>
          <a:p>
            <a:pPr>
              <a:buNone/>
            </a:pPr>
            <a:endParaRPr lang="tr-TR" sz="1050" b="1" i="1" dirty="0" smtClean="0"/>
          </a:p>
          <a:p>
            <a:pPr>
              <a:buNone/>
            </a:pPr>
            <a:r>
              <a:rPr lang="tr-TR" sz="1050" b="1" i="1" dirty="0" smtClean="0"/>
              <a:t>           Özetle, 1991 Yılında yapılan Malatya Turizm Nazım Planı, O dönemlerde yapılan planlar arasında en fazla uygulama şansı bulanlardan bir tanesidir. Gerçektende; Malatya, Battalgazi, Darende, Yeşilyurt, </a:t>
            </a:r>
            <a:r>
              <a:rPr lang="tr-TR" sz="1050" b="1" i="1" dirty="0" err="1" smtClean="0"/>
              <a:t>Gündüzbey</a:t>
            </a:r>
            <a:r>
              <a:rPr lang="tr-TR" sz="1050" b="1" i="1" dirty="0" smtClean="0"/>
              <a:t> ve Kale ilçe merkezleri ve beldelerde Turizm adına ne yapılmış ise, bunlar 1991 planlarında yer alan ve öngörülen, önerilen gelişmelerdir.</a:t>
            </a:r>
            <a:endParaRPr lang="tr-TR" sz="1050" dirty="0"/>
          </a:p>
        </p:txBody>
      </p:sp>
      <p:sp>
        <p:nvSpPr>
          <p:cNvPr id="7" name="6 Sağ Ok"/>
          <p:cNvSpPr/>
          <p:nvPr/>
        </p:nvSpPr>
        <p:spPr>
          <a:xfrm>
            <a:off x="4357686" y="2500306"/>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Yatay Kaydırma"/>
          <p:cNvSpPr/>
          <p:nvPr/>
        </p:nvSpPr>
        <p:spPr>
          <a:xfrm>
            <a:off x="500034" y="4643446"/>
            <a:ext cx="3929090" cy="1500198"/>
          </a:xfrm>
          <a:prstGeom prst="horizontalScroll">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000" b="1" dirty="0" smtClean="0"/>
              <a:t>Ülke Ölçeğinde Tur Güzergâhları</a:t>
            </a:r>
            <a:br>
              <a:rPr lang="tr-TR" sz="2000" b="1" dirty="0" smtClean="0"/>
            </a:br>
            <a:endParaRPr lang="tr-TR" sz="2000" dirty="0"/>
          </a:p>
        </p:txBody>
      </p:sp>
      <p:pic>
        <p:nvPicPr>
          <p:cNvPr id="1026" name="Picture 2"/>
          <p:cNvPicPr>
            <a:picLocks noChangeAspect="1" noChangeArrowheads="1"/>
          </p:cNvPicPr>
          <p:nvPr/>
        </p:nvPicPr>
        <p:blipFill>
          <a:blip r:embed="rId2"/>
          <a:srcRect/>
          <a:stretch>
            <a:fillRect/>
          </a:stretch>
        </p:blipFill>
        <p:spPr bwMode="auto">
          <a:xfrm>
            <a:off x="0" y="2160516"/>
            <a:ext cx="9171278" cy="469748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16632"/>
            <a:ext cx="4038600" cy="6741368"/>
          </a:xfrm>
        </p:spPr>
        <p:txBody>
          <a:bodyPr>
            <a:noAutofit/>
          </a:bodyPr>
          <a:lstStyle/>
          <a:p>
            <a:pPr>
              <a:buNone/>
            </a:pPr>
            <a:r>
              <a:rPr lang="tr-TR" sz="1200" b="1" dirty="0" smtClean="0"/>
              <a:t>         Malatya </a:t>
            </a:r>
            <a:r>
              <a:rPr lang="tr-TR" sz="1200" b="1" dirty="0"/>
              <a:t>Turizminin Tanıtım ve Pazarlama Eksikliğinin Giderilmesi için </a:t>
            </a:r>
            <a:r>
              <a:rPr lang="tr-TR" sz="1200" b="1" dirty="0" smtClean="0"/>
              <a:t>yapılması gerekenler;</a:t>
            </a:r>
          </a:p>
          <a:p>
            <a:endParaRPr lang="tr-TR" sz="1200" dirty="0"/>
          </a:p>
          <a:p>
            <a:r>
              <a:rPr lang="tr-TR" sz="1200" dirty="0">
                <a:solidFill>
                  <a:srgbClr val="FF0000"/>
                </a:solidFill>
              </a:rPr>
              <a:t>I. Malatya’nın tanıtımına</a:t>
            </a:r>
            <a:r>
              <a:rPr lang="tr-TR" sz="1200" dirty="0"/>
              <a:t> yönelik broşür, CD ve diğer promosyon </a:t>
            </a:r>
            <a:r>
              <a:rPr lang="tr-TR" sz="1200" dirty="0" smtClean="0"/>
              <a:t>materyallerinin profesyonel </a:t>
            </a:r>
            <a:r>
              <a:rPr lang="tr-TR" sz="1200" dirty="0"/>
              <a:t>firmalarca hazırlatılması. Hediyelik eşya üreticileri ile Kültür </a:t>
            </a:r>
            <a:r>
              <a:rPr lang="tr-TR" sz="1200" dirty="0" smtClean="0"/>
              <a:t>ve Turizm </a:t>
            </a:r>
            <a:r>
              <a:rPr lang="tr-TR" sz="1200" dirty="0"/>
              <a:t>Müdürlüğü kanalıyla temas kurularak Malatya’ya yönelik hediyelik </a:t>
            </a:r>
            <a:r>
              <a:rPr lang="tr-TR" sz="1200" dirty="0" smtClean="0"/>
              <a:t>eşya üretimi </a:t>
            </a:r>
            <a:r>
              <a:rPr lang="tr-TR" sz="1200" dirty="0"/>
              <a:t>sağlanması. Ek olarak Turizm haritasının güncellenmesi </a:t>
            </a:r>
            <a:r>
              <a:rPr lang="tr-TR" sz="1200" dirty="0" smtClean="0"/>
              <a:t>ve modernleşmesi</a:t>
            </a:r>
          </a:p>
          <a:p>
            <a:endParaRPr lang="tr-TR" sz="1200" dirty="0"/>
          </a:p>
          <a:p>
            <a:r>
              <a:rPr lang="tr-TR" sz="1200" dirty="0"/>
              <a:t>II. </a:t>
            </a:r>
            <a:r>
              <a:rPr lang="tr-TR" sz="1200" dirty="0" err="1" smtClean="0"/>
              <a:t>STK’ların</a:t>
            </a:r>
            <a:r>
              <a:rPr lang="tr-TR" sz="1200" dirty="0" smtClean="0"/>
              <a:t> (</a:t>
            </a:r>
            <a:r>
              <a:rPr lang="tr-TR" sz="1200" b="1" dirty="0" smtClean="0"/>
              <a:t>Sivil toplum kuruluşları)</a:t>
            </a:r>
            <a:r>
              <a:rPr lang="tr-TR" sz="1200" dirty="0" smtClean="0"/>
              <a:t> </a:t>
            </a:r>
            <a:r>
              <a:rPr lang="tr-TR" sz="1200" dirty="0"/>
              <a:t>Malatya’nın tanıtımında daha etkin yer </a:t>
            </a:r>
            <a:r>
              <a:rPr lang="tr-TR" sz="1200" dirty="0" smtClean="0"/>
              <a:t>alması</a:t>
            </a:r>
          </a:p>
          <a:p>
            <a:endParaRPr lang="tr-TR" sz="1200" dirty="0"/>
          </a:p>
          <a:p>
            <a:r>
              <a:rPr lang="tr-TR" sz="1200" dirty="0"/>
              <a:t>III. </a:t>
            </a:r>
            <a:r>
              <a:rPr lang="tr-TR" sz="1200" dirty="0" err="1" smtClean="0"/>
              <a:t>TÜRSAB’ın</a:t>
            </a:r>
            <a:r>
              <a:rPr lang="tr-TR" sz="1200" dirty="0" smtClean="0"/>
              <a:t> (Malatya Turizm Acenteleri Birliği) </a:t>
            </a:r>
            <a:r>
              <a:rPr lang="tr-TR" sz="1200" dirty="0"/>
              <a:t>Malatya’yı gezi turlarına dahil </a:t>
            </a:r>
            <a:r>
              <a:rPr lang="tr-TR" sz="1200" dirty="0" smtClean="0"/>
              <a:t>etmesi</a:t>
            </a:r>
          </a:p>
          <a:p>
            <a:endParaRPr lang="tr-TR" sz="1200" dirty="0"/>
          </a:p>
          <a:p>
            <a:r>
              <a:rPr lang="tr-TR" sz="1200" dirty="0"/>
              <a:t>IV. Otellerde turizm rehberliğinin ve tanıtım materyallerinin </a:t>
            </a:r>
            <a:r>
              <a:rPr lang="tr-TR" sz="1200" dirty="0" smtClean="0"/>
              <a:t>oluşturulması</a:t>
            </a:r>
          </a:p>
          <a:p>
            <a:endParaRPr lang="tr-TR" sz="1200" dirty="0"/>
          </a:p>
          <a:p>
            <a:r>
              <a:rPr lang="tr-TR" sz="1200" dirty="0"/>
              <a:t>V. Ulusal düzeyde faaliyet gösteren </a:t>
            </a:r>
            <a:r>
              <a:rPr lang="tr-TR" sz="1200" dirty="0" err="1"/>
              <a:t>STK’ların</a:t>
            </a:r>
            <a:r>
              <a:rPr lang="tr-TR" sz="1200" dirty="0"/>
              <a:t> toplantı ve benzeri </a:t>
            </a:r>
            <a:r>
              <a:rPr lang="tr-TR" sz="1200" dirty="0" smtClean="0"/>
              <a:t>faaliyetlerini Malatya’ya çekmek</a:t>
            </a:r>
          </a:p>
          <a:p>
            <a:endParaRPr lang="tr-TR" sz="1200" dirty="0"/>
          </a:p>
          <a:p>
            <a:r>
              <a:rPr lang="tr-TR" sz="1200" dirty="0"/>
              <a:t>VI. Hediyelik kayısı paketlerine Kültür ve Turizmsel değerlerin resimleri </a:t>
            </a:r>
            <a:r>
              <a:rPr lang="tr-TR" sz="1200" dirty="0" smtClean="0"/>
              <a:t>konulmalı</a:t>
            </a:r>
          </a:p>
          <a:p>
            <a:endParaRPr lang="tr-TR" sz="1200" dirty="0"/>
          </a:p>
          <a:p>
            <a:r>
              <a:rPr lang="tr-TR" sz="1200" dirty="0"/>
              <a:t>VII. “Turizm elçileri” derneğinin kurulması ve yerel rehberlerinin </a:t>
            </a:r>
            <a:r>
              <a:rPr lang="tr-TR" sz="1200" dirty="0" smtClean="0"/>
              <a:t>eğitilmesi</a:t>
            </a:r>
          </a:p>
          <a:p>
            <a:endParaRPr lang="tr-TR" sz="1200" dirty="0"/>
          </a:p>
          <a:p>
            <a:r>
              <a:rPr lang="tr-TR" sz="1200" dirty="0"/>
              <a:t>VIII. Ulusal basın ve görsel </a:t>
            </a:r>
            <a:r>
              <a:rPr lang="tr-TR" sz="1200" dirty="0" smtClean="0"/>
              <a:t>iletişim </a:t>
            </a:r>
            <a:r>
              <a:rPr lang="tr-TR" sz="1200" dirty="0"/>
              <a:t>kanallarından </a:t>
            </a:r>
            <a:r>
              <a:rPr lang="tr-TR" sz="1200" dirty="0" smtClean="0"/>
              <a:t>faydalanılması</a:t>
            </a:r>
          </a:p>
          <a:p>
            <a:endParaRPr lang="tr-TR" sz="1200" dirty="0"/>
          </a:p>
          <a:p>
            <a:endParaRPr lang="tr-TR" sz="1200" dirty="0" smtClean="0"/>
          </a:p>
          <a:p>
            <a:endParaRPr lang="tr-TR" sz="1200" dirty="0"/>
          </a:p>
        </p:txBody>
      </p:sp>
      <p:sp>
        <p:nvSpPr>
          <p:cNvPr id="4" name="3 İçerik Yer Tutucusu"/>
          <p:cNvSpPr>
            <a:spLocks noGrp="1"/>
          </p:cNvSpPr>
          <p:nvPr>
            <p:ph sz="half" idx="2"/>
          </p:nvPr>
        </p:nvSpPr>
        <p:spPr>
          <a:xfrm>
            <a:off x="4648200" y="260648"/>
            <a:ext cx="4038600" cy="6597352"/>
          </a:xfrm>
        </p:spPr>
        <p:txBody>
          <a:bodyPr>
            <a:noAutofit/>
          </a:bodyPr>
          <a:lstStyle/>
          <a:p>
            <a:r>
              <a:rPr lang="tr-TR" sz="1100" dirty="0" smtClean="0"/>
              <a:t>IX. İl Kültür ve Turizm aracılığıyla yurt dışındaki rehber kitapçığı hazırlayan kişilerle temas kurularak Malatya’nın rehberlerine eklenmesinin sağlanması</a:t>
            </a:r>
          </a:p>
          <a:p>
            <a:endParaRPr lang="tr-TR" sz="1100" dirty="0" smtClean="0"/>
          </a:p>
          <a:p>
            <a:r>
              <a:rPr lang="tr-TR" sz="1100" dirty="0" smtClean="0"/>
              <a:t>X. Dizilerde, müzik klipleri, gezi programlarında Valiliğin kanalıyla Malatya’ya yer verilmesinin sağlanması</a:t>
            </a:r>
          </a:p>
          <a:p>
            <a:endParaRPr lang="tr-TR" sz="1100" dirty="0" smtClean="0"/>
          </a:p>
          <a:p>
            <a:r>
              <a:rPr lang="tr-TR" sz="1100" dirty="0" smtClean="0"/>
              <a:t>XI. Valilik kanalıyla gurme programları ve diğer TV programlarının davet edilmesi</a:t>
            </a:r>
          </a:p>
          <a:p>
            <a:endParaRPr lang="tr-TR" sz="1100" dirty="0" smtClean="0"/>
          </a:p>
          <a:p>
            <a:r>
              <a:rPr lang="tr-TR" sz="1100" dirty="0" smtClean="0"/>
              <a:t>XII. Köşe yazarları davet edilip ağırlanmalı, yazılarında Malatya’ya yer verilmesi sağlanmalı</a:t>
            </a:r>
          </a:p>
          <a:p>
            <a:endParaRPr lang="tr-TR" sz="1100" dirty="0" smtClean="0"/>
          </a:p>
          <a:p>
            <a:r>
              <a:rPr lang="tr-TR" sz="1100" dirty="0" smtClean="0"/>
              <a:t>XIII</a:t>
            </a:r>
            <a:r>
              <a:rPr lang="tr-TR" sz="1100" dirty="0"/>
              <a:t>. </a:t>
            </a:r>
            <a:r>
              <a:rPr lang="tr-TR" sz="1100" dirty="0">
                <a:solidFill>
                  <a:srgbClr val="FF0000"/>
                </a:solidFill>
              </a:rPr>
              <a:t>Turistik yerlerde tabela ve işaretler yoluyla yönlendirme yapılmalı</a:t>
            </a:r>
          </a:p>
          <a:p>
            <a:endParaRPr lang="tr-TR" sz="1100" dirty="0" smtClean="0"/>
          </a:p>
          <a:p>
            <a:r>
              <a:rPr lang="tr-TR" sz="1100" dirty="0" smtClean="0"/>
              <a:t>XIV</a:t>
            </a:r>
            <a:r>
              <a:rPr lang="tr-TR" sz="1100" dirty="0"/>
              <a:t>. Belediye aracılığıyla elektrik direklerine Malatya’nın ünlü şahsiyetlerinin </a:t>
            </a:r>
            <a:r>
              <a:rPr lang="tr-TR" sz="1100" dirty="0" smtClean="0"/>
              <a:t>ve kültürel </a:t>
            </a:r>
            <a:r>
              <a:rPr lang="tr-TR" sz="1100" dirty="0"/>
              <a:t>değerlerinin </a:t>
            </a:r>
            <a:r>
              <a:rPr lang="tr-TR" sz="1100" dirty="0" smtClean="0"/>
              <a:t>levhalarının asılması</a:t>
            </a:r>
          </a:p>
          <a:p>
            <a:endParaRPr lang="tr-TR" sz="1100" dirty="0"/>
          </a:p>
          <a:p>
            <a:r>
              <a:rPr lang="tr-TR" sz="1100" dirty="0"/>
              <a:t>XV. Valilik ve Kültür- Turizm </a:t>
            </a:r>
            <a:r>
              <a:rPr lang="tr-TR" sz="1100" dirty="0" smtClean="0"/>
              <a:t>Müdürlüğü öncülüğünde </a:t>
            </a:r>
            <a:r>
              <a:rPr lang="tr-TR" sz="1100" dirty="0"/>
              <a:t>alternatif gezi </a:t>
            </a:r>
            <a:r>
              <a:rPr lang="tr-TR" sz="1100" dirty="0" smtClean="0"/>
              <a:t>planları geliştirilerek </a:t>
            </a:r>
            <a:r>
              <a:rPr lang="tr-TR" sz="1100" dirty="0"/>
              <a:t>iletişim kanallarıyla kamuoyuna </a:t>
            </a:r>
            <a:r>
              <a:rPr lang="tr-TR" sz="1100" dirty="0" smtClean="0"/>
              <a:t>sunulması</a:t>
            </a:r>
          </a:p>
          <a:p>
            <a:endParaRPr lang="tr-TR" sz="1100" dirty="0"/>
          </a:p>
          <a:p>
            <a:r>
              <a:rPr lang="tr-TR" sz="1100" dirty="0"/>
              <a:t>XVI. Tanıtım strateji planı paydaşlarca hazırlanıp belirlenen faaliyetlerin </a:t>
            </a:r>
            <a:r>
              <a:rPr lang="tr-TR" sz="1100" dirty="0" smtClean="0"/>
              <a:t>takibinin yapılması</a:t>
            </a:r>
          </a:p>
          <a:p>
            <a:endParaRPr lang="tr-TR" sz="1100" dirty="0"/>
          </a:p>
          <a:p>
            <a:r>
              <a:rPr lang="tr-TR" sz="1100" dirty="0"/>
              <a:t>XVII. Farklı kurumlarda, Malatya’ya ilişkin tanıtıma yönelik bilgilerde </a:t>
            </a:r>
            <a:r>
              <a:rPr lang="tr-TR" sz="1100" dirty="0" smtClean="0"/>
              <a:t>uyumsuzluğun giderilmesi</a:t>
            </a:r>
          </a:p>
          <a:p>
            <a:endParaRPr lang="tr-TR" sz="1100" dirty="0"/>
          </a:p>
          <a:p>
            <a:r>
              <a:rPr lang="tr-TR" sz="1100" dirty="0"/>
              <a:t>XVIII. Sağlık turizmi ve Turgut Özal Tıp Merkezinin tanıtımına önem </a:t>
            </a:r>
            <a:r>
              <a:rPr lang="tr-TR" sz="1100" dirty="0" smtClean="0"/>
              <a:t>verilmeli, Ortadoğu’da </a:t>
            </a:r>
            <a:r>
              <a:rPr lang="tr-TR" sz="1100" dirty="0"/>
              <a:t>sağlık turizmine yönelik tanıtım yapılmalı</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a:t>Turizm Sektörünün Geliştirilmesine İlişkin Politika ve Stratejiler</a:t>
            </a:r>
            <a:endParaRPr lang="tr-TR" sz="2400" dirty="0"/>
          </a:p>
        </p:txBody>
      </p:sp>
      <p:sp>
        <p:nvSpPr>
          <p:cNvPr id="5" name="4 Metin Yer Tutucusu"/>
          <p:cNvSpPr>
            <a:spLocks noGrp="1"/>
          </p:cNvSpPr>
          <p:nvPr>
            <p:ph type="body" idx="1"/>
          </p:nvPr>
        </p:nvSpPr>
        <p:spPr/>
        <p:txBody>
          <a:bodyPr>
            <a:noAutofit/>
          </a:bodyPr>
          <a:lstStyle/>
          <a:p>
            <a:r>
              <a:rPr lang="tr-TR" sz="1400" dirty="0"/>
              <a:t>Malatya İl Turizm </a:t>
            </a:r>
            <a:r>
              <a:rPr lang="tr-TR" sz="1400" dirty="0" err="1"/>
              <a:t>Master</a:t>
            </a:r>
            <a:r>
              <a:rPr lang="tr-TR" sz="1400" dirty="0"/>
              <a:t> Planının politika ve stratejileri, gerektiğinde alt-politikalar verilmek</a:t>
            </a:r>
          </a:p>
          <a:p>
            <a:r>
              <a:rPr lang="tr-TR" sz="1400" dirty="0"/>
              <a:t>kaydı ile aşağıda açıklanmıştır.</a:t>
            </a:r>
          </a:p>
        </p:txBody>
      </p:sp>
      <p:sp>
        <p:nvSpPr>
          <p:cNvPr id="6" name="5 İçerik Yer Tutucusu"/>
          <p:cNvSpPr>
            <a:spLocks noGrp="1"/>
          </p:cNvSpPr>
          <p:nvPr>
            <p:ph sz="half" idx="2"/>
          </p:nvPr>
        </p:nvSpPr>
        <p:spPr>
          <a:xfrm>
            <a:off x="179512" y="2564904"/>
            <a:ext cx="4328220" cy="3951288"/>
          </a:xfrm>
        </p:spPr>
        <p:txBody>
          <a:bodyPr>
            <a:normAutofit fontScale="55000" lnSpcReduction="20000"/>
          </a:bodyPr>
          <a:lstStyle/>
          <a:p>
            <a:pPr>
              <a:buNone/>
            </a:pPr>
            <a:r>
              <a:rPr lang="tr-TR" b="1" dirty="0" smtClean="0"/>
              <a:t>        Politika </a:t>
            </a:r>
            <a:r>
              <a:rPr lang="tr-TR" b="1" dirty="0"/>
              <a:t>1. Turizmi Toplam Kalkınmanın Bir Amacı ile </a:t>
            </a:r>
            <a:r>
              <a:rPr lang="tr-TR" b="1" dirty="0" smtClean="0"/>
              <a:t>Görmek. Bu </a:t>
            </a:r>
            <a:r>
              <a:rPr lang="tr-TR" b="1" dirty="0"/>
              <a:t>bağlamda alt-politikalar</a:t>
            </a:r>
            <a:r>
              <a:rPr lang="tr-TR" b="1" dirty="0" smtClean="0"/>
              <a:t>;</a:t>
            </a:r>
          </a:p>
          <a:p>
            <a:endParaRPr lang="tr-TR" b="1" dirty="0"/>
          </a:p>
          <a:p>
            <a:r>
              <a:rPr lang="tr-TR" dirty="0" smtClean="0"/>
              <a:t> </a:t>
            </a:r>
            <a:r>
              <a:rPr lang="tr-TR" b="1" dirty="0"/>
              <a:t>Alt-Politika 1,1</a:t>
            </a:r>
            <a:r>
              <a:rPr lang="tr-TR" dirty="0"/>
              <a:t>: Turizmi Bir Ekonomik Sektör Olarak Kavramak</a:t>
            </a:r>
            <a:r>
              <a:rPr lang="tr-TR" dirty="0" smtClean="0"/>
              <a:t>,</a:t>
            </a:r>
          </a:p>
          <a:p>
            <a:endParaRPr lang="tr-TR" dirty="0"/>
          </a:p>
          <a:p>
            <a:r>
              <a:rPr lang="tr-TR" dirty="0" smtClean="0"/>
              <a:t> </a:t>
            </a:r>
            <a:r>
              <a:rPr lang="tr-TR" b="1" dirty="0"/>
              <a:t>Alt-Politika 1,2: </a:t>
            </a:r>
            <a:r>
              <a:rPr lang="tr-TR" dirty="0"/>
              <a:t>Yatırım Ortamını Geliştirmek</a:t>
            </a:r>
            <a:r>
              <a:rPr lang="tr-TR" dirty="0" smtClean="0"/>
              <a:t>,</a:t>
            </a:r>
          </a:p>
          <a:p>
            <a:endParaRPr lang="tr-TR" dirty="0"/>
          </a:p>
          <a:p>
            <a:r>
              <a:rPr lang="tr-TR" dirty="0" smtClean="0"/>
              <a:t> </a:t>
            </a:r>
            <a:r>
              <a:rPr lang="tr-TR" b="1" dirty="0"/>
              <a:t>Alt-Politika 1,3: </a:t>
            </a:r>
            <a:r>
              <a:rPr lang="tr-TR" dirty="0"/>
              <a:t>Turizm Ürününü Çeşitlendirmek ve Yeni Pazarlar Açmak</a:t>
            </a:r>
            <a:r>
              <a:rPr lang="tr-TR" dirty="0" smtClean="0"/>
              <a:t>,</a:t>
            </a:r>
          </a:p>
          <a:p>
            <a:endParaRPr lang="tr-TR" dirty="0"/>
          </a:p>
          <a:p>
            <a:r>
              <a:rPr lang="tr-TR" b="1" dirty="0" smtClean="0"/>
              <a:t>Alt-Politika </a:t>
            </a:r>
            <a:r>
              <a:rPr lang="tr-TR" b="1" dirty="0"/>
              <a:t>1,4: </a:t>
            </a:r>
            <a:r>
              <a:rPr lang="tr-TR" dirty="0"/>
              <a:t>Dışarıdan Sermaye Transferi İçin Çaba Göstermek</a:t>
            </a:r>
            <a:r>
              <a:rPr lang="tr-TR" dirty="0" smtClean="0"/>
              <a:t>,</a:t>
            </a:r>
          </a:p>
          <a:p>
            <a:endParaRPr lang="tr-TR" dirty="0"/>
          </a:p>
          <a:p>
            <a:r>
              <a:rPr lang="tr-TR" dirty="0" smtClean="0"/>
              <a:t> </a:t>
            </a:r>
            <a:r>
              <a:rPr lang="tr-TR" b="1" dirty="0"/>
              <a:t>Alt-Politika </a:t>
            </a:r>
            <a:r>
              <a:rPr lang="tr-TR" b="1" dirty="0" smtClean="0"/>
              <a:t>1,5: </a:t>
            </a:r>
            <a:r>
              <a:rPr lang="tr-TR" dirty="0"/>
              <a:t>Turizm Sektörünün Gelişmesi ile İstihdamı ve İl Gelirini Artırmak</a:t>
            </a:r>
            <a:r>
              <a:rPr lang="tr-TR" dirty="0" smtClean="0"/>
              <a:t>,</a:t>
            </a:r>
          </a:p>
          <a:p>
            <a:endParaRPr lang="tr-TR" dirty="0"/>
          </a:p>
          <a:p>
            <a:r>
              <a:rPr lang="tr-TR" dirty="0" smtClean="0"/>
              <a:t> </a:t>
            </a:r>
            <a:r>
              <a:rPr lang="tr-TR" b="1" dirty="0"/>
              <a:t>Alt-Politika 1,6: </a:t>
            </a:r>
            <a:r>
              <a:rPr lang="tr-TR" dirty="0"/>
              <a:t>Yerel Özellikleri Ön Plana Çıkaran bir </a:t>
            </a:r>
            <a:r>
              <a:rPr lang="tr-TR" dirty="0" err="1"/>
              <a:t>Sektörel</a:t>
            </a:r>
            <a:r>
              <a:rPr lang="tr-TR" dirty="0"/>
              <a:t> Donatı ve </a:t>
            </a:r>
            <a:r>
              <a:rPr lang="tr-TR" dirty="0" smtClean="0"/>
              <a:t>Yapılanma Anlayışını </a:t>
            </a:r>
            <a:r>
              <a:rPr lang="tr-TR" dirty="0"/>
              <a:t>Sergilemek</a:t>
            </a:r>
            <a:r>
              <a:rPr lang="tr-TR" dirty="0" smtClean="0"/>
              <a:t>,</a:t>
            </a:r>
          </a:p>
          <a:p>
            <a:endParaRPr lang="tr-TR" dirty="0"/>
          </a:p>
        </p:txBody>
      </p:sp>
      <p:sp>
        <p:nvSpPr>
          <p:cNvPr id="8" name="7 İçerik Yer Tutucusu"/>
          <p:cNvSpPr>
            <a:spLocks noGrp="1"/>
          </p:cNvSpPr>
          <p:nvPr>
            <p:ph sz="quarter" idx="4"/>
          </p:nvPr>
        </p:nvSpPr>
        <p:spPr>
          <a:xfrm>
            <a:off x="4860032" y="1844824"/>
            <a:ext cx="4041775" cy="4680520"/>
          </a:xfrm>
        </p:spPr>
        <p:txBody>
          <a:bodyPr>
            <a:normAutofit/>
          </a:bodyPr>
          <a:lstStyle/>
          <a:p>
            <a:r>
              <a:rPr lang="tr-TR" sz="1400" b="1" dirty="0"/>
              <a:t>Stratejik Amaç 1: </a:t>
            </a:r>
            <a:r>
              <a:rPr lang="tr-TR" sz="1400" dirty="0"/>
              <a:t>Turizm Ürünlerinin Çeşitlendirilmesi – Çekiciliğin </a:t>
            </a:r>
            <a:r>
              <a:rPr lang="tr-TR" sz="1400" dirty="0" smtClean="0"/>
              <a:t>Artırılması (P1-STR1)</a:t>
            </a:r>
          </a:p>
          <a:p>
            <a:endParaRPr lang="tr-TR" sz="1400" dirty="0" smtClean="0"/>
          </a:p>
          <a:p>
            <a:r>
              <a:rPr lang="tr-TR" sz="1400" b="1" dirty="0"/>
              <a:t>Stratejik Amaç 2: </a:t>
            </a:r>
            <a:r>
              <a:rPr lang="tr-TR" sz="1400" dirty="0"/>
              <a:t>Sektörün Donatılması ve Hizmet Sunum Kalitesinin </a:t>
            </a:r>
            <a:r>
              <a:rPr lang="tr-TR" sz="1400" dirty="0" smtClean="0"/>
              <a:t>Artırılması (P1-STR2)</a:t>
            </a:r>
          </a:p>
          <a:p>
            <a:endParaRPr lang="tr-TR" sz="1400" dirty="0" smtClean="0"/>
          </a:p>
          <a:p>
            <a:r>
              <a:rPr lang="tr-TR" sz="1400" b="1" dirty="0"/>
              <a:t>Stratejik Amaç 3: </a:t>
            </a:r>
            <a:r>
              <a:rPr lang="tr-TR" sz="1400" dirty="0"/>
              <a:t>Malatya İlinde Turizm Gelirinin ve İstihdamının </a:t>
            </a:r>
            <a:r>
              <a:rPr lang="tr-TR" sz="1400" dirty="0" smtClean="0"/>
              <a:t>Artırılması (P1-STR3)</a:t>
            </a:r>
          </a:p>
          <a:p>
            <a:endParaRPr lang="tr-TR" sz="1400" dirty="0" smtClean="0"/>
          </a:p>
          <a:p>
            <a:r>
              <a:rPr lang="tr-TR" sz="1400" b="1" dirty="0"/>
              <a:t>Stratejik Amaç 4: </a:t>
            </a:r>
            <a:r>
              <a:rPr lang="tr-TR" sz="1400" dirty="0"/>
              <a:t>Yatırım Ortamını iyileştirmek, Malatya’ya, uluslar arası sermaye </a:t>
            </a:r>
            <a:r>
              <a:rPr lang="tr-TR" sz="1400" dirty="0" smtClean="0"/>
              <a:t>de dahil </a:t>
            </a:r>
            <a:r>
              <a:rPr lang="tr-TR" sz="1400" dirty="0"/>
              <a:t>olmak üzere, dış sermayeyi çekebilmek (P1-STR4</a:t>
            </a:r>
            <a:r>
              <a:rPr lang="tr-TR" sz="1400" dirty="0" smtClean="0"/>
              <a:t>)</a:t>
            </a:r>
          </a:p>
          <a:p>
            <a:endParaRPr lang="tr-TR" sz="1400" dirty="0" smtClean="0"/>
          </a:p>
          <a:p>
            <a:r>
              <a:rPr lang="tr-TR" sz="1400" b="1" dirty="0"/>
              <a:t>Stratejik Amaç 5: </a:t>
            </a:r>
            <a:r>
              <a:rPr lang="tr-TR" sz="1400" dirty="0"/>
              <a:t>Malatya </a:t>
            </a:r>
            <a:r>
              <a:rPr lang="tr-TR" sz="1400" dirty="0" smtClean="0"/>
              <a:t>İmajını Kuvvetlendirmek </a:t>
            </a:r>
            <a:r>
              <a:rPr lang="tr-TR" sz="1400" dirty="0"/>
              <a:t>(P1-STR5</a:t>
            </a:r>
            <a:r>
              <a:rPr lang="tr-TR" sz="1400" dirty="0" smtClean="0"/>
              <a:t>)</a:t>
            </a:r>
          </a:p>
          <a:p>
            <a:endParaRPr lang="tr-TR"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sz="half" idx="2"/>
          </p:nvPr>
        </p:nvSpPr>
        <p:spPr>
          <a:xfrm>
            <a:off x="428596" y="928670"/>
            <a:ext cx="4040188" cy="5214974"/>
          </a:xfrm>
        </p:spPr>
        <p:style>
          <a:lnRef idx="1">
            <a:schemeClr val="accent4"/>
          </a:lnRef>
          <a:fillRef idx="2">
            <a:schemeClr val="accent4"/>
          </a:fillRef>
          <a:effectRef idx="1">
            <a:schemeClr val="accent4"/>
          </a:effectRef>
          <a:fontRef idx="minor">
            <a:schemeClr val="dk1"/>
          </a:fontRef>
        </p:style>
        <p:txBody>
          <a:bodyPr>
            <a:normAutofit/>
          </a:bodyPr>
          <a:lstStyle/>
          <a:p>
            <a:pPr>
              <a:buNone/>
            </a:pPr>
            <a:r>
              <a:rPr lang="tr-TR" sz="1200" dirty="0" smtClean="0"/>
              <a:t>          </a:t>
            </a:r>
            <a:r>
              <a:rPr lang="tr-TR" sz="1200" b="1" dirty="0" smtClean="0"/>
              <a:t>Stratejik Amaç 1: Turizm Ürünlerinin Çeşitlendirilmesi           Çekiciliğin Artırılması (P1-STR1)</a:t>
            </a:r>
          </a:p>
          <a:p>
            <a:pPr>
              <a:buNone/>
            </a:pPr>
            <a:endParaRPr lang="tr-TR" sz="1200" dirty="0" smtClean="0"/>
          </a:p>
          <a:p>
            <a:pPr>
              <a:buNone/>
            </a:pPr>
            <a:r>
              <a:rPr lang="tr-TR" sz="1200" dirty="0" smtClean="0"/>
              <a:t>Bu bağlamda;</a:t>
            </a:r>
          </a:p>
          <a:p>
            <a:pPr>
              <a:buFont typeface="Wingdings" pitchFamily="2" charset="2"/>
              <a:buChar char="Ø"/>
            </a:pPr>
            <a:r>
              <a:rPr lang="tr-TR" sz="1200" dirty="0" smtClean="0"/>
              <a:t> Turizm ürününü çeşitlendirmek ve tanıtmak,</a:t>
            </a:r>
          </a:p>
          <a:p>
            <a:pPr>
              <a:buFont typeface="Wingdings" pitchFamily="2" charset="2"/>
              <a:buChar char="Ø"/>
            </a:pPr>
            <a:r>
              <a:rPr lang="tr-TR" sz="1200" dirty="0" smtClean="0"/>
              <a:t> Olanaklar ölçüsünde turizm hareketliliğini 12 aya yaymak, farklı ilgi gruplarına farkı turizm ürünü sunabilmek, ziyaretçi ilgisine göre ürün verebilmek,</a:t>
            </a:r>
          </a:p>
          <a:p>
            <a:pPr>
              <a:buFont typeface="Wingdings" pitchFamily="2" charset="2"/>
              <a:buChar char="Ø"/>
            </a:pPr>
            <a:r>
              <a:rPr lang="tr-TR" sz="1200" dirty="0" smtClean="0"/>
              <a:t> Malatya ilini, belirli turizm türleri için varış noktası (destinasyon) yapmak, (kültür ve arkeoloji turizmi, sağlık turizmi, kent ve iş turizmi, bölgesel toplantı seminerler vb.)</a:t>
            </a:r>
          </a:p>
          <a:p>
            <a:pPr>
              <a:buFont typeface="Wingdings" pitchFamily="2" charset="2"/>
              <a:buChar char="Ø"/>
            </a:pPr>
            <a:endParaRPr lang="tr-TR" sz="1200" dirty="0" smtClean="0"/>
          </a:p>
          <a:p>
            <a:pPr>
              <a:buNone/>
            </a:pPr>
            <a:r>
              <a:rPr lang="tr-TR" sz="1200" b="1" dirty="0" smtClean="0"/>
              <a:t>          Stratejik Amaç 2: Sektörün Donatılması ve Hizmet Sunum Kalitesinin Artırılması (P1-STR2)</a:t>
            </a:r>
          </a:p>
          <a:p>
            <a:pPr>
              <a:buNone/>
            </a:pPr>
            <a:endParaRPr lang="tr-TR" sz="1200" b="1" dirty="0" smtClean="0"/>
          </a:p>
          <a:p>
            <a:pPr>
              <a:buFont typeface="Wingdings" pitchFamily="2" charset="2"/>
              <a:buChar char="Ø"/>
            </a:pPr>
            <a:r>
              <a:rPr lang="tr-TR" sz="1200" dirty="0" smtClean="0"/>
              <a:t> Konaklama ve Yeme-İçme Tesislerini adet olarak artırmak, bu tesislerde hizmet sunum kalitesi ve konforu geliştirmek,</a:t>
            </a:r>
          </a:p>
          <a:p>
            <a:pPr>
              <a:buFont typeface="Wingdings" pitchFamily="2" charset="2"/>
              <a:buChar char="Ø"/>
            </a:pPr>
            <a:r>
              <a:rPr lang="tr-TR" sz="1200" dirty="0" smtClean="0"/>
              <a:t> Malatya ilinde bulunan acente ve operatörlerin faaliyet alanını genişletmek, ulusla ve uluslar arası acentelerle işbirliklerini artırmak,</a:t>
            </a:r>
          </a:p>
          <a:p>
            <a:pPr>
              <a:buFont typeface="Wingdings" pitchFamily="2" charset="2"/>
              <a:buChar char="Ø"/>
            </a:pPr>
            <a:r>
              <a:rPr lang="tr-TR" sz="1200" dirty="0" smtClean="0"/>
              <a:t>Malatya iline erişilebilirliği artırmak, kara, demir ve havayolu taşımacılığında konfor ve sürati artırmak</a:t>
            </a:r>
            <a:endParaRPr lang="tr-TR" sz="1200" dirty="0"/>
          </a:p>
        </p:txBody>
      </p:sp>
      <p:sp>
        <p:nvSpPr>
          <p:cNvPr id="8" name="4 Metin Yer Tutucusu"/>
          <p:cNvSpPr>
            <a:spLocks noGrp="1"/>
          </p:cNvSpPr>
          <p:nvPr>
            <p:ph sz="quarter" idx="4"/>
          </p:nvPr>
        </p:nvSpPr>
        <p:spPr>
          <a:xfrm>
            <a:off x="4645025" y="142875"/>
            <a:ext cx="4041775" cy="6572250"/>
          </a:xfrm>
        </p:spPr>
        <p:style>
          <a:lnRef idx="1">
            <a:schemeClr val="accent4"/>
          </a:lnRef>
          <a:fillRef idx="2">
            <a:schemeClr val="accent4"/>
          </a:fillRef>
          <a:effectRef idx="1">
            <a:schemeClr val="accent4"/>
          </a:effectRef>
          <a:fontRef idx="minor">
            <a:schemeClr val="dk1"/>
          </a:fontRef>
        </p:style>
        <p:txBody>
          <a:bodyPr>
            <a:normAutofit/>
          </a:bodyPr>
          <a:lstStyle/>
          <a:p>
            <a:pPr>
              <a:buNone/>
            </a:pPr>
            <a:r>
              <a:rPr lang="tr-TR" sz="1200" b="1" dirty="0" smtClean="0"/>
              <a:t>         Stratejik Amaç 3: Malatya İlinde Turizm Gelirinin ve İstihdamının Artırılması (P1-STR3)</a:t>
            </a:r>
          </a:p>
          <a:p>
            <a:pPr>
              <a:buNone/>
            </a:pPr>
            <a:endParaRPr lang="tr-TR" sz="1200" b="1" dirty="0" smtClean="0"/>
          </a:p>
          <a:p>
            <a:pPr>
              <a:buFont typeface="Wingdings" pitchFamily="2" charset="2"/>
              <a:buChar char="Ø"/>
            </a:pPr>
            <a:r>
              <a:rPr lang="tr-TR" sz="1200" dirty="0" smtClean="0"/>
              <a:t>Malatya ilini kat eden Doğu ve Güneydoğu Anadolu turlarında; Malatya’nın payını artırmak, önemli bir konaklama ve geceleme noktası haline getirmek, turların kalış sürelerini olabildiğince uzatmak,</a:t>
            </a:r>
          </a:p>
          <a:p>
            <a:pPr>
              <a:buFont typeface="Wingdings" pitchFamily="2" charset="2"/>
              <a:buChar char="Ø"/>
            </a:pPr>
            <a:r>
              <a:rPr lang="tr-TR" sz="1200" dirty="0" smtClean="0"/>
              <a:t>Karayolu yol boyu servis ve dinlenme tesislerinin kalitesini artırmak, bunları farklı, tanınır ve tercih edilir kılmak,</a:t>
            </a:r>
          </a:p>
          <a:p>
            <a:pPr>
              <a:buFont typeface="Wingdings" pitchFamily="2" charset="2"/>
              <a:buChar char="Ø"/>
            </a:pPr>
            <a:r>
              <a:rPr lang="tr-TR" sz="1200" dirty="0" smtClean="0"/>
              <a:t>Yöreye özgü mutfağı ve yöresel ürünü iyi sunabilmek, tanınır kılmak,</a:t>
            </a:r>
          </a:p>
          <a:p>
            <a:pPr>
              <a:buFont typeface="Wingdings" pitchFamily="2" charset="2"/>
              <a:buChar char="Ø"/>
            </a:pPr>
            <a:r>
              <a:rPr lang="tr-TR" sz="1200" dirty="0" smtClean="0"/>
              <a:t>Yerel sermayeyi turizm amaçlı harekete geçirmek.</a:t>
            </a:r>
          </a:p>
          <a:p>
            <a:pPr>
              <a:buNone/>
            </a:pPr>
            <a:endParaRPr lang="tr-TR" sz="1200" dirty="0" smtClean="0"/>
          </a:p>
          <a:p>
            <a:pPr>
              <a:buNone/>
            </a:pPr>
            <a:r>
              <a:rPr lang="tr-TR" sz="1200" b="1" dirty="0" smtClean="0"/>
              <a:t>          Stratejik Amaç 4: Yatırım Ortamını iyileştirmek, Malatya’ya, uluslar arası sermaye de dahil olmak üzere, dış sermayeyi çekebilmek (P1-STR4)</a:t>
            </a:r>
          </a:p>
          <a:p>
            <a:pPr>
              <a:buNone/>
            </a:pPr>
            <a:endParaRPr lang="tr-TR" sz="1200" b="1" dirty="0" smtClean="0"/>
          </a:p>
          <a:p>
            <a:pPr>
              <a:buNone/>
            </a:pPr>
            <a:r>
              <a:rPr lang="tr-TR" sz="1200" dirty="0" smtClean="0"/>
              <a:t>Bu bağlamda;</a:t>
            </a:r>
          </a:p>
          <a:p>
            <a:pPr>
              <a:buFont typeface="Wingdings" pitchFamily="2" charset="2"/>
              <a:buChar char="Ø"/>
            </a:pPr>
            <a:r>
              <a:rPr lang="tr-TR" sz="1200" dirty="0" smtClean="0"/>
              <a:t>Malatya ilinin olanaklarını açıklamak, yurtiçi otel işletmecileri ile ilişki kurmak,</a:t>
            </a:r>
          </a:p>
          <a:p>
            <a:pPr>
              <a:buFont typeface="Wingdings" pitchFamily="2" charset="2"/>
              <a:buChar char="Ø"/>
            </a:pPr>
            <a:r>
              <a:rPr lang="tr-TR" sz="1200" dirty="0" smtClean="0"/>
              <a:t>Yurt-dışı yatırım grupları ile ilişki kurmak,</a:t>
            </a:r>
          </a:p>
          <a:p>
            <a:pPr>
              <a:buFont typeface="Wingdings" pitchFamily="2" charset="2"/>
              <a:buChar char="Ø"/>
            </a:pPr>
            <a:r>
              <a:rPr lang="tr-TR" sz="1200" dirty="0" smtClean="0"/>
              <a:t>Yatırımcılara arsa temininde yardımcı olmak,</a:t>
            </a:r>
          </a:p>
          <a:p>
            <a:pPr>
              <a:buFont typeface="Wingdings" pitchFamily="2" charset="2"/>
              <a:buChar char="Ø"/>
            </a:pPr>
            <a:r>
              <a:rPr lang="tr-TR" sz="1200" dirty="0" smtClean="0"/>
              <a:t>Yerel yatırımcıları özendirmek.</a:t>
            </a:r>
          </a:p>
          <a:p>
            <a:pPr>
              <a:buNone/>
            </a:pPr>
            <a:endParaRPr lang="tr-TR" sz="1200" dirty="0" smtClean="0"/>
          </a:p>
          <a:p>
            <a:pPr>
              <a:buNone/>
            </a:pPr>
            <a:r>
              <a:rPr lang="tr-TR" sz="1200" b="1" dirty="0" smtClean="0"/>
              <a:t>          Stratejik Amaç 5: Malatya İmajını Kuvvetlendirmek (P1-STR5)</a:t>
            </a:r>
          </a:p>
          <a:p>
            <a:pPr>
              <a:buNone/>
            </a:pPr>
            <a:endParaRPr lang="tr-TR" sz="1200" b="1" dirty="0" smtClean="0"/>
          </a:p>
          <a:p>
            <a:pPr>
              <a:buNone/>
            </a:pPr>
            <a:r>
              <a:rPr lang="tr-TR" sz="1200" dirty="0" smtClean="0"/>
              <a:t>Bu bağlamda;</a:t>
            </a:r>
          </a:p>
          <a:p>
            <a:pPr>
              <a:buFont typeface="Wingdings" pitchFamily="2" charset="2"/>
              <a:buChar char="Ø"/>
            </a:pPr>
            <a:r>
              <a:rPr lang="tr-TR" sz="1200" dirty="0" smtClean="0"/>
              <a:t>Malatya ilinin tanınırlığını artırmak,</a:t>
            </a:r>
          </a:p>
          <a:p>
            <a:pPr>
              <a:buFont typeface="Wingdings" pitchFamily="2" charset="2"/>
              <a:buChar char="Ø"/>
            </a:pPr>
            <a:r>
              <a:rPr lang="tr-TR" sz="1200" dirty="0" smtClean="0"/>
              <a:t>Ziyaretçi memnuniyetini üst düzeye çıkarmak.</a:t>
            </a:r>
            <a:endParaRPr lang="tr-TR"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467544" y="980728"/>
            <a:ext cx="4040188" cy="834107"/>
          </a:xfrm>
        </p:spPr>
        <p:txBody>
          <a:bodyPr>
            <a:normAutofit fontScale="70000" lnSpcReduction="20000"/>
          </a:bodyPr>
          <a:lstStyle/>
          <a:p>
            <a:r>
              <a:rPr lang="tr-TR" dirty="0"/>
              <a:t>Politika 2. Turizm Gelişmesini Toplumsal Kalkınmanın Motor Gücü Olarak</a:t>
            </a:r>
          </a:p>
          <a:p>
            <a:r>
              <a:rPr lang="tr-TR" dirty="0"/>
              <a:t>Kullanmak</a:t>
            </a:r>
          </a:p>
        </p:txBody>
      </p:sp>
      <p:sp>
        <p:nvSpPr>
          <p:cNvPr id="4" name="3 İçerik Yer Tutucusu"/>
          <p:cNvSpPr>
            <a:spLocks noGrp="1"/>
          </p:cNvSpPr>
          <p:nvPr>
            <p:ph sz="half" idx="2"/>
          </p:nvPr>
        </p:nvSpPr>
        <p:spPr/>
        <p:txBody>
          <a:bodyPr>
            <a:normAutofit/>
          </a:bodyPr>
          <a:lstStyle/>
          <a:p>
            <a:r>
              <a:rPr lang="tr-TR" sz="1400" b="1" dirty="0"/>
              <a:t>Alt-Politika 2.1</a:t>
            </a:r>
            <a:r>
              <a:rPr lang="tr-TR" sz="1400" dirty="0"/>
              <a:t>: Turizmi; toplumsal barışın, kalkınmanın dayanışma ve hoşgörünün </a:t>
            </a:r>
            <a:r>
              <a:rPr lang="tr-TR" sz="1400" dirty="0" smtClean="0"/>
              <a:t>aracı olarak </a:t>
            </a:r>
            <a:r>
              <a:rPr lang="tr-TR" sz="1400" dirty="0"/>
              <a:t>görmek ve uygulamaları bu yönde özendirmek</a:t>
            </a:r>
            <a:r>
              <a:rPr lang="tr-TR" sz="1400" dirty="0" smtClean="0"/>
              <a:t>,</a:t>
            </a:r>
          </a:p>
          <a:p>
            <a:endParaRPr lang="tr-TR" sz="1400" b="1" dirty="0"/>
          </a:p>
          <a:p>
            <a:r>
              <a:rPr lang="tr-TR" sz="1400" b="1" dirty="0"/>
              <a:t>Alt-Politika 2.2</a:t>
            </a:r>
            <a:r>
              <a:rPr lang="tr-TR" sz="1400" dirty="0"/>
              <a:t>: </a:t>
            </a:r>
            <a:r>
              <a:rPr lang="tr-TR" sz="1400" dirty="0">
                <a:solidFill>
                  <a:srgbClr val="FF0000"/>
                </a:solidFill>
              </a:rPr>
              <a:t>Yerel beceri ve kültürü esas almak, yerel özellikleri ön plana </a:t>
            </a:r>
            <a:r>
              <a:rPr lang="tr-TR" sz="1400" dirty="0" smtClean="0">
                <a:solidFill>
                  <a:srgbClr val="FF0000"/>
                </a:solidFill>
              </a:rPr>
              <a:t>çıkarmak </a:t>
            </a:r>
            <a:r>
              <a:rPr lang="tr-TR" sz="1400" dirty="0" smtClean="0"/>
              <a:t>,</a:t>
            </a:r>
          </a:p>
          <a:p>
            <a:endParaRPr lang="tr-TR" sz="1400" dirty="0"/>
          </a:p>
          <a:p>
            <a:r>
              <a:rPr lang="tr-TR" sz="1400" b="1" dirty="0"/>
              <a:t>Alt-Politika 2.3</a:t>
            </a:r>
            <a:r>
              <a:rPr lang="tr-TR" sz="1400" dirty="0"/>
              <a:t>: Turizmi; toplumun her kesimine anlatmak, kültürel mozaiğin </a:t>
            </a:r>
            <a:r>
              <a:rPr lang="tr-TR" sz="1400" dirty="0" smtClean="0"/>
              <a:t>olanaklarından yararlanmak</a:t>
            </a:r>
            <a:r>
              <a:rPr lang="tr-TR" sz="1400" dirty="0"/>
              <a:t>.</a:t>
            </a:r>
          </a:p>
        </p:txBody>
      </p:sp>
      <p:sp>
        <p:nvSpPr>
          <p:cNvPr id="5" name="4 Metin Yer Tutucusu"/>
          <p:cNvSpPr>
            <a:spLocks noGrp="1"/>
          </p:cNvSpPr>
          <p:nvPr>
            <p:ph type="body" sz="quarter" idx="3"/>
          </p:nvPr>
        </p:nvSpPr>
        <p:spPr/>
        <p:txBody>
          <a:bodyPr/>
          <a:lstStyle/>
          <a:p>
            <a:pPr algn="ctr"/>
            <a:r>
              <a:rPr lang="tr-TR" dirty="0" smtClean="0"/>
              <a:t>Bu amaçla;</a:t>
            </a:r>
            <a:endParaRPr lang="tr-TR" dirty="0"/>
          </a:p>
        </p:txBody>
      </p:sp>
      <p:sp>
        <p:nvSpPr>
          <p:cNvPr id="6" name="5 İçerik Yer Tutucusu"/>
          <p:cNvSpPr>
            <a:spLocks noGrp="1"/>
          </p:cNvSpPr>
          <p:nvPr>
            <p:ph sz="quarter" idx="4"/>
          </p:nvPr>
        </p:nvSpPr>
        <p:spPr>
          <a:xfrm>
            <a:off x="4644008" y="2420888"/>
            <a:ext cx="4041775" cy="3951288"/>
          </a:xfrm>
        </p:spPr>
        <p:txBody>
          <a:bodyPr>
            <a:normAutofit/>
          </a:bodyPr>
          <a:lstStyle/>
          <a:p>
            <a:r>
              <a:rPr lang="tr-TR" sz="1400" b="1" dirty="0"/>
              <a:t>Stratejik Amaç 1</a:t>
            </a:r>
            <a:r>
              <a:rPr lang="tr-TR" sz="1400" b="1" dirty="0" smtClean="0"/>
              <a:t>: </a:t>
            </a:r>
            <a:r>
              <a:rPr lang="tr-TR" sz="1400" dirty="0" smtClean="0"/>
              <a:t>Malatya </a:t>
            </a:r>
            <a:r>
              <a:rPr lang="tr-TR" sz="1400" dirty="0"/>
              <a:t>halk kültürünü (müzik, dans, barış, gelenek ve görenek vb</a:t>
            </a:r>
            <a:r>
              <a:rPr lang="tr-TR" sz="1400" dirty="0" smtClean="0"/>
              <a:t>.) turizm </a:t>
            </a:r>
            <a:r>
              <a:rPr lang="tr-TR" sz="1400" dirty="0"/>
              <a:t>amaçlı harekete geçirmek ve kullanmak (P2-STR1</a:t>
            </a:r>
            <a:r>
              <a:rPr lang="tr-TR" sz="1400" dirty="0" smtClean="0"/>
              <a:t>)</a:t>
            </a:r>
          </a:p>
          <a:p>
            <a:endParaRPr lang="tr-TR" sz="1400" dirty="0" smtClean="0"/>
          </a:p>
          <a:p>
            <a:r>
              <a:rPr lang="tr-TR" sz="1400" b="1" dirty="0"/>
              <a:t>Stratejik Amaç 2: </a:t>
            </a:r>
            <a:r>
              <a:rPr lang="tr-TR" sz="1400" dirty="0"/>
              <a:t>Kurumsal ve bireysel kapasiteyi artırmak (P2-STR2</a:t>
            </a:r>
            <a:r>
              <a:rPr lang="tr-TR" sz="1400" dirty="0" smtClean="0"/>
              <a:t>)</a:t>
            </a:r>
          </a:p>
          <a:p>
            <a:endParaRPr lang="tr-TR" sz="1400" dirty="0" smtClean="0"/>
          </a:p>
          <a:p>
            <a:r>
              <a:rPr lang="tr-TR" sz="1400" b="1" dirty="0"/>
              <a:t>Stratejik Amaç 3: </a:t>
            </a:r>
            <a:r>
              <a:rPr lang="tr-TR" sz="1400" dirty="0"/>
              <a:t>Turizmin getirilerini kamuoyuna anlatmak ve kamuoyunda </a:t>
            </a:r>
            <a:r>
              <a:rPr lang="tr-TR" sz="1400" dirty="0" smtClean="0"/>
              <a:t>turizm konusunda </a:t>
            </a:r>
            <a:r>
              <a:rPr lang="tr-TR" sz="1400" dirty="0"/>
              <a:t>bir bilinç ve </a:t>
            </a:r>
            <a:r>
              <a:rPr lang="tr-TR" sz="1400" dirty="0" err="1"/>
              <a:t>farkındalık</a:t>
            </a:r>
            <a:r>
              <a:rPr lang="tr-TR" sz="1400" dirty="0"/>
              <a:t> yaratmak (P2-STR3</a:t>
            </a:r>
            <a:r>
              <a:rPr lang="tr-TR" sz="1400" dirty="0" smtClean="0"/>
              <a:t>)</a:t>
            </a:r>
          </a:p>
          <a:p>
            <a:endParaRPr lang="tr-TR"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sz="half" idx="2"/>
          </p:nvPr>
        </p:nvSpPr>
        <p:spPr>
          <a:xfrm>
            <a:off x="2571736" y="214290"/>
            <a:ext cx="4040188" cy="6429420"/>
          </a:xfrm>
        </p:spPr>
        <p:style>
          <a:lnRef idx="1">
            <a:schemeClr val="accent4"/>
          </a:lnRef>
          <a:fillRef idx="2">
            <a:schemeClr val="accent4"/>
          </a:fillRef>
          <a:effectRef idx="1">
            <a:schemeClr val="accent4"/>
          </a:effectRef>
          <a:fontRef idx="minor">
            <a:schemeClr val="dk1"/>
          </a:fontRef>
        </p:style>
        <p:txBody>
          <a:bodyPr>
            <a:normAutofit/>
          </a:bodyPr>
          <a:lstStyle/>
          <a:p>
            <a:pPr>
              <a:buFont typeface="Wingdings" pitchFamily="2" charset="2"/>
              <a:buChar char="q"/>
            </a:pPr>
            <a:r>
              <a:rPr lang="tr-TR" sz="1200" b="1" dirty="0" smtClean="0"/>
              <a:t>Stratejik Amaç 1:Malatya halk kültürünü (müzik, dans, barış, gelenek ve görenek vb.) turizm amaçlı harekete geçirmek ve kullanmak (P2-STR1)</a:t>
            </a:r>
          </a:p>
          <a:p>
            <a:pPr>
              <a:buNone/>
            </a:pPr>
            <a:endParaRPr lang="tr-TR" sz="1200" b="1" dirty="0" smtClean="0"/>
          </a:p>
          <a:p>
            <a:pPr>
              <a:buFont typeface="Wingdings" pitchFamily="2" charset="2"/>
              <a:buChar char="q"/>
            </a:pPr>
            <a:r>
              <a:rPr lang="tr-TR" sz="1200" b="1" dirty="0" smtClean="0"/>
              <a:t>Stratejik Amaç 2: Kurumsal ve bireysel kapasiteyi artırmak (P2-STR2)</a:t>
            </a:r>
          </a:p>
          <a:p>
            <a:pPr>
              <a:buNone/>
            </a:pPr>
            <a:endParaRPr lang="tr-TR" sz="1200" b="1" dirty="0" smtClean="0"/>
          </a:p>
          <a:p>
            <a:pPr>
              <a:buNone/>
            </a:pPr>
            <a:r>
              <a:rPr lang="tr-TR" sz="1200" dirty="0" smtClean="0"/>
              <a:t>Bu bağlamda;</a:t>
            </a:r>
          </a:p>
          <a:p>
            <a:pPr>
              <a:buFont typeface="Wingdings" pitchFamily="2" charset="2"/>
              <a:buChar char="Ø"/>
            </a:pPr>
            <a:r>
              <a:rPr lang="tr-TR" sz="1200" dirty="0" smtClean="0"/>
              <a:t>İnsan Kaynaklarını geliştirmek, yapabilir kılmak,</a:t>
            </a:r>
          </a:p>
          <a:p>
            <a:pPr>
              <a:buFont typeface="Wingdings" pitchFamily="2" charset="2"/>
              <a:buChar char="Ø"/>
            </a:pPr>
            <a:r>
              <a:rPr lang="tr-TR" sz="1200" dirty="0" smtClean="0"/>
              <a:t>Turizm sektöründe çalışanların beceri düzeyini yükseltmek, bu amaçla ve eğitim programları geliştirmek ve uygulamak,</a:t>
            </a:r>
          </a:p>
          <a:p>
            <a:pPr>
              <a:buFont typeface="Wingdings" pitchFamily="2" charset="2"/>
              <a:buChar char="Ø"/>
            </a:pPr>
            <a:r>
              <a:rPr lang="tr-TR" sz="1200" dirty="0" smtClean="0"/>
              <a:t>Etkin ve sürekli tanıtım kampanyaları düzenlemek,</a:t>
            </a:r>
          </a:p>
          <a:p>
            <a:pPr>
              <a:buFont typeface="Wingdings" pitchFamily="2" charset="2"/>
              <a:buChar char="Ø"/>
            </a:pPr>
            <a:r>
              <a:rPr lang="tr-TR" sz="1200" dirty="0" smtClean="0"/>
              <a:t>Paydaşlar Arasında İşbirliğini Kuvvetlendirmek.</a:t>
            </a:r>
          </a:p>
          <a:p>
            <a:pPr>
              <a:buFont typeface="Wingdings" pitchFamily="2" charset="2"/>
              <a:buChar char="Ø"/>
            </a:pPr>
            <a:endParaRPr lang="tr-TR" sz="1200" dirty="0" smtClean="0"/>
          </a:p>
          <a:p>
            <a:pPr>
              <a:buFont typeface="Wingdings" pitchFamily="2" charset="2"/>
              <a:buChar char="q"/>
            </a:pPr>
            <a:r>
              <a:rPr lang="tr-TR" sz="1200" b="1" dirty="0" smtClean="0"/>
              <a:t>Stratejik Amaç 3: Turizmin getirilerini kamuoyuna anlatmak ve kamuoyunda turizm konusunda bir bilinç ve </a:t>
            </a:r>
            <a:r>
              <a:rPr lang="tr-TR" sz="1200" b="1" dirty="0" err="1" smtClean="0"/>
              <a:t>farkındalık</a:t>
            </a:r>
            <a:r>
              <a:rPr lang="tr-TR" sz="1200" b="1" dirty="0" smtClean="0"/>
              <a:t> yaratmak (P2-STR3)</a:t>
            </a:r>
            <a:endParaRPr lang="tr-TR" sz="1200"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822</TotalTime>
  <Words>5203</Words>
  <Application>Microsoft Office PowerPoint</Application>
  <PresentationFormat>Ekran Gösterisi (4:3)</PresentationFormat>
  <Paragraphs>487</Paragraphs>
  <Slides>34</Slides>
  <Notes>0</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Ofis Teması</vt:lpstr>
      <vt:lpstr>MALATYA İLİ TURİZM MASTER PLANI</vt:lpstr>
      <vt:lpstr>Slayt 2</vt:lpstr>
      <vt:lpstr>Slayt 3</vt:lpstr>
      <vt:lpstr>Ülke Ölçeğinde Tur Güzergâhları </vt:lpstr>
      <vt:lpstr>Slayt 5</vt:lpstr>
      <vt:lpstr>Turizm Sektörünün Geliştirilmesine İlişkin Politika ve Stratejiler</vt:lpstr>
      <vt:lpstr>Slayt 7</vt:lpstr>
      <vt:lpstr>Slayt 8</vt:lpstr>
      <vt:lpstr>Slayt 9</vt:lpstr>
      <vt:lpstr>Slayt 10</vt:lpstr>
      <vt:lpstr>EYLEM PLANLARI</vt:lpstr>
      <vt:lpstr>                EYLEM PLANLARI                                                RİSK ANALİZİ</vt:lpstr>
      <vt:lpstr>Mekânsal biçimlenmeyi sağlayan Stratejiler aşağıda tekrar özetlenmiştir. Her bir Eksen veya Odağın bu stratejilere göre gelişmesi öngörülmüştür. </vt:lpstr>
      <vt:lpstr>Kültürel ve Doğal Değerler Envanteri</vt:lpstr>
      <vt:lpstr>Turizm Gelişimi Mekânsal Yansıması</vt:lpstr>
      <vt:lpstr>Bunların ilki; Gündüzbey -Yeşilyurt- Malatya - Battalgazi ve Karakaya Baraj Gölü eksenidir. İkinci eksen ise Malatya - İspindere - Kale eksenidir</vt:lpstr>
      <vt:lpstr>Slayt 17</vt:lpstr>
      <vt:lpstr>İkinci önemli eksen; Günpınar Şelalesi – Darende - Balaban - Tohma Vadisi eksenidir </vt:lpstr>
      <vt:lpstr>Slayt 19</vt:lpstr>
      <vt:lpstr>Üçüncü eksen; Arapgir - Eski Arapgir - Kayaarası Kanyonu’dur</vt:lpstr>
      <vt:lpstr>Slayt 21</vt:lpstr>
      <vt:lpstr>Slayt 22</vt:lpstr>
      <vt:lpstr>Slayt 23</vt:lpstr>
      <vt:lpstr>Malatya 1. Gün – Malatya Merkez</vt:lpstr>
      <vt:lpstr>Malatya 2. Gün - Battal Gazi (Eski Malatya) ve Karakaya Baraj Gölü (kültürel aksı keşfetmek)</vt:lpstr>
      <vt:lpstr>Malatya 3. Gün – Yeşilyurt ve Gündüzbey</vt:lpstr>
      <vt:lpstr>Malatya İlinde Dördüncü Gün Darende Günü</vt:lpstr>
      <vt:lpstr>Malatya İlinde Beşinci Gün - Arapgir Günü</vt:lpstr>
      <vt:lpstr>Nemrut Dağı Gezisi;</vt:lpstr>
      <vt:lpstr>Stratejik Turizm Master Planı Yaklaşım - Aşamalar Yaklaşımı İş Akım Şeması</vt:lpstr>
      <vt:lpstr>MALATYA TURİZM MASTER PLANLARI 1991 PLANI NELERİ ÖNGÖRDÜ? NELER GERÇEKLEŞTİ.</vt:lpstr>
      <vt:lpstr>MALATYA TURİZM MASTER PLANLARI 1991 PLANI NELERİ ÖNGÖRDÜ? NELER GERÇEKLEŞTİ.</vt:lpstr>
      <vt:lpstr>MALATYA TURİZM MASTER PLANLARI 1991 PLANI NELERİ ÖNGÖRDÜ? NELER GERÇEKLEŞTİ.</vt:lpstr>
      <vt:lpstr>MALATYA TURİZM MASTER PLANLARI 1991 PLANI NELERİ ÖNGÖRDÜ? NELER GERÇEKLEŞTİ.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dc:creator>
  <cp:lastModifiedBy>pc</cp:lastModifiedBy>
  <cp:revision>81</cp:revision>
  <dcterms:created xsi:type="dcterms:W3CDTF">2011-10-03T12:20:05Z</dcterms:created>
  <dcterms:modified xsi:type="dcterms:W3CDTF">2011-10-08T11:42:41Z</dcterms:modified>
</cp:coreProperties>
</file>