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86" r:id="rId3"/>
    <p:sldId id="279" r:id="rId4"/>
    <p:sldId id="258" r:id="rId5"/>
    <p:sldId id="277" r:id="rId6"/>
    <p:sldId id="272" r:id="rId7"/>
    <p:sldId id="281" r:id="rId8"/>
    <p:sldId id="278" r:id="rId9"/>
    <p:sldId id="280" r:id="rId10"/>
    <p:sldId id="287" r:id="rId11"/>
    <p:sldId id="282" r:id="rId12"/>
    <p:sldId id="283" r:id="rId13"/>
    <p:sldId id="284" r:id="rId14"/>
    <p:sldId id="285" r:id="rId15"/>
  </p:sldIdLst>
  <p:sldSz cx="12192000" cy="6858000"/>
  <p:notesSz cx="6858000" cy="99187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8" d="100"/>
          <a:sy n="98" d="100"/>
        </p:scale>
        <p:origin x="22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97657"/>
          </a:xfrm>
          <a:prstGeom prst="rect">
            <a:avLst/>
          </a:prstGeom>
        </p:spPr>
        <p:txBody>
          <a:bodyPr vert="horz" lIns="95855" tIns="47928" rIns="95855" bIns="47928" rtlCol="0"/>
          <a:lstStyle>
            <a:lvl1pPr algn="l">
              <a:defRPr sz="1300"/>
            </a:lvl1pPr>
          </a:lstStyle>
          <a:p>
            <a:endParaRPr lang="tr-TR"/>
          </a:p>
        </p:txBody>
      </p:sp>
      <p:sp>
        <p:nvSpPr>
          <p:cNvPr id="3" name="Veri Yer Tutucusu 2"/>
          <p:cNvSpPr>
            <a:spLocks noGrp="1"/>
          </p:cNvSpPr>
          <p:nvPr>
            <p:ph type="dt" idx="1"/>
          </p:nvPr>
        </p:nvSpPr>
        <p:spPr>
          <a:xfrm>
            <a:off x="3884614" y="0"/>
            <a:ext cx="2971800" cy="497657"/>
          </a:xfrm>
          <a:prstGeom prst="rect">
            <a:avLst/>
          </a:prstGeom>
        </p:spPr>
        <p:txBody>
          <a:bodyPr vert="horz" lIns="95855" tIns="47928" rIns="95855" bIns="47928" rtlCol="0"/>
          <a:lstStyle>
            <a:lvl1pPr algn="r">
              <a:defRPr sz="1300"/>
            </a:lvl1pPr>
          </a:lstStyle>
          <a:p>
            <a:fld id="{629D6168-D763-4B71-BCBD-4AB34973CE2D}" type="datetimeFigureOut">
              <a:rPr lang="tr-TR" smtClean="0"/>
              <a:t>30.10.2017</a:t>
            </a:fld>
            <a:endParaRPr lang="tr-TR"/>
          </a:p>
        </p:txBody>
      </p:sp>
      <p:sp>
        <p:nvSpPr>
          <p:cNvPr id="4" name="Slayt Görüntüsü Yer Tutucusu 3"/>
          <p:cNvSpPr>
            <a:spLocks noGrp="1" noRot="1" noChangeAspect="1"/>
          </p:cNvSpPr>
          <p:nvPr>
            <p:ph type="sldImg" idx="2"/>
          </p:nvPr>
        </p:nvSpPr>
        <p:spPr>
          <a:xfrm>
            <a:off x="454025" y="1239838"/>
            <a:ext cx="5949950" cy="3348037"/>
          </a:xfrm>
          <a:prstGeom prst="rect">
            <a:avLst/>
          </a:prstGeom>
          <a:noFill/>
          <a:ln w="12700">
            <a:solidFill>
              <a:prstClr val="black"/>
            </a:solidFill>
          </a:ln>
        </p:spPr>
        <p:txBody>
          <a:bodyPr vert="horz" lIns="95855" tIns="47928" rIns="95855" bIns="47928" rtlCol="0" anchor="ctr"/>
          <a:lstStyle/>
          <a:p>
            <a:endParaRPr lang="tr-TR"/>
          </a:p>
        </p:txBody>
      </p:sp>
      <p:sp>
        <p:nvSpPr>
          <p:cNvPr id="5" name="Not Yer Tutucusu 4"/>
          <p:cNvSpPr>
            <a:spLocks noGrp="1"/>
          </p:cNvSpPr>
          <p:nvPr>
            <p:ph type="body" sz="quarter" idx="3"/>
          </p:nvPr>
        </p:nvSpPr>
        <p:spPr>
          <a:xfrm>
            <a:off x="685800" y="4773374"/>
            <a:ext cx="5486400" cy="3905488"/>
          </a:xfrm>
          <a:prstGeom prst="rect">
            <a:avLst/>
          </a:prstGeom>
        </p:spPr>
        <p:txBody>
          <a:bodyPr vert="horz" lIns="95855" tIns="47928" rIns="95855" bIns="47928"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1045"/>
            <a:ext cx="2971800" cy="497657"/>
          </a:xfrm>
          <a:prstGeom prst="rect">
            <a:avLst/>
          </a:prstGeom>
        </p:spPr>
        <p:txBody>
          <a:bodyPr vert="horz" lIns="95855" tIns="47928" rIns="95855" bIns="47928" rtlCol="0" anchor="b"/>
          <a:lstStyle>
            <a:lvl1pPr algn="l">
              <a:defRPr sz="1300"/>
            </a:lvl1pPr>
          </a:lstStyle>
          <a:p>
            <a:endParaRPr lang="tr-TR"/>
          </a:p>
        </p:txBody>
      </p:sp>
      <p:sp>
        <p:nvSpPr>
          <p:cNvPr id="7" name="Slayt Numarası Yer Tutucusu 6"/>
          <p:cNvSpPr>
            <a:spLocks noGrp="1"/>
          </p:cNvSpPr>
          <p:nvPr>
            <p:ph type="sldNum" sz="quarter" idx="5"/>
          </p:nvPr>
        </p:nvSpPr>
        <p:spPr>
          <a:xfrm>
            <a:off x="3884614" y="9421045"/>
            <a:ext cx="2971800" cy="497657"/>
          </a:xfrm>
          <a:prstGeom prst="rect">
            <a:avLst/>
          </a:prstGeom>
        </p:spPr>
        <p:txBody>
          <a:bodyPr vert="horz" lIns="95855" tIns="47928" rIns="95855" bIns="47928" rtlCol="0" anchor="b"/>
          <a:lstStyle>
            <a:lvl1pPr algn="r">
              <a:defRPr sz="1300"/>
            </a:lvl1pPr>
          </a:lstStyle>
          <a:p>
            <a:fld id="{E632613A-693C-40B0-8BBF-EC9D3174ABA8}" type="slidenum">
              <a:rPr lang="tr-TR" smtClean="0"/>
              <a:t>‹#›</a:t>
            </a:fld>
            <a:endParaRPr lang="tr-TR"/>
          </a:p>
        </p:txBody>
      </p:sp>
    </p:spTree>
    <p:extLst>
      <p:ext uri="{BB962C8B-B14F-4D97-AF65-F5344CB8AC3E}">
        <p14:creationId xmlns:p14="http://schemas.microsoft.com/office/powerpoint/2010/main" val="3677553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smtClean="0"/>
              <a:t>birds have a relatively low respiratory frequency (approximately one‐third that of mammals) so that minute tracheal ventilation rate is only about 1.5–1.9 times greater than that of comparably sized mammals </a:t>
            </a:r>
          </a:p>
          <a:p>
            <a:r>
              <a:rPr lang="en-US" dirty="0" smtClean="0"/>
              <a:t>tidal volume in birds is about 1.7 times larger than that of a comparably sized mammal; </a:t>
            </a:r>
          </a:p>
          <a:p>
            <a:r>
              <a:rPr lang="en-US" dirty="0" smtClean="0"/>
              <a:t>the large expansible volume and greater compliance of the respiratory system means that birds expend less energy when breathing compared with mammals</a:t>
            </a:r>
          </a:p>
          <a:p>
            <a:r>
              <a:rPr lang="en-US" dirty="0" smtClean="0"/>
              <a:t>They are able to overcome any limitations imposed by the larger tracheal dead space.</a:t>
            </a:r>
          </a:p>
          <a:p>
            <a:endParaRPr lang="tr-TR" dirty="0"/>
          </a:p>
        </p:txBody>
      </p:sp>
      <p:sp>
        <p:nvSpPr>
          <p:cNvPr id="4" name="Slayt Numarası Yer Tutucusu 3"/>
          <p:cNvSpPr>
            <a:spLocks noGrp="1"/>
          </p:cNvSpPr>
          <p:nvPr>
            <p:ph type="sldNum" sz="quarter" idx="10"/>
          </p:nvPr>
        </p:nvSpPr>
        <p:spPr/>
        <p:txBody>
          <a:bodyPr/>
          <a:lstStyle/>
          <a:p>
            <a:fld id="{E632613A-693C-40B0-8BBF-EC9D3174ABA8}" type="slidenum">
              <a:rPr lang="tr-TR" smtClean="0"/>
              <a:t>5</a:t>
            </a:fld>
            <a:endParaRPr lang="tr-TR"/>
          </a:p>
        </p:txBody>
      </p:sp>
    </p:spTree>
    <p:extLst>
      <p:ext uri="{BB962C8B-B14F-4D97-AF65-F5344CB8AC3E}">
        <p14:creationId xmlns:p14="http://schemas.microsoft.com/office/powerpoint/2010/main" val="34411823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632613A-693C-40B0-8BBF-EC9D3174ABA8}" type="slidenum">
              <a:rPr lang="tr-TR" smtClean="0"/>
              <a:t>14</a:t>
            </a:fld>
            <a:endParaRPr lang="tr-TR"/>
          </a:p>
        </p:txBody>
      </p:sp>
    </p:spTree>
    <p:extLst>
      <p:ext uri="{BB962C8B-B14F-4D97-AF65-F5344CB8AC3E}">
        <p14:creationId xmlns:p14="http://schemas.microsoft.com/office/powerpoint/2010/main" val="242597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632613A-693C-40B0-8BBF-EC9D3174ABA8}" type="slidenum">
              <a:rPr lang="tr-TR" smtClean="0"/>
              <a:t>6</a:t>
            </a:fld>
            <a:endParaRPr lang="tr-TR"/>
          </a:p>
        </p:txBody>
      </p:sp>
    </p:spTree>
    <p:extLst>
      <p:ext uri="{BB962C8B-B14F-4D97-AF65-F5344CB8AC3E}">
        <p14:creationId xmlns:p14="http://schemas.microsoft.com/office/powerpoint/2010/main" val="4213335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632613A-693C-40B0-8BBF-EC9D3174ABA8}" type="slidenum">
              <a:rPr lang="tr-TR" smtClean="0"/>
              <a:t>7</a:t>
            </a:fld>
            <a:endParaRPr lang="tr-TR"/>
          </a:p>
        </p:txBody>
      </p:sp>
    </p:spTree>
    <p:extLst>
      <p:ext uri="{BB962C8B-B14F-4D97-AF65-F5344CB8AC3E}">
        <p14:creationId xmlns:p14="http://schemas.microsoft.com/office/powerpoint/2010/main" val="4213335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632613A-693C-40B0-8BBF-EC9D3174ABA8}" type="slidenum">
              <a:rPr lang="tr-TR" smtClean="0"/>
              <a:t>8</a:t>
            </a:fld>
            <a:endParaRPr lang="tr-TR"/>
          </a:p>
        </p:txBody>
      </p:sp>
    </p:spTree>
    <p:extLst>
      <p:ext uri="{BB962C8B-B14F-4D97-AF65-F5344CB8AC3E}">
        <p14:creationId xmlns:p14="http://schemas.microsoft.com/office/powerpoint/2010/main" val="242597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632613A-693C-40B0-8BBF-EC9D3174ABA8}" type="slidenum">
              <a:rPr lang="tr-TR" smtClean="0"/>
              <a:t>9</a:t>
            </a:fld>
            <a:endParaRPr lang="tr-TR"/>
          </a:p>
        </p:txBody>
      </p:sp>
    </p:spTree>
    <p:extLst>
      <p:ext uri="{BB962C8B-B14F-4D97-AF65-F5344CB8AC3E}">
        <p14:creationId xmlns:p14="http://schemas.microsoft.com/office/powerpoint/2010/main" val="242597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632613A-693C-40B0-8BBF-EC9D3174ABA8}" type="slidenum">
              <a:rPr lang="tr-TR" smtClean="0"/>
              <a:t>10</a:t>
            </a:fld>
            <a:endParaRPr lang="tr-TR"/>
          </a:p>
        </p:txBody>
      </p:sp>
    </p:spTree>
    <p:extLst>
      <p:ext uri="{BB962C8B-B14F-4D97-AF65-F5344CB8AC3E}">
        <p14:creationId xmlns:p14="http://schemas.microsoft.com/office/powerpoint/2010/main" val="242597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632613A-693C-40B0-8BBF-EC9D3174ABA8}" type="slidenum">
              <a:rPr lang="tr-TR" smtClean="0"/>
              <a:t>11</a:t>
            </a:fld>
            <a:endParaRPr lang="tr-TR"/>
          </a:p>
        </p:txBody>
      </p:sp>
    </p:spTree>
    <p:extLst>
      <p:ext uri="{BB962C8B-B14F-4D97-AF65-F5344CB8AC3E}">
        <p14:creationId xmlns:p14="http://schemas.microsoft.com/office/powerpoint/2010/main" val="2425974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632613A-693C-40B0-8BBF-EC9D3174ABA8}" type="slidenum">
              <a:rPr lang="tr-TR" smtClean="0"/>
              <a:t>12</a:t>
            </a:fld>
            <a:endParaRPr lang="tr-TR"/>
          </a:p>
        </p:txBody>
      </p:sp>
    </p:spTree>
    <p:extLst>
      <p:ext uri="{BB962C8B-B14F-4D97-AF65-F5344CB8AC3E}">
        <p14:creationId xmlns:p14="http://schemas.microsoft.com/office/powerpoint/2010/main" val="242597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632613A-693C-40B0-8BBF-EC9D3174ABA8}" type="slidenum">
              <a:rPr lang="tr-TR" smtClean="0"/>
              <a:t>13</a:t>
            </a:fld>
            <a:endParaRPr lang="tr-TR"/>
          </a:p>
        </p:txBody>
      </p:sp>
    </p:spTree>
    <p:extLst>
      <p:ext uri="{BB962C8B-B14F-4D97-AF65-F5344CB8AC3E}">
        <p14:creationId xmlns:p14="http://schemas.microsoft.com/office/powerpoint/2010/main" val="242597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3D9F84E-324C-41F9-8994-713388774C5B}" type="datetimeFigureOut">
              <a:rPr lang="tr-TR" smtClean="0"/>
              <a:t>30.10.2017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0D4107-7828-4459-B5A7-AA7A47759A13}" type="slidenum">
              <a:rPr lang="tr-TR" smtClean="0"/>
              <a:t>‹#›</a:t>
            </a:fld>
            <a:endParaRPr lang="tr-TR"/>
          </a:p>
        </p:txBody>
      </p:sp>
    </p:spTree>
    <p:extLst>
      <p:ext uri="{BB962C8B-B14F-4D97-AF65-F5344CB8AC3E}">
        <p14:creationId xmlns:p14="http://schemas.microsoft.com/office/powerpoint/2010/main" val="3168969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D9F84E-324C-41F9-8994-713388774C5B}" type="datetimeFigureOut">
              <a:rPr lang="tr-TR" smtClean="0"/>
              <a:t>30.10.2017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0D4107-7828-4459-B5A7-AA7A47759A13}" type="slidenum">
              <a:rPr lang="tr-TR" smtClean="0"/>
              <a:t>‹#›</a:t>
            </a:fld>
            <a:endParaRPr lang="tr-TR"/>
          </a:p>
        </p:txBody>
      </p:sp>
    </p:spTree>
    <p:extLst>
      <p:ext uri="{BB962C8B-B14F-4D97-AF65-F5344CB8AC3E}">
        <p14:creationId xmlns:p14="http://schemas.microsoft.com/office/powerpoint/2010/main" val="4109125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D9F84E-324C-41F9-8994-713388774C5B}" type="datetimeFigureOut">
              <a:rPr lang="tr-TR" smtClean="0"/>
              <a:t>30.10.2017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0D4107-7828-4459-B5A7-AA7A47759A13}" type="slidenum">
              <a:rPr lang="tr-TR" smtClean="0"/>
              <a:t>‹#›</a:t>
            </a:fld>
            <a:endParaRPr lang="tr-TR"/>
          </a:p>
        </p:txBody>
      </p:sp>
    </p:spTree>
    <p:extLst>
      <p:ext uri="{BB962C8B-B14F-4D97-AF65-F5344CB8AC3E}">
        <p14:creationId xmlns:p14="http://schemas.microsoft.com/office/powerpoint/2010/main" val="1880030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D9F84E-324C-41F9-8994-713388774C5B}" type="datetimeFigureOut">
              <a:rPr lang="tr-TR" smtClean="0"/>
              <a:t>30.10.2017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0D4107-7828-4459-B5A7-AA7A47759A13}" type="slidenum">
              <a:rPr lang="tr-TR" smtClean="0"/>
              <a:t>‹#›</a:t>
            </a:fld>
            <a:endParaRPr lang="tr-TR"/>
          </a:p>
        </p:txBody>
      </p:sp>
    </p:spTree>
    <p:extLst>
      <p:ext uri="{BB962C8B-B14F-4D97-AF65-F5344CB8AC3E}">
        <p14:creationId xmlns:p14="http://schemas.microsoft.com/office/powerpoint/2010/main" val="1041885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3D9F84E-324C-41F9-8994-713388774C5B}" type="datetimeFigureOut">
              <a:rPr lang="tr-TR" smtClean="0"/>
              <a:t>30.10.2017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0D4107-7828-4459-B5A7-AA7A47759A13}" type="slidenum">
              <a:rPr lang="tr-TR" smtClean="0"/>
              <a:t>‹#›</a:t>
            </a:fld>
            <a:endParaRPr lang="tr-TR"/>
          </a:p>
        </p:txBody>
      </p:sp>
    </p:spTree>
    <p:extLst>
      <p:ext uri="{BB962C8B-B14F-4D97-AF65-F5344CB8AC3E}">
        <p14:creationId xmlns:p14="http://schemas.microsoft.com/office/powerpoint/2010/main" val="2883530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3D9F84E-324C-41F9-8994-713388774C5B}" type="datetimeFigureOut">
              <a:rPr lang="tr-TR" smtClean="0"/>
              <a:t>30.10.2017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0D4107-7828-4459-B5A7-AA7A47759A13}" type="slidenum">
              <a:rPr lang="tr-TR" smtClean="0"/>
              <a:t>‹#›</a:t>
            </a:fld>
            <a:endParaRPr lang="tr-TR"/>
          </a:p>
        </p:txBody>
      </p:sp>
    </p:spTree>
    <p:extLst>
      <p:ext uri="{BB962C8B-B14F-4D97-AF65-F5344CB8AC3E}">
        <p14:creationId xmlns:p14="http://schemas.microsoft.com/office/powerpoint/2010/main" val="1217611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3D9F84E-324C-41F9-8994-713388774C5B}" type="datetimeFigureOut">
              <a:rPr lang="tr-TR" smtClean="0"/>
              <a:t>30.10.2017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70D4107-7828-4459-B5A7-AA7A47759A13}" type="slidenum">
              <a:rPr lang="tr-TR" smtClean="0"/>
              <a:t>‹#›</a:t>
            </a:fld>
            <a:endParaRPr lang="tr-TR"/>
          </a:p>
        </p:txBody>
      </p:sp>
    </p:spTree>
    <p:extLst>
      <p:ext uri="{BB962C8B-B14F-4D97-AF65-F5344CB8AC3E}">
        <p14:creationId xmlns:p14="http://schemas.microsoft.com/office/powerpoint/2010/main" val="3909942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3D9F84E-324C-41F9-8994-713388774C5B}" type="datetimeFigureOut">
              <a:rPr lang="tr-TR" smtClean="0"/>
              <a:t>30.10.2017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70D4107-7828-4459-B5A7-AA7A47759A13}" type="slidenum">
              <a:rPr lang="tr-TR" smtClean="0"/>
              <a:t>‹#›</a:t>
            </a:fld>
            <a:endParaRPr lang="tr-TR"/>
          </a:p>
        </p:txBody>
      </p:sp>
    </p:spTree>
    <p:extLst>
      <p:ext uri="{BB962C8B-B14F-4D97-AF65-F5344CB8AC3E}">
        <p14:creationId xmlns:p14="http://schemas.microsoft.com/office/powerpoint/2010/main" val="190514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3D9F84E-324C-41F9-8994-713388774C5B}" type="datetimeFigureOut">
              <a:rPr lang="tr-TR" smtClean="0"/>
              <a:t>30.10.2017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70D4107-7828-4459-B5A7-AA7A47759A13}" type="slidenum">
              <a:rPr lang="tr-TR" smtClean="0"/>
              <a:t>‹#›</a:t>
            </a:fld>
            <a:endParaRPr lang="tr-TR"/>
          </a:p>
        </p:txBody>
      </p:sp>
    </p:spTree>
    <p:extLst>
      <p:ext uri="{BB962C8B-B14F-4D97-AF65-F5344CB8AC3E}">
        <p14:creationId xmlns:p14="http://schemas.microsoft.com/office/powerpoint/2010/main" val="2742354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3D9F84E-324C-41F9-8994-713388774C5B}" type="datetimeFigureOut">
              <a:rPr lang="tr-TR" smtClean="0"/>
              <a:t>30.10.2017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0D4107-7828-4459-B5A7-AA7A47759A13}" type="slidenum">
              <a:rPr lang="tr-TR" smtClean="0"/>
              <a:t>‹#›</a:t>
            </a:fld>
            <a:endParaRPr lang="tr-TR"/>
          </a:p>
        </p:txBody>
      </p:sp>
    </p:spTree>
    <p:extLst>
      <p:ext uri="{BB962C8B-B14F-4D97-AF65-F5344CB8AC3E}">
        <p14:creationId xmlns:p14="http://schemas.microsoft.com/office/powerpoint/2010/main" val="4072370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3D9F84E-324C-41F9-8994-713388774C5B}" type="datetimeFigureOut">
              <a:rPr lang="tr-TR" smtClean="0"/>
              <a:t>30.10.2017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0D4107-7828-4459-B5A7-AA7A47759A13}" type="slidenum">
              <a:rPr lang="tr-TR" smtClean="0"/>
              <a:t>‹#›</a:t>
            </a:fld>
            <a:endParaRPr lang="tr-TR"/>
          </a:p>
        </p:txBody>
      </p:sp>
    </p:spTree>
    <p:extLst>
      <p:ext uri="{BB962C8B-B14F-4D97-AF65-F5344CB8AC3E}">
        <p14:creationId xmlns:p14="http://schemas.microsoft.com/office/powerpoint/2010/main" val="2007254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D9F84E-324C-41F9-8994-713388774C5B}" type="datetimeFigureOut">
              <a:rPr lang="tr-TR" smtClean="0"/>
              <a:t>30.10.2017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0D4107-7828-4459-B5A7-AA7A47759A13}" type="slidenum">
              <a:rPr lang="tr-TR" smtClean="0"/>
              <a:t>‹#›</a:t>
            </a:fld>
            <a:endParaRPr lang="tr-TR"/>
          </a:p>
        </p:txBody>
      </p:sp>
    </p:spTree>
    <p:extLst>
      <p:ext uri="{BB962C8B-B14F-4D97-AF65-F5344CB8AC3E}">
        <p14:creationId xmlns:p14="http://schemas.microsoft.com/office/powerpoint/2010/main" val="25422662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89370" y="1765345"/>
            <a:ext cx="9669137" cy="1711181"/>
          </a:xfrm>
          <a:ln w="38100">
            <a:solidFill>
              <a:srgbClr val="C00000"/>
            </a:solidFill>
          </a:ln>
        </p:spPr>
        <p:txBody>
          <a:bodyPr>
            <a:normAutofit fontScale="90000"/>
          </a:bodyPr>
          <a:lstStyle/>
          <a:p>
            <a:r>
              <a:rPr lang="tr-TR" dirty="0" smtClean="0"/>
              <a:t>AVIAN PHYSIOLOGY</a:t>
            </a:r>
            <a:br>
              <a:rPr lang="tr-TR" dirty="0" smtClean="0"/>
            </a:br>
            <a:r>
              <a:rPr lang="tr-TR" b="1" dirty="0" err="1" smtClean="0"/>
              <a:t>Respiratory</a:t>
            </a:r>
            <a:r>
              <a:rPr lang="tr-TR" b="1" dirty="0" smtClean="0"/>
              <a:t> </a:t>
            </a:r>
            <a:r>
              <a:rPr lang="tr-TR" b="1" dirty="0" err="1" smtClean="0"/>
              <a:t>System</a:t>
            </a:r>
            <a:endParaRPr lang="tr-TR" dirty="0"/>
          </a:p>
        </p:txBody>
      </p:sp>
      <p:sp>
        <p:nvSpPr>
          <p:cNvPr id="3" name="Alt Başlık 2"/>
          <p:cNvSpPr>
            <a:spLocks noGrp="1"/>
          </p:cNvSpPr>
          <p:nvPr>
            <p:ph type="subTitle" idx="1"/>
          </p:nvPr>
        </p:nvSpPr>
        <p:spPr>
          <a:xfrm>
            <a:off x="1863685" y="5202238"/>
            <a:ext cx="9144000" cy="1655762"/>
          </a:xfrm>
        </p:spPr>
        <p:txBody>
          <a:bodyPr/>
          <a:lstStyle/>
          <a:p>
            <a:r>
              <a:rPr lang="tr-TR" b="1" dirty="0" smtClean="0"/>
              <a:t>Doç. Dr. Dr. Yasemin SALGIRLI DEMİRBAŞ</a:t>
            </a:r>
          </a:p>
          <a:p>
            <a:r>
              <a:rPr lang="tr-TR" b="1" dirty="0" err="1" smtClean="0"/>
              <a:t>Resident</a:t>
            </a:r>
            <a:r>
              <a:rPr lang="tr-TR" b="1" dirty="0" smtClean="0"/>
              <a:t> ECAWBM (BM)</a:t>
            </a:r>
            <a:endParaRPr lang="tr-TR" b="1" dirty="0"/>
          </a:p>
        </p:txBody>
      </p:sp>
    </p:spTree>
    <p:extLst>
      <p:ext uri="{BB962C8B-B14F-4D97-AF65-F5344CB8AC3E}">
        <p14:creationId xmlns:p14="http://schemas.microsoft.com/office/powerpoint/2010/main" val="2330219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640438" cy="4233652"/>
          </a:xfrm>
        </p:spPr>
        <p:txBody>
          <a:bodyPr>
            <a:normAutofit/>
          </a:bodyPr>
          <a:lstStyle/>
          <a:p>
            <a:r>
              <a:rPr lang="en-US" dirty="0"/>
              <a:t>Unidirectional flow of </a:t>
            </a:r>
            <a:r>
              <a:rPr lang="en-US" dirty="0" smtClean="0"/>
              <a:t>air</a:t>
            </a:r>
            <a:endParaRPr lang="tr-TR" dirty="0" smtClean="0"/>
          </a:p>
          <a:p>
            <a:r>
              <a:rPr lang="en-US" dirty="0" smtClean="0"/>
              <a:t>Delivers </a:t>
            </a:r>
            <a:r>
              <a:rPr lang="en-US" dirty="0"/>
              <a:t>huge quantity of </a:t>
            </a:r>
            <a:r>
              <a:rPr lang="en-US" dirty="0" smtClean="0"/>
              <a:t>O2</a:t>
            </a:r>
            <a:endParaRPr lang="tr-TR" dirty="0" smtClean="0"/>
          </a:p>
          <a:p>
            <a:r>
              <a:rPr lang="en-US" dirty="0" smtClean="0"/>
              <a:t>Remove </a:t>
            </a:r>
            <a:r>
              <a:rPr lang="en-US" dirty="0"/>
              <a:t>lethal body heat </a:t>
            </a:r>
            <a:endParaRPr lang="tr-TR" dirty="0"/>
          </a:p>
          <a:p>
            <a:r>
              <a:rPr lang="en-US" dirty="0" smtClean="0"/>
              <a:t>Protect </a:t>
            </a:r>
            <a:r>
              <a:rPr lang="en-US" dirty="0"/>
              <a:t>internal delicate organs </a:t>
            </a:r>
            <a:endParaRPr lang="tr-TR" dirty="0" smtClean="0"/>
          </a:p>
          <a:p>
            <a:r>
              <a:rPr lang="en-US" dirty="0" err="1" smtClean="0"/>
              <a:t>Interclavicular</a:t>
            </a:r>
            <a:r>
              <a:rPr lang="en-US" dirty="0" smtClean="0"/>
              <a:t> </a:t>
            </a:r>
            <a:r>
              <a:rPr lang="en-US" dirty="0"/>
              <a:t>sac is essential for vocal sound production</a:t>
            </a:r>
            <a:endParaRPr lang="tr-TR" b="1" dirty="0" smtClean="0"/>
          </a:p>
        </p:txBody>
      </p:sp>
      <p:sp>
        <p:nvSpPr>
          <p:cNvPr id="6" name="Unvan 1"/>
          <p:cNvSpPr>
            <a:spLocks noGrp="1"/>
          </p:cNvSpPr>
          <p:nvPr>
            <p:ph type="title"/>
          </p:nvPr>
        </p:nvSpPr>
        <p:spPr>
          <a:xfrm>
            <a:off x="3981220" y="365125"/>
            <a:ext cx="3810918" cy="996875"/>
          </a:xfrm>
          <a:ln>
            <a:solidFill>
              <a:srgbClr val="C00000"/>
            </a:solidFill>
          </a:ln>
        </p:spPr>
        <p:txBody>
          <a:bodyPr/>
          <a:lstStyle/>
          <a:p>
            <a:pPr algn="ctr"/>
            <a:r>
              <a:rPr lang="tr-TR" b="1" dirty="0" smtClean="0"/>
              <a:t>BENEFITS</a:t>
            </a:r>
            <a:endParaRPr lang="tr-TR" dirty="0"/>
          </a:p>
        </p:txBody>
      </p:sp>
    </p:spTree>
    <p:extLst>
      <p:ext uri="{BB962C8B-B14F-4D97-AF65-F5344CB8AC3E}">
        <p14:creationId xmlns:p14="http://schemas.microsoft.com/office/powerpoint/2010/main" val="3959189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796081" cy="4233652"/>
          </a:xfrm>
        </p:spPr>
        <p:txBody>
          <a:bodyPr>
            <a:normAutofit/>
          </a:bodyPr>
          <a:lstStyle/>
          <a:p>
            <a:r>
              <a:rPr lang="tr-TR" dirty="0" err="1" smtClean="0"/>
              <a:t>Avian</a:t>
            </a:r>
            <a:r>
              <a:rPr lang="tr-TR" dirty="0" smtClean="0"/>
              <a:t> </a:t>
            </a:r>
            <a:r>
              <a:rPr lang="tr-TR" dirty="0" err="1" smtClean="0"/>
              <a:t>respiration</a:t>
            </a:r>
            <a:r>
              <a:rPr lang="tr-TR" dirty="0" smtClean="0"/>
              <a:t> </a:t>
            </a:r>
            <a:r>
              <a:rPr lang="tr-TR" dirty="0" err="1" smtClean="0"/>
              <a:t>occurs</a:t>
            </a:r>
            <a:r>
              <a:rPr lang="tr-TR" dirty="0" smtClean="0"/>
              <a:t> in </a:t>
            </a:r>
            <a:r>
              <a:rPr lang="tr-TR" b="1" dirty="0" err="1" smtClean="0"/>
              <a:t>two</a:t>
            </a:r>
            <a:r>
              <a:rPr lang="tr-TR" b="1" dirty="0" smtClean="0"/>
              <a:t> </a:t>
            </a:r>
            <a:r>
              <a:rPr lang="tr-TR" b="1" dirty="0" err="1" smtClean="0"/>
              <a:t>cycl</a:t>
            </a:r>
            <a:r>
              <a:rPr lang="tr-TR" dirty="0" err="1" smtClean="0"/>
              <a:t>es</a:t>
            </a:r>
            <a:r>
              <a:rPr lang="tr-TR" dirty="0" smtClean="0"/>
              <a:t>:</a:t>
            </a:r>
          </a:p>
          <a:p>
            <a:r>
              <a:rPr lang="en-US" b="1" dirty="0" smtClean="0"/>
              <a:t>First </a:t>
            </a:r>
            <a:r>
              <a:rPr lang="en-US" b="1" dirty="0"/>
              <a:t>inspiration: </a:t>
            </a:r>
            <a:r>
              <a:rPr lang="en-US" dirty="0"/>
              <a:t>The air flows through the trachea and bronchi into </a:t>
            </a:r>
            <a:r>
              <a:rPr lang="en-US" dirty="0" smtClean="0"/>
              <a:t>the</a:t>
            </a:r>
            <a:r>
              <a:rPr lang="tr-TR" dirty="0" smtClean="0"/>
              <a:t> </a:t>
            </a:r>
            <a:r>
              <a:rPr lang="en-US" dirty="0" smtClean="0"/>
              <a:t>posterior </a:t>
            </a:r>
            <a:r>
              <a:rPr lang="en-US" dirty="0"/>
              <a:t>air sacs.</a:t>
            </a:r>
          </a:p>
          <a:p>
            <a:r>
              <a:rPr lang="en-US" b="1" dirty="0"/>
              <a:t>First expiration: </a:t>
            </a:r>
            <a:r>
              <a:rPr lang="en-US" dirty="0"/>
              <a:t>The air flows from the posterior air sacs to the lungs.</a:t>
            </a:r>
          </a:p>
          <a:p>
            <a:r>
              <a:rPr lang="en-US" b="1" dirty="0"/>
              <a:t>Second inspiration</a:t>
            </a:r>
            <a:r>
              <a:rPr lang="en-US" dirty="0"/>
              <a:t>: </a:t>
            </a:r>
            <a:r>
              <a:rPr lang="tr-TR" dirty="0" smtClean="0"/>
              <a:t>A</a:t>
            </a:r>
            <a:r>
              <a:rPr lang="en-US" dirty="0" err="1" smtClean="0"/>
              <a:t>ir</a:t>
            </a:r>
            <a:r>
              <a:rPr lang="en-US" dirty="0" smtClean="0"/>
              <a:t> </a:t>
            </a:r>
            <a:r>
              <a:rPr lang="en-US" dirty="0"/>
              <a:t>flows from the lungs to the anterior air sacs.</a:t>
            </a:r>
          </a:p>
          <a:p>
            <a:r>
              <a:rPr lang="en-US" b="1" dirty="0"/>
              <a:t>Second expiration: </a:t>
            </a:r>
            <a:r>
              <a:rPr lang="en-US" dirty="0"/>
              <a:t>The air flows from the anterior sacs back </a:t>
            </a:r>
            <a:r>
              <a:rPr lang="en-US" dirty="0" smtClean="0"/>
              <a:t>through</a:t>
            </a:r>
            <a:r>
              <a:rPr lang="tr-TR" dirty="0" smtClean="0"/>
              <a:t> </a:t>
            </a:r>
            <a:r>
              <a:rPr lang="en-US" dirty="0" smtClean="0"/>
              <a:t>the </a:t>
            </a:r>
            <a:r>
              <a:rPr lang="en-US" dirty="0"/>
              <a:t>trachea and out of the body. </a:t>
            </a:r>
            <a:endParaRPr lang="tr-TR" dirty="0"/>
          </a:p>
        </p:txBody>
      </p:sp>
      <p:sp>
        <p:nvSpPr>
          <p:cNvPr id="6" name="Unvan 1"/>
          <p:cNvSpPr>
            <a:spLocks noGrp="1"/>
          </p:cNvSpPr>
          <p:nvPr>
            <p:ph type="title"/>
          </p:nvPr>
        </p:nvSpPr>
        <p:spPr>
          <a:xfrm>
            <a:off x="3981220" y="365125"/>
            <a:ext cx="5422756" cy="996875"/>
          </a:xfrm>
          <a:ln>
            <a:solidFill>
              <a:srgbClr val="C00000"/>
            </a:solidFill>
          </a:ln>
        </p:spPr>
        <p:txBody>
          <a:bodyPr>
            <a:normAutofit/>
          </a:bodyPr>
          <a:lstStyle/>
          <a:p>
            <a:pPr algn="ctr"/>
            <a:r>
              <a:rPr lang="tr-TR" b="1" dirty="0" smtClean="0"/>
              <a:t>AVIAN RESPIRATION</a:t>
            </a:r>
            <a:endParaRPr lang="tr-TR" dirty="0"/>
          </a:p>
        </p:txBody>
      </p:sp>
    </p:spTree>
    <p:extLst>
      <p:ext uri="{BB962C8B-B14F-4D97-AF65-F5344CB8AC3E}">
        <p14:creationId xmlns:p14="http://schemas.microsoft.com/office/powerpoint/2010/main" val="2421861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815536" cy="4233652"/>
          </a:xfrm>
        </p:spPr>
        <p:txBody>
          <a:bodyPr>
            <a:noAutofit/>
          </a:bodyPr>
          <a:lstStyle/>
          <a:p>
            <a:r>
              <a:rPr lang="en-US" sz="2400" dirty="0"/>
              <a:t>Birds do not possess a muscular </a:t>
            </a:r>
            <a:r>
              <a:rPr lang="en-US" sz="2400" dirty="0" smtClean="0"/>
              <a:t>diaphragm,</a:t>
            </a:r>
            <a:endParaRPr lang="tr-TR" sz="2400" dirty="0" smtClean="0"/>
          </a:p>
          <a:p>
            <a:pPr>
              <a:buFont typeface="Wingdings" pitchFamily="2" charset="2"/>
              <a:buChar char="v"/>
            </a:pPr>
            <a:r>
              <a:rPr lang="tr-TR" sz="2400" b="1" dirty="0" err="1" smtClean="0">
                <a:solidFill>
                  <a:srgbClr val="FF0000"/>
                </a:solidFill>
              </a:rPr>
              <a:t>They</a:t>
            </a:r>
            <a:r>
              <a:rPr lang="en-US" sz="2400" b="1" dirty="0" smtClean="0">
                <a:solidFill>
                  <a:srgbClr val="FF0000"/>
                </a:solidFill>
              </a:rPr>
              <a:t> </a:t>
            </a:r>
            <a:r>
              <a:rPr lang="en-US" sz="2400" b="1" dirty="0">
                <a:solidFill>
                  <a:srgbClr val="FF0000"/>
                </a:solidFill>
              </a:rPr>
              <a:t>depend </a:t>
            </a:r>
            <a:r>
              <a:rPr lang="en-US" sz="2400" b="1" dirty="0" smtClean="0">
                <a:solidFill>
                  <a:srgbClr val="FF0000"/>
                </a:solidFill>
              </a:rPr>
              <a:t>on</a:t>
            </a:r>
            <a:r>
              <a:rPr lang="tr-TR" sz="2400" b="1" dirty="0" smtClean="0">
                <a:solidFill>
                  <a:srgbClr val="FF0000"/>
                </a:solidFill>
              </a:rPr>
              <a:t> c</a:t>
            </a:r>
            <a:r>
              <a:rPr lang="en-US" sz="2400" b="1" dirty="0" err="1" smtClean="0">
                <a:solidFill>
                  <a:srgbClr val="FF0000"/>
                </a:solidFill>
              </a:rPr>
              <a:t>ervical</a:t>
            </a:r>
            <a:r>
              <a:rPr lang="en-US" sz="2400" b="1" dirty="0">
                <a:solidFill>
                  <a:srgbClr val="FF0000"/>
                </a:solidFill>
              </a:rPr>
              <a:t>, thoracic and abdominal muscles for inspiration </a:t>
            </a:r>
            <a:r>
              <a:rPr lang="en-US" sz="2400" b="1" dirty="0" smtClean="0">
                <a:solidFill>
                  <a:srgbClr val="FF0000"/>
                </a:solidFill>
              </a:rPr>
              <a:t>and</a:t>
            </a:r>
            <a:r>
              <a:rPr lang="tr-TR" sz="2400" b="1" dirty="0" smtClean="0">
                <a:solidFill>
                  <a:srgbClr val="FF0000"/>
                </a:solidFill>
              </a:rPr>
              <a:t> </a:t>
            </a:r>
            <a:r>
              <a:rPr lang="tr-TR" sz="2400" b="1" dirty="0" err="1" smtClean="0">
                <a:solidFill>
                  <a:srgbClr val="FF0000"/>
                </a:solidFill>
              </a:rPr>
              <a:t>expiration</a:t>
            </a:r>
            <a:r>
              <a:rPr lang="tr-TR" sz="2400" b="1" dirty="0" smtClean="0">
                <a:solidFill>
                  <a:srgbClr val="FF0000"/>
                </a:solidFill>
              </a:rPr>
              <a:t>,</a:t>
            </a:r>
            <a:r>
              <a:rPr lang="en-US" sz="2400" b="1" dirty="0" smtClean="0">
                <a:solidFill>
                  <a:srgbClr val="FF0000"/>
                </a:solidFill>
              </a:rPr>
              <a:t>both </a:t>
            </a:r>
            <a:r>
              <a:rPr lang="en-US" sz="2400" b="1" dirty="0">
                <a:solidFill>
                  <a:srgbClr val="FF0000"/>
                </a:solidFill>
              </a:rPr>
              <a:t>of which are active processes requiring </a:t>
            </a:r>
            <a:r>
              <a:rPr lang="en-US" sz="2400" b="1" dirty="0" smtClean="0">
                <a:solidFill>
                  <a:srgbClr val="FF0000"/>
                </a:solidFill>
              </a:rPr>
              <a:t>muscular</a:t>
            </a:r>
            <a:r>
              <a:rPr lang="tr-TR" sz="2400" b="1" dirty="0">
                <a:solidFill>
                  <a:srgbClr val="FF0000"/>
                </a:solidFill>
              </a:rPr>
              <a:t> </a:t>
            </a:r>
            <a:r>
              <a:rPr lang="tr-TR" sz="2400" b="1" dirty="0" err="1" smtClean="0">
                <a:solidFill>
                  <a:srgbClr val="FF0000"/>
                </a:solidFill>
              </a:rPr>
              <a:t>activity</a:t>
            </a:r>
            <a:endParaRPr lang="tr-TR" sz="2400" b="1" dirty="0" smtClean="0">
              <a:solidFill>
                <a:srgbClr val="FF0000"/>
              </a:solidFill>
            </a:endParaRPr>
          </a:p>
          <a:p>
            <a:r>
              <a:rPr lang="en-US" sz="2400" b="1" dirty="0"/>
              <a:t>During </a:t>
            </a:r>
            <a:r>
              <a:rPr lang="en-US" sz="2400" b="1" dirty="0" smtClean="0"/>
              <a:t>inspiration</a:t>
            </a:r>
            <a:r>
              <a:rPr lang="tr-TR" sz="2400" b="1" dirty="0" smtClean="0"/>
              <a:t>: </a:t>
            </a:r>
            <a:r>
              <a:rPr lang="en-US" sz="2400" dirty="0" smtClean="0"/>
              <a:t>sternum </a:t>
            </a:r>
            <a:r>
              <a:rPr lang="en-US" sz="2400" dirty="0"/>
              <a:t>moves forward &amp; downward, vertebral ribs move cranially to expand the sternal ribs &amp; the </a:t>
            </a:r>
            <a:r>
              <a:rPr lang="en-US" sz="2400" dirty="0" err="1"/>
              <a:t>thoracoabdominal</a:t>
            </a:r>
            <a:r>
              <a:rPr lang="en-US" sz="2400" dirty="0"/>
              <a:t> cavity. </a:t>
            </a:r>
            <a:endParaRPr lang="tr-TR" sz="2400" dirty="0" smtClean="0"/>
          </a:p>
          <a:p>
            <a:r>
              <a:rPr lang="en-US" sz="2400" dirty="0" smtClean="0"/>
              <a:t>This </a:t>
            </a:r>
            <a:r>
              <a:rPr lang="en-US" sz="2400" dirty="0"/>
              <a:t>expands the posterior &amp; anterior air sacs &amp; lowers the pressure, causing air to move into those air sacs.</a:t>
            </a:r>
            <a:endParaRPr lang="tr-TR" sz="2400" dirty="0"/>
          </a:p>
        </p:txBody>
      </p:sp>
      <p:sp>
        <p:nvSpPr>
          <p:cNvPr id="6" name="Unvan 1"/>
          <p:cNvSpPr>
            <a:spLocks noGrp="1"/>
          </p:cNvSpPr>
          <p:nvPr>
            <p:ph type="title"/>
          </p:nvPr>
        </p:nvSpPr>
        <p:spPr>
          <a:xfrm>
            <a:off x="1613647" y="338231"/>
            <a:ext cx="8928847" cy="996875"/>
          </a:xfrm>
          <a:ln>
            <a:solidFill>
              <a:srgbClr val="C00000"/>
            </a:solidFill>
          </a:ln>
        </p:spPr>
        <p:txBody>
          <a:bodyPr>
            <a:normAutofit/>
          </a:bodyPr>
          <a:lstStyle/>
          <a:p>
            <a:pPr algn="ctr"/>
            <a:r>
              <a:rPr lang="tr-TR" b="1" dirty="0" smtClean="0"/>
              <a:t>MECHANICS OF  RESPIRATION</a:t>
            </a:r>
            <a:endParaRPr lang="tr-TR" dirty="0"/>
          </a:p>
        </p:txBody>
      </p:sp>
    </p:spTree>
    <p:extLst>
      <p:ext uri="{BB962C8B-B14F-4D97-AF65-F5344CB8AC3E}">
        <p14:creationId xmlns:p14="http://schemas.microsoft.com/office/powerpoint/2010/main" val="3413265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278035" cy="4233652"/>
          </a:xfrm>
        </p:spPr>
        <p:txBody>
          <a:bodyPr>
            <a:normAutofit/>
          </a:bodyPr>
          <a:lstStyle/>
          <a:p>
            <a:r>
              <a:rPr lang="en-US" sz="2400" dirty="0"/>
              <a:t>During </a:t>
            </a:r>
            <a:r>
              <a:rPr lang="en-US" sz="2400" dirty="0" err="1" smtClean="0"/>
              <a:t>expiratio</a:t>
            </a:r>
            <a:r>
              <a:rPr lang="tr-TR" sz="2400" dirty="0" smtClean="0"/>
              <a:t>n: T</a:t>
            </a:r>
            <a:r>
              <a:rPr lang="en-US" sz="2400" dirty="0" smtClean="0"/>
              <a:t>he </a:t>
            </a:r>
            <a:r>
              <a:rPr lang="en-US" sz="2400" dirty="0"/>
              <a:t>sternum moves backward &amp; upward, vertebral </a:t>
            </a:r>
            <a:r>
              <a:rPr lang="en-US" sz="2400" dirty="0" smtClean="0"/>
              <a:t>ribs</a:t>
            </a:r>
            <a:r>
              <a:rPr lang="tr-TR" sz="2400" dirty="0" smtClean="0"/>
              <a:t> </a:t>
            </a:r>
            <a:r>
              <a:rPr lang="en-US" sz="2400" dirty="0" smtClean="0"/>
              <a:t>move </a:t>
            </a:r>
            <a:r>
              <a:rPr lang="en-US" sz="2400" dirty="0"/>
              <a:t>caudally to reduce the volume of </a:t>
            </a:r>
            <a:r>
              <a:rPr lang="en-US" sz="2400" dirty="0" smtClean="0"/>
              <a:t>the</a:t>
            </a:r>
            <a:r>
              <a:rPr lang="tr-TR" sz="2400" dirty="0" smtClean="0"/>
              <a:t> </a:t>
            </a:r>
            <a:r>
              <a:rPr lang="en-US" sz="2400" dirty="0" err="1" smtClean="0"/>
              <a:t>thoracoabdominal</a:t>
            </a:r>
            <a:r>
              <a:rPr lang="en-US" sz="2400" dirty="0" smtClean="0"/>
              <a:t> </a:t>
            </a:r>
            <a:r>
              <a:rPr lang="en-US" sz="2400" dirty="0"/>
              <a:t>cavity.</a:t>
            </a:r>
          </a:p>
          <a:p>
            <a:r>
              <a:rPr lang="en-US" sz="2400" dirty="0"/>
              <a:t>This reduces the volume of the anterior &amp; posterior </a:t>
            </a:r>
            <a:r>
              <a:rPr lang="en-US" sz="2400" dirty="0" smtClean="0"/>
              <a:t>air</a:t>
            </a:r>
            <a:r>
              <a:rPr lang="tr-TR" sz="2400" dirty="0" smtClean="0"/>
              <a:t> </a:t>
            </a:r>
            <a:r>
              <a:rPr lang="en-US" sz="2400" dirty="0" smtClean="0"/>
              <a:t>sacs </a:t>
            </a:r>
            <a:r>
              <a:rPr lang="en-US" sz="2400" dirty="0"/>
              <a:t>causing air to move out of sacs. </a:t>
            </a:r>
            <a:endParaRPr lang="tr-TR" sz="2400" dirty="0"/>
          </a:p>
        </p:txBody>
      </p:sp>
      <p:sp>
        <p:nvSpPr>
          <p:cNvPr id="6" name="Unvan 1"/>
          <p:cNvSpPr>
            <a:spLocks noGrp="1"/>
          </p:cNvSpPr>
          <p:nvPr>
            <p:ph type="title"/>
          </p:nvPr>
        </p:nvSpPr>
        <p:spPr>
          <a:xfrm>
            <a:off x="1613647" y="338231"/>
            <a:ext cx="8928847" cy="996875"/>
          </a:xfrm>
          <a:ln>
            <a:solidFill>
              <a:srgbClr val="C00000"/>
            </a:solidFill>
          </a:ln>
        </p:spPr>
        <p:txBody>
          <a:bodyPr>
            <a:normAutofit/>
          </a:bodyPr>
          <a:lstStyle/>
          <a:p>
            <a:pPr algn="ctr"/>
            <a:r>
              <a:rPr lang="tr-TR" b="1" dirty="0" smtClean="0"/>
              <a:t>MECHANICS OF  RESPIRATION</a:t>
            </a:r>
            <a:endParaRPr lang="tr-TR" dirty="0"/>
          </a:p>
        </p:txBody>
      </p:sp>
    </p:spTree>
    <p:extLst>
      <p:ext uri="{BB962C8B-B14F-4D97-AF65-F5344CB8AC3E}">
        <p14:creationId xmlns:p14="http://schemas.microsoft.com/office/powerpoint/2010/main" val="3041540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8552" y="1719186"/>
            <a:ext cx="10963550" cy="4977449"/>
          </a:xfrm>
        </p:spPr>
        <p:txBody>
          <a:bodyPr>
            <a:normAutofit/>
          </a:bodyPr>
          <a:lstStyle/>
          <a:p>
            <a:r>
              <a:rPr lang="en-US" sz="2000" b="1" dirty="0" smtClean="0"/>
              <a:t>Conclusion</a:t>
            </a:r>
            <a:r>
              <a:rPr lang="tr-TR" sz="2000" b="1" dirty="0" smtClean="0"/>
              <a:t>:</a:t>
            </a:r>
          </a:p>
          <a:p>
            <a:pPr>
              <a:buFont typeface="Wingdings" pitchFamily="2" charset="2"/>
              <a:buChar char="ü"/>
            </a:pPr>
            <a:r>
              <a:rPr lang="en-US" sz="2000" dirty="0" smtClean="0"/>
              <a:t>takes </a:t>
            </a:r>
            <a:r>
              <a:rPr lang="en-US" sz="2000" dirty="0"/>
              <a:t>2 respiratory cycles to move 1 packet of air completely through </a:t>
            </a:r>
            <a:endParaRPr lang="tr-TR" sz="2000" dirty="0" smtClean="0"/>
          </a:p>
          <a:p>
            <a:pPr>
              <a:buFont typeface="Wingdings" pitchFamily="2" charset="2"/>
              <a:buChar char="ü"/>
            </a:pPr>
            <a:r>
              <a:rPr lang="en-US" sz="2000" b="1" dirty="0" smtClean="0"/>
              <a:t>Advantage</a:t>
            </a:r>
            <a:r>
              <a:rPr lang="tr-TR" sz="2000" b="1" dirty="0" smtClean="0"/>
              <a:t>s:</a:t>
            </a:r>
          </a:p>
          <a:p>
            <a:pPr>
              <a:buFont typeface="Wingdings" pitchFamily="2" charset="2"/>
              <a:buChar char="v"/>
            </a:pPr>
            <a:r>
              <a:rPr lang="en-US" sz="2000" dirty="0" smtClean="0"/>
              <a:t>This maximizes </a:t>
            </a:r>
            <a:r>
              <a:rPr lang="en-US" sz="2000" dirty="0"/>
              <a:t>contact of fresh air with the respiratory surfaces of the lung</a:t>
            </a:r>
            <a:r>
              <a:rPr lang="en-US" sz="2000" dirty="0" smtClean="0"/>
              <a:t>.</a:t>
            </a:r>
            <a:endParaRPr lang="tr-TR" sz="2000" dirty="0" smtClean="0"/>
          </a:p>
          <a:p>
            <a:pPr>
              <a:buFont typeface="Wingdings" pitchFamily="2" charset="2"/>
              <a:buChar char="v"/>
            </a:pPr>
            <a:r>
              <a:rPr lang="tr-TR" sz="2000" dirty="0" smtClean="0"/>
              <a:t>A </a:t>
            </a:r>
            <a:r>
              <a:rPr lang="en-US" sz="2000" dirty="0" smtClean="0"/>
              <a:t>bird </a:t>
            </a:r>
            <a:r>
              <a:rPr lang="en-US" sz="2000" dirty="0"/>
              <a:t>replaces nearly all the air in its lungs with each breath. </a:t>
            </a:r>
            <a:endParaRPr lang="tr-TR" sz="2000" dirty="0" smtClean="0"/>
          </a:p>
          <a:p>
            <a:pPr>
              <a:buFont typeface="Wingdings" pitchFamily="2" charset="2"/>
              <a:buChar char="v"/>
            </a:pPr>
            <a:r>
              <a:rPr lang="en-US" sz="2000" dirty="0" smtClean="0"/>
              <a:t>No </a:t>
            </a:r>
            <a:r>
              <a:rPr lang="en-US" sz="2000" dirty="0"/>
              <a:t>residual air is left in the lungs during the ventilation cycle of </a:t>
            </a:r>
            <a:r>
              <a:rPr lang="en-US" sz="2000" dirty="0" smtClean="0"/>
              <a:t>birds</a:t>
            </a:r>
            <a:endParaRPr lang="tr-TR" sz="2000" dirty="0" smtClean="0"/>
          </a:p>
          <a:p>
            <a:pPr>
              <a:buFont typeface="Wingdings" pitchFamily="2" charset="2"/>
              <a:buChar char="v"/>
            </a:pPr>
            <a:r>
              <a:rPr lang="en-US" sz="2000" dirty="0" smtClean="0"/>
              <a:t>By </a:t>
            </a:r>
            <a:r>
              <a:rPr lang="en-US" sz="2000" dirty="0"/>
              <a:t>transferring more air and air higher in oxygen content during each breath, birds achieve a more efficient rate of gas exchange than do mammals</a:t>
            </a:r>
            <a:endParaRPr lang="tr-TR" sz="2000" dirty="0"/>
          </a:p>
        </p:txBody>
      </p:sp>
      <p:sp>
        <p:nvSpPr>
          <p:cNvPr id="6" name="Unvan 1"/>
          <p:cNvSpPr>
            <a:spLocks noGrp="1"/>
          </p:cNvSpPr>
          <p:nvPr>
            <p:ph type="title"/>
          </p:nvPr>
        </p:nvSpPr>
        <p:spPr>
          <a:xfrm>
            <a:off x="3981220" y="365125"/>
            <a:ext cx="5422756" cy="996875"/>
          </a:xfrm>
          <a:ln>
            <a:solidFill>
              <a:srgbClr val="C00000"/>
            </a:solidFill>
          </a:ln>
        </p:spPr>
        <p:txBody>
          <a:bodyPr>
            <a:normAutofit/>
          </a:bodyPr>
          <a:lstStyle/>
          <a:p>
            <a:pPr algn="ctr"/>
            <a:r>
              <a:rPr lang="tr-TR" b="1" dirty="0" smtClean="0"/>
              <a:t>AVIAN RESPIRATION</a:t>
            </a:r>
            <a:endParaRPr lang="tr-TR" dirty="0"/>
          </a:p>
        </p:txBody>
      </p:sp>
    </p:spTree>
    <p:extLst>
      <p:ext uri="{BB962C8B-B14F-4D97-AF65-F5344CB8AC3E}">
        <p14:creationId xmlns:p14="http://schemas.microsoft.com/office/powerpoint/2010/main" val="20440204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sz="2400" dirty="0"/>
              <a:t>Delivers oxygen from the air to the tissues and removes carbon dioxide. </a:t>
            </a:r>
            <a:endParaRPr lang="tr-TR" sz="2400" dirty="0"/>
          </a:p>
          <a:p>
            <a:r>
              <a:rPr lang="tr-TR" sz="2400" dirty="0" err="1" smtClean="0"/>
              <a:t>Helps</a:t>
            </a:r>
            <a:r>
              <a:rPr lang="tr-TR" sz="2400" dirty="0" smtClean="0"/>
              <a:t> t</a:t>
            </a:r>
            <a:r>
              <a:rPr lang="en-US" sz="2400" dirty="0" err="1" smtClean="0"/>
              <a:t>hermoregulation</a:t>
            </a:r>
            <a:endParaRPr lang="tr-TR" sz="2400" dirty="0" smtClean="0"/>
          </a:p>
          <a:p>
            <a:r>
              <a:rPr lang="tr-TR" sz="2400" dirty="0" smtClean="0"/>
              <a:t>Main </a:t>
            </a:r>
            <a:r>
              <a:rPr lang="tr-TR" sz="2400" dirty="0" err="1" smtClean="0"/>
              <a:t>differences</a:t>
            </a:r>
            <a:r>
              <a:rPr lang="tr-TR" sz="2400" dirty="0" smtClean="0"/>
              <a:t>: (1) </a:t>
            </a:r>
            <a:r>
              <a:rPr lang="en-US" sz="2400" dirty="0" smtClean="0"/>
              <a:t>Presence </a:t>
            </a:r>
            <a:r>
              <a:rPr lang="en-US" sz="2400" dirty="0"/>
              <a:t>of air sacs and </a:t>
            </a:r>
            <a:r>
              <a:rPr lang="en-US" sz="2400" dirty="0" smtClean="0"/>
              <a:t>air</a:t>
            </a:r>
            <a:r>
              <a:rPr lang="tr-TR" sz="2400" dirty="0" smtClean="0"/>
              <a:t> s</a:t>
            </a:r>
            <a:r>
              <a:rPr lang="en-US" sz="2400" dirty="0" smtClean="0"/>
              <a:t>pace</a:t>
            </a:r>
            <a:r>
              <a:rPr lang="tr-TR" sz="2400" dirty="0" smtClean="0"/>
              <a:t>s, </a:t>
            </a:r>
          </a:p>
          <a:p>
            <a:pPr marL="0" indent="0">
              <a:buNone/>
            </a:pPr>
            <a:r>
              <a:rPr lang="tr-TR" sz="2400" dirty="0"/>
              <a:t>	</a:t>
            </a:r>
            <a:r>
              <a:rPr lang="tr-TR" sz="2400" dirty="0" smtClean="0"/>
              <a:t>	         (2) </a:t>
            </a:r>
            <a:r>
              <a:rPr lang="en-US" sz="2400" dirty="0" smtClean="0"/>
              <a:t>Lungs structure</a:t>
            </a:r>
            <a:r>
              <a:rPr lang="tr-TR" sz="2400" dirty="0" smtClean="0"/>
              <a:t>, </a:t>
            </a:r>
          </a:p>
          <a:p>
            <a:pPr marL="0" indent="0">
              <a:buNone/>
            </a:pPr>
            <a:r>
              <a:rPr lang="tr-TR" sz="2400" dirty="0"/>
              <a:t>	</a:t>
            </a:r>
            <a:r>
              <a:rPr lang="tr-TR" sz="2400" dirty="0" smtClean="0"/>
              <a:t>	         (3) </a:t>
            </a:r>
            <a:r>
              <a:rPr lang="en-US" sz="2400" dirty="0" smtClean="0"/>
              <a:t>Unidirectional </a:t>
            </a:r>
            <a:r>
              <a:rPr lang="en-US" sz="2400" dirty="0"/>
              <a:t>flow</a:t>
            </a:r>
            <a:endParaRPr lang="tr-TR" sz="2400" dirty="0" smtClean="0"/>
          </a:p>
          <a:p>
            <a:endParaRPr lang="tr-TR" sz="2400" dirty="0" smtClean="0"/>
          </a:p>
          <a:p>
            <a:endParaRPr lang="tr-TR" sz="2400" dirty="0"/>
          </a:p>
        </p:txBody>
      </p:sp>
      <p:sp>
        <p:nvSpPr>
          <p:cNvPr id="4" name="Unvan 1"/>
          <p:cNvSpPr txBox="1">
            <a:spLocks noGrp="1"/>
          </p:cNvSpPr>
          <p:nvPr>
            <p:ph type="title"/>
          </p:nvPr>
        </p:nvSpPr>
        <p:spPr>
          <a:prstGeom prst="rect">
            <a:avLst/>
          </a:prstGeom>
          <a:ln>
            <a:solidFill>
              <a:srgbClr val="C00000"/>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3200" b="1" dirty="0" smtClean="0"/>
              <a:t>FUNCTIONS OF THE RESPIRATORY SYSTEM</a:t>
            </a:r>
            <a:endParaRPr lang="tr-TR" sz="3200" dirty="0"/>
          </a:p>
        </p:txBody>
      </p:sp>
    </p:spTree>
    <p:extLst>
      <p:ext uri="{BB962C8B-B14F-4D97-AF65-F5344CB8AC3E}">
        <p14:creationId xmlns:p14="http://schemas.microsoft.com/office/powerpoint/2010/main" val="365524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659894" cy="4342093"/>
          </a:xfrm>
        </p:spPr>
        <p:txBody>
          <a:bodyPr>
            <a:noAutofit/>
          </a:bodyPr>
          <a:lstStyle/>
          <a:p>
            <a:r>
              <a:rPr lang="tr-TR" sz="2000" dirty="0" err="1" smtClean="0"/>
              <a:t>Parts</a:t>
            </a:r>
            <a:r>
              <a:rPr lang="tr-TR" sz="2000" dirty="0" smtClean="0"/>
              <a:t> in </a:t>
            </a:r>
            <a:r>
              <a:rPr lang="tr-TR" sz="2000" dirty="0" err="1" smtClean="0"/>
              <a:t>the</a:t>
            </a:r>
            <a:r>
              <a:rPr lang="tr-TR" sz="2000" dirty="0" smtClean="0"/>
              <a:t> </a:t>
            </a:r>
            <a:r>
              <a:rPr lang="tr-TR" sz="2000" dirty="0" err="1" smtClean="0"/>
              <a:t>head</a:t>
            </a:r>
            <a:r>
              <a:rPr lang="tr-TR" sz="2000" dirty="0" smtClean="0"/>
              <a:t> </a:t>
            </a:r>
            <a:r>
              <a:rPr lang="tr-TR" sz="2000" dirty="0" err="1" smtClean="0"/>
              <a:t>regions</a:t>
            </a:r>
            <a:r>
              <a:rPr lang="en-US" sz="2000" dirty="0" smtClean="0"/>
              <a:t> </a:t>
            </a:r>
            <a:r>
              <a:rPr lang="en-US" sz="2000" dirty="0"/>
              <a:t>include the nasal </a:t>
            </a:r>
            <a:r>
              <a:rPr lang="en-US" sz="2000" dirty="0" smtClean="0"/>
              <a:t>openings</a:t>
            </a:r>
            <a:r>
              <a:rPr lang="tr-TR" sz="2000" dirty="0" smtClean="0"/>
              <a:t>,</a:t>
            </a:r>
            <a:r>
              <a:rPr lang="en-US" sz="2000" dirty="0" smtClean="0"/>
              <a:t> nasal cavities</a:t>
            </a:r>
            <a:r>
              <a:rPr lang="tr-TR" sz="2000" dirty="0" smtClean="0"/>
              <a:t> </a:t>
            </a:r>
            <a:r>
              <a:rPr lang="en-US" sz="2000" dirty="0" smtClean="0"/>
              <a:t>and </a:t>
            </a:r>
            <a:r>
              <a:rPr lang="en-US" sz="2000" dirty="0"/>
              <a:t>the pharyngeal region of the mouth. </a:t>
            </a:r>
            <a:endParaRPr lang="tr-TR" sz="2000" dirty="0" smtClean="0"/>
          </a:p>
          <a:p>
            <a:r>
              <a:rPr lang="en-US" sz="2000" b="1" dirty="0" smtClean="0"/>
              <a:t>The </a:t>
            </a:r>
            <a:r>
              <a:rPr lang="en-US" sz="2000" b="1" dirty="0"/>
              <a:t>cranial larynx </a:t>
            </a:r>
            <a:r>
              <a:rPr lang="en-US" sz="2000" dirty="0" smtClean="0"/>
              <a:t>(superior </a:t>
            </a:r>
            <a:r>
              <a:rPr lang="en-US" sz="2000" dirty="0"/>
              <a:t>larynx or glottis), located in this pharyngeal region, is the opening to the trachea (windpipe). </a:t>
            </a:r>
            <a:endParaRPr lang="tr-TR" sz="2000" dirty="0" smtClean="0"/>
          </a:p>
          <a:p>
            <a:r>
              <a:rPr lang="en-US" sz="2000" dirty="0" smtClean="0"/>
              <a:t>The </a:t>
            </a:r>
            <a:r>
              <a:rPr lang="en-US" sz="2000" dirty="0"/>
              <a:t>pharyngeal region also has the openings of the esophagus. </a:t>
            </a:r>
            <a:endParaRPr lang="tr-TR" sz="2000" dirty="0" smtClean="0"/>
          </a:p>
          <a:p>
            <a:r>
              <a:rPr lang="en-US" sz="2000" dirty="0" smtClean="0"/>
              <a:t>The </a:t>
            </a:r>
            <a:r>
              <a:rPr lang="en-US" sz="2000" dirty="0"/>
              <a:t>cranial larynx is normally open to allow air passage, but it closes when feed is passing down the throat so that the feed goes down the esophagus and does not enter the trachea.</a:t>
            </a:r>
            <a:endParaRPr lang="tr-TR" sz="2000" dirty="0"/>
          </a:p>
        </p:txBody>
      </p:sp>
      <p:sp>
        <p:nvSpPr>
          <p:cNvPr id="4" name="Unvan 1"/>
          <p:cNvSpPr txBox="1">
            <a:spLocks/>
          </p:cNvSpPr>
          <p:nvPr/>
        </p:nvSpPr>
        <p:spPr>
          <a:xfrm>
            <a:off x="1676400" y="365125"/>
            <a:ext cx="8435788" cy="996875"/>
          </a:xfrm>
          <a:prstGeom prst="rect">
            <a:avLst/>
          </a:prstGeom>
          <a:ln>
            <a:solidFill>
              <a:srgbClr val="C00000"/>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3200" b="1" dirty="0" smtClean="0"/>
              <a:t>PARTS OF THE RESPIRATORY SYSTEM</a:t>
            </a:r>
            <a:endParaRPr lang="tr-TR" sz="3200" dirty="0"/>
          </a:p>
        </p:txBody>
      </p:sp>
    </p:spTree>
    <p:extLst>
      <p:ext uri="{BB962C8B-B14F-4D97-AF65-F5344CB8AC3E}">
        <p14:creationId xmlns:p14="http://schemas.microsoft.com/office/powerpoint/2010/main" val="2364735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1" y="1825625"/>
            <a:ext cx="10504250" cy="4431740"/>
          </a:xfrm>
        </p:spPr>
        <p:txBody>
          <a:bodyPr>
            <a:noAutofit/>
          </a:bodyPr>
          <a:lstStyle/>
          <a:p>
            <a:r>
              <a:rPr lang="tr-TR" sz="2000" dirty="0" smtClean="0"/>
              <a:t>T</a:t>
            </a:r>
            <a:r>
              <a:rPr lang="en-US" sz="2000" dirty="0" err="1" smtClean="0"/>
              <a:t>rachea</a:t>
            </a:r>
            <a:r>
              <a:rPr lang="en-US" sz="2000" dirty="0" smtClean="0"/>
              <a:t> </a:t>
            </a:r>
            <a:r>
              <a:rPr lang="en-US" sz="2000" dirty="0"/>
              <a:t>conducts air from the </a:t>
            </a:r>
            <a:r>
              <a:rPr lang="en-US" sz="2000" dirty="0" smtClean="0"/>
              <a:t>nares</a:t>
            </a:r>
            <a:r>
              <a:rPr lang="tr-TR" sz="2000" dirty="0" smtClean="0"/>
              <a:t> </a:t>
            </a:r>
            <a:r>
              <a:rPr lang="en-US" sz="2000" dirty="0" smtClean="0"/>
              <a:t>and </a:t>
            </a:r>
            <a:r>
              <a:rPr lang="en-US" sz="2000" dirty="0"/>
              <a:t>mouth to the bronchi </a:t>
            </a:r>
            <a:endParaRPr lang="tr-TR" sz="2000" dirty="0" smtClean="0"/>
          </a:p>
          <a:p>
            <a:r>
              <a:rPr lang="tr-TR" sz="2000" b="1" dirty="0" err="1" smtClean="0"/>
              <a:t>Another</a:t>
            </a:r>
            <a:r>
              <a:rPr lang="tr-TR" sz="2000" b="1" dirty="0" smtClean="0"/>
              <a:t> </a:t>
            </a:r>
            <a:r>
              <a:rPr lang="tr-TR" sz="2000" b="1" dirty="0" err="1" smtClean="0"/>
              <a:t>functions</a:t>
            </a:r>
            <a:r>
              <a:rPr lang="tr-TR" sz="2000" b="1" dirty="0" smtClean="0"/>
              <a:t> of </a:t>
            </a:r>
            <a:r>
              <a:rPr lang="tr-TR" sz="2000" b="1" dirty="0" err="1" smtClean="0"/>
              <a:t>trachea</a:t>
            </a:r>
            <a:r>
              <a:rPr lang="tr-TR" sz="2000" b="1" dirty="0" smtClean="0"/>
              <a:t>: </a:t>
            </a:r>
            <a:r>
              <a:rPr lang="en-US" sz="2000" dirty="0" smtClean="0"/>
              <a:t>warming</a:t>
            </a:r>
            <a:r>
              <a:rPr lang="en-US" sz="2000" dirty="0"/>
              <a:t>, moisturizing, </a:t>
            </a:r>
            <a:r>
              <a:rPr lang="en-US" sz="2000" dirty="0" smtClean="0"/>
              <a:t>and</a:t>
            </a:r>
            <a:r>
              <a:rPr lang="tr-TR" sz="2000" dirty="0" smtClean="0"/>
              <a:t> </a:t>
            </a:r>
            <a:r>
              <a:rPr lang="en-US" sz="2000" dirty="0" smtClean="0"/>
              <a:t>screening </a:t>
            </a:r>
            <a:r>
              <a:rPr lang="en-US" sz="2000" dirty="0"/>
              <a:t>particulate matter from inspired gas. </a:t>
            </a:r>
            <a:endParaRPr lang="tr-TR" sz="2000" dirty="0" smtClean="0"/>
          </a:p>
          <a:p>
            <a:r>
              <a:rPr lang="en-US" sz="2000" b="1" dirty="0" smtClean="0">
                <a:solidFill>
                  <a:srgbClr val="FF0000"/>
                </a:solidFill>
              </a:rPr>
              <a:t>Anatomically,</a:t>
            </a:r>
            <a:r>
              <a:rPr lang="tr-TR" sz="2000" b="1" dirty="0" smtClean="0">
                <a:solidFill>
                  <a:srgbClr val="FF0000"/>
                </a:solidFill>
              </a:rPr>
              <a:t> </a:t>
            </a:r>
            <a:r>
              <a:rPr lang="en-US" sz="2000" b="1" dirty="0" smtClean="0">
                <a:solidFill>
                  <a:srgbClr val="FF0000"/>
                </a:solidFill>
              </a:rPr>
              <a:t>significant </a:t>
            </a:r>
            <a:r>
              <a:rPr lang="en-US" sz="2000" b="1" dirty="0">
                <a:solidFill>
                  <a:srgbClr val="FF0000"/>
                </a:solidFill>
              </a:rPr>
              <a:t>differences exist between the avian </a:t>
            </a:r>
            <a:r>
              <a:rPr lang="en-US" sz="2000" b="1" dirty="0" smtClean="0">
                <a:solidFill>
                  <a:srgbClr val="FF0000"/>
                </a:solidFill>
              </a:rPr>
              <a:t>trachea</a:t>
            </a:r>
            <a:r>
              <a:rPr lang="tr-TR" sz="2000" b="1" dirty="0" smtClean="0">
                <a:solidFill>
                  <a:srgbClr val="FF0000"/>
                </a:solidFill>
              </a:rPr>
              <a:t> </a:t>
            </a:r>
            <a:r>
              <a:rPr lang="en-US" sz="2000" b="1" dirty="0" smtClean="0">
                <a:solidFill>
                  <a:srgbClr val="FF0000"/>
                </a:solidFill>
              </a:rPr>
              <a:t>and </a:t>
            </a:r>
            <a:r>
              <a:rPr lang="en-US" sz="2000" b="1" dirty="0">
                <a:solidFill>
                  <a:srgbClr val="FF0000"/>
                </a:solidFill>
              </a:rPr>
              <a:t>the mammalian trachea. </a:t>
            </a:r>
            <a:endParaRPr lang="tr-TR" sz="2000" b="1" dirty="0" smtClean="0">
              <a:solidFill>
                <a:srgbClr val="FF0000"/>
              </a:solidFill>
            </a:endParaRPr>
          </a:p>
          <a:p>
            <a:r>
              <a:rPr lang="en-US" sz="2000" dirty="0" smtClean="0"/>
              <a:t>Avian </a:t>
            </a:r>
            <a:r>
              <a:rPr lang="en-US" sz="2000" dirty="0"/>
              <a:t>tracheal cartilages </a:t>
            </a:r>
            <a:r>
              <a:rPr lang="en-US" sz="2000" dirty="0" smtClean="0"/>
              <a:t>are</a:t>
            </a:r>
            <a:r>
              <a:rPr lang="tr-TR" sz="2000" dirty="0" smtClean="0"/>
              <a:t> </a:t>
            </a:r>
            <a:r>
              <a:rPr lang="en-US" sz="2000" dirty="0" smtClean="0"/>
              <a:t>complete </a:t>
            </a:r>
            <a:r>
              <a:rPr lang="en-US" sz="2000" dirty="0"/>
              <a:t>rings unlike the incomplete C‐shaped rings of mammals.</a:t>
            </a:r>
          </a:p>
          <a:p>
            <a:r>
              <a:rPr lang="en-US" sz="2000" dirty="0" smtClean="0"/>
              <a:t>The</a:t>
            </a:r>
            <a:r>
              <a:rPr lang="en-US" sz="2000" dirty="0"/>
              <a:t> </a:t>
            </a:r>
            <a:r>
              <a:rPr lang="en-US" sz="2000" b="1" dirty="0"/>
              <a:t>syrinx </a:t>
            </a:r>
            <a:r>
              <a:rPr lang="en-US" sz="2000" dirty="0"/>
              <a:t>(or </a:t>
            </a:r>
            <a:r>
              <a:rPr lang="en-US" sz="2000" b="1" dirty="0"/>
              <a:t>caudal larynx</a:t>
            </a:r>
            <a:r>
              <a:rPr lang="en-US" sz="2000" dirty="0"/>
              <a:t>), located near the end of the trachea, is the </a:t>
            </a:r>
            <a:r>
              <a:rPr lang="tr-TR" sz="2000" dirty="0" err="1" smtClean="0"/>
              <a:t>avian</a:t>
            </a:r>
            <a:r>
              <a:rPr lang="en-US" sz="2000" dirty="0" smtClean="0"/>
              <a:t>'s</a:t>
            </a:r>
            <a:r>
              <a:rPr lang="en-US" sz="2000" b="1" dirty="0"/>
              <a:t> </a:t>
            </a:r>
            <a:r>
              <a:rPr lang="en-US" sz="2000" dirty="0"/>
              <a:t>voice box. </a:t>
            </a:r>
            <a:endParaRPr lang="tr-TR" sz="2000" dirty="0" smtClean="0"/>
          </a:p>
          <a:p>
            <a:r>
              <a:rPr lang="en-US" sz="2000" dirty="0" smtClean="0"/>
              <a:t>A</a:t>
            </a:r>
            <a:r>
              <a:rPr lang="tr-TR" sz="2000" dirty="0" err="1" smtClean="0"/>
              <a:t>vians</a:t>
            </a:r>
            <a:r>
              <a:rPr lang="tr-TR" sz="2000" dirty="0" smtClean="0"/>
              <a:t> do </a:t>
            </a:r>
            <a:r>
              <a:rPr lang="en-US" sz="2000" dirty="0" smtClean="0"/>
              <a:t>not </a:t>
            </a:r>
            <a:r>
              <a:rPr lang="en-US" sz="2000" dirty="0"/>
              <a:t>have vocal cords to produce sound. </a:t>
            </a:r>
            <a:r>
              <a:rPr lang="en-US" sz="2000" dirty="0" smtClean="0"/>
              <a:t>«</a:t>
            </a:r>
            <a:r>
              <a:rPr lang="tr-TR" sz="2000" dirty="0" smtClean="0"/>
              <a:t>V</a:t>
            </a:r>
            <a:r>
              <a:rPr lang="en-US" sz="2000" dirty="0" err="1" smtClean="0"/>
              <a:t>oice</a:t>
            </a:r>
            <a:r>
              <a:rPr lang="en-US" sz="2000" dirty="0"/>
              <a:t>" is produced by air pressure on a valve and modified by muscle tension. </a:t>
            </a:r>
            <a:endParaRPr lang="tr-TR" sz="2000" dirty="0" smtClean="0"/>
          </a:p>
        </p:txBody>
      </p:sp>
      <p:sp>
        <p:nvSpPr>
          <p:cNvPr id="7" name="Unvan 1"/>
          <p:cNvSpPr txBox="1">
            <a:spLocks/>
          </p:cNvSpPr>
          <p:nvPr/>
        </p:nvSpPr>
        <p:spPr>
          <a:xfrm>
            <a:off x="3981220" y="365125"/>
            <a:ext cx="3810918" cy="996875"/>
          </a:xfrm>
          <a:prstGeom prst="rect">
            <a:avLst/>
          </a:prstGeom>
          <a:ln>
            <a:solidFill>
              <a:srgbClr val="C00000"/>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b="1" dirty="0" smtClean="0"/>
              <a:t>TRACHEA</a:t>
            </a:r>
            <a:endParaRPr lang="tr-TR" dirty="0"/>
          </a:p>
        </p:txBody>
      </p:sp>
    </p:spTree>
    <p:extLst>
      <p:ext uri="{BB962C8B-B14F-4D97-AF65-F5344CB8AC3E}">
        <p14:creationId xmlns:p14="http://schemas.microsoft.com/office/powerpoint/2010/main" val="1760062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1012" y="1509310"/>
            <a:ext cx="11167822" cy="5043889"/>
          </a:xfrm>
        </p:spPr>
        <p:txBody>
          <a:bodyPr>
            <a:noAutofit/>
          </a:bodyPr>
          <a:lstStyle/>
          <a:p>
            <a:r>
              <a:rPr lang="tr-TR" sz="1800" dirty="0" smtClean="0"/>
              <a:t>T</a:t>
            </a:r>
            <a:r>
              <a:rPr lang="en-US" sz="1800" dirty="0" smtClean="0"/>
              <a:t>he </a:t>
            </a:r>
            <a:r>
              <a:rPr lang="en-US" sz="1800" dirty="0"/>
              <a:t>typical bird trachea is 2.7 times longer </a:t>
            </a:r>
            <a:r>
              <a:rPr lang="tr-TR" sz="1800" dirty="0" err="1" smtClean="0"/>
              <a:t>and</a:t>
            </a:r>
            <a:r>
              <a:rPr lang="tr-TR" sz="1800" dirty="0" smtClean="0"/>
              <a:t> </a:t>
            </a:r>
            <a:r>
              <a:rPr lang="en-US" sz="1800" dirty="0"/>
              <a:t>1.29 times wider </a:t>
            </a:r>
            <a:r>
              <a:rPr lang="en-US" sz="1800" dirty="0" smtClean="0"/>
              <a:t>than </a:t>
            </a:r>
            <a:r>
              <a:rPr lang="en-US" sz="1800" dirty="0"/>
              <a:t>that </a:t>
            </a:r>
            <a:r>
              <a:rPr lang="en-US" sz="1800" dirty="0" smtClean="0"/>
              <a:t>of</a:t>
            </a:r>
            <a:r>
              <a:rPr lang="tr-TR" sz="1800" dirty="0" smtClean="0"/>
              <a:t> </a:t>
            </a:r>
            <a:r>
              <a:rPr lang="en-US" sz="1800" dirty="0" smtClean="0"/>
              <a:t>a </a:t>
            </a:r>
            <a:r>
              <a:rPr lang="en-US" sz="1800" dirty="0"/>
              <a:t>comparably sized </a:t>
            </a:r>
            <a:r>
              <a:rPr lang="en-US" sz="1800" dirty="0" smtClean="0"/>
              <a:t>mammal</a:t>
            </a:r>
            <a:r>
              <a:rPr lang="tr-TR" sz="1800" dirty="0" smtClean="0"/>
              <a:t> - re</a:t>
            </a:r>
            <a:r>
              <a:rPr lang="en-US" sz="1800" dirty="0" err="1" smtClean="0"/>
              <a:t>sistance</a:t>
            </a:r>
            <a:r>
              <a:rPr lang="en-US" sz="1800" dirty="0" smtClean="0"/>
              <a:t> </a:t>
            </a:r>
            <a:r>
              <a:rPr lang="en-US" sz="1800" dirty="0"/>
              <a:t>to airflow through the trachea in birds is </a:t>
            </a:r>
            <a:r>
              <a:rPr lang="en-US" sz="1800" dirty="0" smtClean="0"/>
              <a:t>comparable</a:t>
            </a:r>
            <a:r>
              <a:rPr lang="tr-TR" sz="1800" dirty="0" smtClean="0"/>
              <a:t> </a:t>
            </a:r>
            <a:r>
              <a:rPr lang="tr-TR" sz="1800" dirty="0" err="1" smtClean="0"/>
              <a:t>to</a:t>
            </a:r>
            <a:r>
              <a:rPr lang="tr-TR" sz="1800" dirty="0" smtClean="0"/>
              <a:t> </a:t>
            </a:r>
            <a:r>
              <a:rPr lang="tr-TR" sz="1800" dirty="0" err="1"/>
              <a:t>that</a:t>
            </a:r>
            <a:r>
              <a:rPr lang="tr-TR" sz="1800" dirty="0"/>
              <a:t> in </a:t>
            </a:r>
            <a:r>
              <a:rPr lang="tr-TR" sz="1800" dirty="0" err="1" smtClean="0"/>
              <a:t>mammals</a:t>
            </a:r>
            <a:r>
              <a:rPr lang="tr-TR" sz="1800" dirty="0"/>
              <a:t> </a:t>
            </a:r>
            <a:r>
              <a:rPr lang="tr-TR" sz="1800" dirty="0" smtClean="0"/>
              <a:t>.</a:t>
            </a:r>
          </a:p>
          <a:p>
            <a:r>
              <a:rPr lang="en-US" sz="1800" dirty="0"/>
              <a:t>Tracheal volume, </a:t>
            </a:r>
            <a:r>
              <a:rPr lang="en-US" sz="1800" dirty="0" smtClean="0"/>
              <a:t>is about</a:t>
            </a:r>
            <a:r>
              <a:rPr lang="tr-TR" sz="1800" dirty="0" smtClean="0"/>
              <a:t> </a:t>
            </a:r>
            <a:r>
              <a:rPr lang="en-US" sz="1800" dirty="0" smtClean="0"/>
              <a:t>4.5 </a:t>
            </a:r>
            <a:r>
              <a:rPr lang="en-US" sz="1800" dirty="0"/>
              <a:t>times greater than that of comparably sized mammals</a:t>
            </a:r>
            <a:r>
              <a:rPr lang="en-US" sz="1800" dirty="0" smtClean="0"/>
              <a:t>.</a:t>
            </a:r>
            <a:endParaRPr lang="tr-TR" sz="1800" dirty="0" smtClean="0"/>
          </a:p>
          <a:p>
            <a:r>
              <a:rPr lang="en-US" sz="1800" b="1" dirty="0" err="1" smtClean="0"/>
              <a:t>Th</a:t>
            </a:r>
            <a:r>
              <a:rPr lang="tr-TR" sz="1800" b="1" dirty="0" smtClean="0"/>
              <a:t>e </a:t>
            </a:r>
            <a:r>
              <a:rPr lang="en-US" sz="1800" b="1" dirty="0" smtClean="0"/>
              <a:t>impact </a:t>
            </a:r>
            <a:r>
              <a:rPr lang="en-US" sz="1800" b="1" dirty="0"/>
              <a:t>of the larger tracheal dead‐space volume is reduced in </a:t>
            </a:r>
            <a:r>
              <a:rPr lang="en-US" sz="1800" b="1" dirty="0" smtClean="0"/>
              <a:t>at</a:t>
            </a:r>
            <a:r>
              <a:rPr lang="tr-TR" sz="1800" b="1" dirty="0" smtClean="0"/>
              <a:t> </a:t>
            </a:r>
            <a:r>
              <a:rPr lang="en-US" sz="1800" b="1" dirty="0" smtClean="0"/>
              <a:t>least </a:t>
            </a:r>
            <a:r>
              <a:rPr lang="en-US" sz="1800" b="1" dirty="0"/>
              <a:t>three ways</a:t>
            </a:r>
            <a:r>
              <a:rPr lang="en-US" sz="1800" dirty="0"/>
              <a:t>: </a:t>
            </a:r>
            <a:endParaRPr lang="tr-TR" sz="1800" dirty="0" smtClean="0"/>
          </a:p>
          <a:p>
            <a:pPr marL="457200" indent="-457200">
              <a:buFont typeface="+mj-lt"/>
              <a:buAutoNum type="arabicPeriod"/>
            </a:pPr>
            <a:r>
              <a:rPr lang="tr-TR" sz="1800" dirty="0" smtClean="0"/>
              <a:t>B</a:t>
            </a:r>
            <a:r>
              <a:rPr lang="en-US" sz="1800" dirty="0" err="1" smtClean="0"/>
              <a:t>irds</a:t>
            </a:r>
            <a:r>
              <a:rPr lang="en-US" sz="1800" dirty="0" smtClean="0"/>
              <a:t> </a:t>
            </a:r>
            <a:r>
              <a:rPr lang="en-US" sz="1800" dirty="0"/>
              <a:t>have a relatively low respiratory </a:t>
            </a:r>
            <a:r>
              <a:rPr lang="en-US" sz="1800" dirty="0" smtClean="0"/>
              <a:t>frequency</a:t>
            </a:r>
            <a:r>
              <a:rPr lang="tr-TR" sz="1800" dirty="0" smtClean="0"/>
              <a:t> - </a:t>
            </a:r>
            <a:r>
              <a:rPr lang="en-US" sz="1800" dirty="0" smtClean="0"/>
              <a:t>minute </a:t>
            </a:r>
            <a:r>
              <a:rPr lang="en-US" sz="1800" dirty="0"/>
              <a:t>tracheal ventilation rate is </a:t>
            </a:r>
            <a:r>
              <a:rPr lang="en-US" sz="1800" i="1" u="sng" dirty="0"/>
              <a:t>only </a:t>
            </a:r>
            <a:r>
              <a:rPr lang="en-US" sz="1800" dirty="0"/>
              <a:t>about 1.5–1.9 </a:t>
            </a:r>
            <a:r>
              <a:rPr lang="en-US" sz="1800" dirty="0" smtClean="0"/>
              <a:t>times</a:t>
            </a:r>
            <a:r>
              <a:rPr lang="tr-TR" sz="1800" dirty="0" smtClean="0"/>
              <a:t> </a:t>
            </a:r>
            <a:r>
              <a:rPr lang="en-US" sz="1800" dirty="0" smtClean="0"/>
              <a:t>greater </a:t>
            </a:r>
            <a:r>
              <a:rPr lang="en-US" sz="1800" dirty="0"/>
              <a:t>than that of comparably sized mammals </a:t>
            </a:r>
            <a:endParaRPr lang="tr-TR" sz="1800" dirty="0" smtClean="0"/>
          </a:p>
          <a:p>
            <a:pPr marL="457200" indent="-457200">
              <a:buFont typeface="+mj-lt"/>
              <a:buAutoNum type="arabicPeriod"/>
            </a:pPr>
            <a:r>
              <a:rPr lang="tr-TR" sz="1800" dirty="0" smtClean="0"/>
              <a:t>T</a:t>
            </a:r>
            <a:r>
              <a:rPr lang="en-US" sz="1800" dirty="0" err="1" smtClean="0"/>
              <a:t>idal</a:t>
            </a:r>
            <a:r>
              <a:rPr lang="en-US" sz="1800" dirty="0" smtClean="0"/>
              <a:t> </a:t>
            </a:r>
            <a:r>
              <a:rPr lang="en-US" sz="1800" dirty="0"/>
              <a:t>volume in birds is </a:t>
            </a:r>
            <a:r>
              <a:rPr lang="en-US" sz="1800" dirty="0" smtClean="0"/>
              <a:t>larger </a:t>
            </a:r>
            <a:r>
              <a:rPr lang="tr-TR" sz="1800" dirty="0" smtClean="0"/>
              <a:t>(</a:t>
            </a:r>
            <a:r>
              <a:rPr lang="en-US" sz="1800" dirty="0"/>
              <a:t>about 1.7</a:t>
            </a:r>
            <a:r>
              <a:rPr lang="tr-TR" sz="1800" dirty="0"/>
              <a:t> </a:t>
            </a:r>
            <a:r>
              <a:rPr lang="en-US" sz="1800" dirty="0"/>
              <a:t>times </a:t>
            </a:r>
            <a:r>
              <a:rPr lang="tr-TR" sz="1800" dirty="0" smtClean="0"/>
              <a:t>) </a:t>
            </a:r>
            <a:r>
              <a:rPr lang="en-US" sz="1800" dirty="0" smtClean="0"/>
              <a:t>than </a:t>
            </a:r>
            <a:r>
              <a:rPr lang="en-US" sz="1800" dirty="0"/>
              <a:t>that of a comparably sized mammal; </a:t>
            </a:r>
            <a:endParaRPr lang="tr-TR" sz="1800" dirty="0" smtClean="0"/>
          </a:p>
          <a:p>
            <a:pPr marL="457200" indent="-457200">
              <a:buFont typeface="+mj-lt"/>
              <a:buAutoNum type="arabicPeriod"/>
            </a:pPr>
            <a:r>
              <a:rPr lang="tr-TR" sz="1800" dirty="0" smtClean="0"/>
              <a:t>T</a:t>
            </a:r>
            <a:r>
              <a:rPr lang="en-US" sz="1800" dirty="0" smtClean="0"/>
              <a:t>he </a:t>
            </a:r>
            <a:r>
              <a:rPr lang="en-US" sz="1800" dirty="0"/>
              <a:t>large expansible volume and greater compliance of </a:t>
            </a:r>
            <a:r>
              <a:rPr lang="en-US" sz="1800" dirty="0" smtClean="0"/>
              <a:t>the</a:t>
            </a:r>
            <a:r>
              <a:rPr lang="tr-TR" sz="1800" dirty="0" smtClean="0"/>
              <a:t> </a:t>
            </a:r>
            <a:r>
              <a:rPr lang="en-US" sz="1800" dirty="0" smtClean="0"/>
              <a:t>respiratory </a:t>
            </a:r>
            <a:r>
              <a:rPr lang="en-US" sz="1800" dirty="0"/>
              <a:t>system means that birds expend less energy </a:t>
            </a:r>
            <a:r>
              <a:rPr lang="en-US" sz="1800" dirty="0" smtClean="0"/>
              <a:t>when</a:t>
            </a:r>
            <a:r>
              <a:rPr lang="tr-TR" sz="1800" dirty="0" smtClean="0"/>
              <a:t> </a:t>
            </a:r>
            <a:r>
              <a:rPr lang="en-US" sz="1800" dirty="0" smtClean="0"/>
              <a:t>breathing </a:t>
            </a:r>
            <a:r>
              <a:rPr lang="en-US" sz="1800" dirty="0"/>
              <a:t>compared with </a:t>
            </a:r>
            <a:r>
              <a:rPr lang="en-US" sz="1800" dirty="0" smtClean="0"/>
              <a:t>mammals</a:t>
            </a:r>
            <a:endParaRPr lang="tr-TR" sz="1800" dirty="0" smtClean="0"/>
          </a:p>
          <a:p>
            <a:r>
              <a:rPr lang="tr-TR" sz="2000" dirty="0" smtClean="0"/>
              <a:t>T</a:t>
            </a:r>
            <a:r>
              <a:rPr lang="en-US" sz="2000" dirty="0" smtClean="0"/>
              <a:t>hey </a:t>
            </a:r>
            <a:r>
              <a:rPr lang="en-US" sz="2000" dirty="0"/>
              <a:t>are able to </a:t>
            </a:r>
            <a:r>
              <a:rPr lang="en-US" sz="2000" dirty="0" smtClean="0"/>
              <a:t>overcome</a:t>
            </a:r>
            <a:r>
              <a:rPr lang="tr-TR" sz="2000" dirty="0" smtClean="0"/>
              <a:t> </a:t>
            </a:r>
            <a:r>
              <a:rPr lang="en-US" sz="2000" dirty="0" smtClean="0"/>
              <a:t>any </a:t>
            </a:r>
            <a:r>
              <a:rPr lang="en-US" sz="2000" dirty="0"/>
              <a:t>limitations imposed by the </a:t>
            </a:r>
            <a:r>
              <a:rPr lang="en-US" sz="2000" dirty="0" smtClean="0"/>
              <a:t>larger</a:t>
            </a:r>
            <a:r>
              <a:rPr lang="tr-TR" sz="2000" dirty="0" smtClean="0"/>
              <a:t> </a:t>
            </a:r>
            <a:r>
              <a:rPr lang="en-US" sz="2000" dirty="0" smtClean="0"/>
              <a:t>tracheal </a:t>
            </a:r>
            <a:r>
              <a:rPr lang="en-US" sz="2000" dirty="0"/>
              <a:t>dead space.</a:t>
            </a:r>
            <a:endParaRPr lang="tr-TR" sz="2000" dirty="0" smtClean="0"/>
          </a:p>
        </p:txBody>
      </p:sp>
      <p:sp>
        <p:nvSpPr>
          <p:cNvPr id="7" name="Unvan 1"/>
          <p:cNvSpPr txBox="1">
            <a:spLocks/>
          </p:cNvSpPr>
          <p:nvPr/>
        </p:nvSpPr>
        <p:spPr>
          <a:xfrm>
            <a:off x="3981220" y="365125"/>
            <a:ext cx="3810918" cy="996875"/>
          </a:xfrm>
          <a:prstGeom prst="rect">
            <a:avLst/>
          </a:prstGeom>
          <a:ln>
            <a:solidFill>
              <a:srgbClr val="C00000"/>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b="1" dirty="0" smtClean="0"/>
              <a:t>TRACHEA</a:t>
            </a:r>
            <a:endParaRPr lang="tr-TR" dirty="0"/>
          </a:p>
        </p:txBody>
      </p:sp>
    </p:spTree>
    <p:extLst>
      <p:ext uri="{BB962C8B-B14F-4D97-AF65-F5344CB8AC3E}">
        <p14:creationId xmlns:p14="http://schemas.microsoft.com/office/powerpoint/2010/main" val="161047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1" y="1825624"/>
            <a:ext cx="10854446" cy="4422775"/>
          </a:xfrm>
        </p:spPr>
        <p:txBody>
          <a:bodyPr>
            <a:normAutofit/>
          </a:bodyPr>
          <a:lstStyle/>
          <a:p>
            <a:r>
              <a:rPr lang="tr-TR" sz="2000" dirty="0"/>
              <a:t>B</a:t>
            </a:r>
            <a:r>
              <a:rPr lang="en-US" sz="2000" dirty="0" err="1" smtClean="0"/>
              <a:t>ronchial</a:t>
            </a:r>
            <a:r>
              <a:rPr lang="tr-TR" sz="2000" dirty="0" smtClean="0"/>
              <a:t> </a:t>
            </a:r>
            <a:r>
              <a:rPr lang="en-US" sz="2000" dirty="0" smtClean="0"/>
              <a:t>system </a:t>
            </a:r>
            <a:r>
              <a:rPr lang="en-US" sz="2000" dirty="0"/>
              <a:t>of birds consists of only three orders of branching </a:t>
            </a:r>
            <a:r>
              <a:rPr lang="en-US" sz="2000" dirty="0" smtClean="0"/>
              <a:t>before</a:t>
            </a:r>
            <a:r>
              <a:rPr lang="tr-TR" sz="2000" dirty="0" smtClean="0"/>
              <a:t> </a:t>
            </a:r>
            <a:r>
              <a:rPr lang="en-US" sz="2000" dirty="0" smtClean="0"/>
              <a:t>the </a:t>
            </a:r>
            <a:r>
              <a:rPr lang="en-US" sz="2000" dirty="0"/>
              <a:t>gas‐exchange surfaces are reached: </a:t>
            </a:r>
            <a:endParaRPr lang="tr-TR" sz="2000" dirty="0" smtClean="0"/>
          </a:p>
          <a:p>
            <a:pPr marL="514350" indent="-514350">
              <a:buFont typeface="+mj-lt"/>
              <a:buAutoNum type="arabicPeriod"/>
            </a:pPr>
            <a:r>
              <a:rPr lang="en-US" sz="2000" dirty="0" smtClean="0"/>
              <a:t>a </a:t>
            </a:r>
            <a:r>
              <a:rPr lang="en-US" sz="2000" dirty="0"/>
              <a:t>primary bronchus (</a:t>
            </a:r>
            <a:r>
              <a:rPr lang="en-US" sz="2000" dirty="0" err="1" smtClean="0"/>
              <a:t>extrapulmonary</a:t>
            </a:r>
            <a:r>
              <a:rPr lang="tr-TR" sz="2000" dirty="0" smtClean="0"/>
              <a:t> </a:t>
            </a:r>
            <a:r>
              <a:rPr lang="en-US" sz="2000" dirty="0" smtClean="0"/>
              <a:t>and </a:t>
            </a:r>
            <a:r>
              <a:rPr lang="en-US" sz="2000" dirty="0"/>
              <a:t>intrapulmonary), </a:t>
            </a:r>
            <a:endParaRPr lang="tr-TR" sz="2000" dirty="0" smtClean="0"/>
          </a:p>
          <a:p>
            <a:pPr marL="514350" indent="-514350">
              <a:buFont typeface="+mj-lt"/>
              <a:buAutoNum type="arabicPeriod"/>
            </a:pPr>
            <a:r>
              <a:rPr lang="en-US" sz="2000" dirty="0" smtClean="0"/>
              <a:t>secondary </a:t>
            </a:r>
            <a:r>
              <a:rPr lang="en-US" sz="2000" dirty="0"/>
              <a:t>bronchi, and </a:t>
            </a:r>
            <a:endParaRPr lang="tr-TR" sz="2000" dirty="0" smtClean="0"/>
          </a:p>
          <a:p>
            <a:pPr marL="514350" indent="-514350">
              <a:buFont typeface="+mj-lt"/>
              <a:buAutoNum type="arabicPeriod"/>
            </a:pPr>
            <a:r>
              <a:rPr lang="en-US" sz="2000" b="1" dirty="0" smtClean="0"/>
              <a:t>tertiary</a:t>
            </a:r>
            <a:r>
              <a:rPr lang="tr-TR" sz="2000" b="1" dirty="0" smtClean="0"/>
              <a:t> </a:t>
            </a:r>
            <a:r>
              <a:rPr lang="en-US" sz="2000" b="1" dirty="0" smtClean="0"/>
              <a:t>bronchi</a:t>
            </a:r>
            <a:r>
              <a:rPr lang="en-US" sz="2000" b="1" dirty="0"/>
              <a:t>, more commonly referred to as </a:t>
            </a:r>
            <a:r>
              <a:rPr lang="en-US" sz="2000" b="1" dirty="0" err="1" smtClean="0"/>
              <a:t>parabronchi</a:t>
            </a:r>
            <a:r>
              <a:rPr lang="tr-TR" sz="2000" b="1" dirty="0" smtClean="0"/>
              <a:t>: </a:t>
            </a:r>
          </a:p>
          <a:p>
            <a:pPr>
              <a:buFont typeface="Wingdings" pitchFamily="2" charset="2"/>
              <a:buChar char="ü"/>
            </a:pPr>
            <a:r>
              <a:rPr lang="tr-TR" sz="2000" dirty="0" err="1" smtClean="0"/>
              <a:t>They</a:t>
            </a:r>
            <a:r>
              <a:rPr lang="en-US" sz="2000" dirty="0" smtClean="0"/>
              <a:t> </a:t>
            </a:r>
            <a:r>
              <a:rPr lang="en-US" sz="2000" dirty="0"/>
              <a:t>can be several millimeters long and 0.5-2.0 mm in diameter (depending on the size of the bird) </a:t>
            </a:r>
            <a:endParaRPr lang="tr-TR" sz="2000" dirty="0"/>
          </a:p>
          <a:p>
            <a:pPr>
              <a:buFont typeface="Wingdings" pitchFamily="2" charset="2"/>
              <a:buChar char="ü"/>
            </a:pPr>
            <a:r>
              <a:rPr lang="tr-TR" sz="2000" dirty="0" smtClean="0"/>
              <a:t>T</a:t>
            </a:r>
            <a:r>
              <a:rPr lang="en-US" sz="2000" dirty="0" smtClean="0"/>
              <a:t>heir </a:t>
            </a:r>
            <a:r>
              <a:rPr lang="en-US" sz="2000" dirty="0"/>
              <a:t>walls contain hundreds of tiny, branching </a:t>
            </a:r>
            <a:r>
              <a:rPr lang="en-US" sz="2000" b="1" dirty="0"/>
              <a:t>'air capillaries' </a:t>
            </a:r>
            <a:r>
              <a:rPr lang="en-US" sz="2000" dirty="0"/>
              <a:t>surrounded by a profuse network of blood capillaries. </a:t>
            </a:r>
            <a:endParaRPr lang="tr-TR" sz="2000" dirty="0" smtClean="0"/>
          </a:p>
          <a:p>
            <a:pPr>
              <a:buFont typeface="Wingdings" pitchFamily="2" charset="2"/>
              <a:buChar char="ü"/>
            </a:pPr>
            <a:r>
              <a:rPr lang="tr-TR" sz="2000" dirty="0"/>
              <a:t>E</a:t>
            </a:r>
            <a:r>
              <a:rPr lang="en-US" sz="2000" dirty="0" err="1" smtClean="0"/>
              <a:t>xchange</a:t>
            </a:r>
            <a:r>
              <a:rPr lang="en-US" sz="2000" dirty="0" smtClean="0"/>
              <a:t> </a:t>
            </a:r>
            <a:r>
              <a:rPr lang="en-US" sz="2000" dirty="0"/>
              <a:t>of gases </a:t>
            </a:r>
            <a:r>
              <a:rPr lang="en-US" sz="2000" dirty="0" smtClean="0"/>
              <a:t>between </a:t>
            </a:r>
            <a:r>
              <a:rPr lang="en-US" sz="2000" dirty="0"/>
              <a:t>the lungs and the blood </a:t>
            </a:r>
            <a:r>
              <a:rPr lang="en-US" sz="2000" dirty="0" smtClean="0"/>
              <a:t>occurs</a:t>
            </a:r>
            <a:r>
              <a:rPr lang="tr-TR" sz="2000" dirty="0" smtClean="0"/>
              <a:t> </a:t>
            </a:r>
            <a:r>
              <a:rPr lang="tr-TR" sz="2000" dirty="0" err="1" smtClean="0"/>
              <a:t>within</a:t>
            </a:r>
            <a:r>
              <a:rPr lang="tr-TR" sz="2000" dirty="0" smtClean="0"/>
              <a:t> </a:t>
            </a:r>
            <a:r>
              <a:rPr lang="tr-TR" sz="2000" dirty="0" err="1" smtClean="0"/>
              <a:t>these</a:t>
            </a:r>
            <a:r>
              <a:rPr lang="tr-TR" sz="2000" dirty="0" smtClean="0"/>
              <a:t> </a:t>
            </a:r>
            <a:r>
              <a:rPr lang="tr-TR" sz="2000" dirty="0" err="1" smtClean="0"/>
              <a:t>air</a:t>
            </a:r>
            <a:r>
              <a:rPr lang="tr-TR" sz="2000" dirty="0" smtClean="0"/>
              <a:t> </a:t>
            </a:r>
            <a:r>
              <a:rPr lang="tr-TR" sz="2000" dirty="0" err="1" smtClean="0"/>
              <a:t>capilleries</a:t>
            </a:r>
            <a:r>
              <a:rPr lang="en-US" sz="2000" dirty="0" smtClean="0"/>
              <a:t>. </a:t>
            </a:r>
            <a:endParaRPr lang="tr-TR" sz="2000" dirty="0" smtClean="0"/>
          </a:p>
          <a:p>
            <a:pPr>
              <a:buFont typeface="Wingdings" pitchFamily="2" charset="2"/>
              <a:buChar char="ü"/>
            </a:pPr>
            <a:r>
              <a:rPr lang="tr-TR" sz="2000" b="1" dirty="0" smtClean="0"/>
              <a:t>Cross-</a:t>
            </a:r>
            <a:r>
              <a:rPr lang="tr-TR" sz="2000" b="1" dirty="0" err="1" smtClean="0"/>
              <a:t>current</a:t>
            </a:r>
            <a:r>
              <a:rPr lang="tr-TR" sz="2000" b="1" dirty="0" smtClean="0"/>
              <a:t> </a:t>
            </a:r>
            <a:r>
              <a:rPr lang="tr-TR" sz="2000" b="1" dirty="0" err="1" smtClean="0"/>
              <a:t>arrangement</a:t>
            </a:r>
            <a:r>
              <a:rPr lang="tr-TR" sz="2000" b="1" dirty="0" smtClean="0"/>
              <a:t> </a:t>
            </a:r>
            <a:r>
              <a:rPr lang="tr-TR" sz="2000" dirty="0" smtClean="0"/>
              <a:t>(Blood </a:t>
            </a:r>
            <a:r>
              <a:rPr lang="tr-TR" sz="2000" dirty="0" err="1" smtClean="0"/>
              <a:t>flows</a:t>
            </a:r>
            <a:r>
              <a:rPr lang="tr-TR" sz="2000" dirty="0" smtClean="0"/>
              <a:t> at </a:t>
            </a:r>
            <a:r>
              <a:rPr lang="tr-TR" sz="2000" dirty="0" err="1" smtClean="0"/>
              <a:t>right</a:t>
            </a:r>
            <a:r>
              <a:rPr lang="tr-TR" sz="2000" dirty="0" smtClean="0"/>
              <a:t> </a:t>
            </a:r>
            <a:r>
              <a:rPr lang="tr-TR" sz="2000" dirty="0" err="1" smtClean="0"/>
              <a:t>angles</a:t>
            </a:r>
            <a:r>
              <a:rPr lang="tr-TR" sz="2000" dirty="0" smtClean="0"/>
              <a:t> </a:t>
            </a:r>
            <a:r>
              <a:rPr lang="tr-TR" sz="2000" dirty="0" err="1" smtClean="0"/>
              <a:t>to</a:t>
            </a:r>
            <a:r>
              <a:rPr lang="tr-TR" sz="2000" dirty="0" smtClean="0"/>
              <a:t> </a:t>
            </a:r>
            <a:r>
              <a:rPr lang="tr-TR" sz="2000" dirty="0" err="1" smtClean="0"/>
              <a:t>parabronchi</a:t>
            </a:r>
            <a:r>
              <a:rPr lang="tr-TR" sz="2000" dirty="0" smtClean="0"/>
              <a:t>) </a:t>
            </a:r>
            <a:r>
              <a:rPr lang="tr-TR" sz="2000" dirty="0" err="1" smtClean="0"/>
              <a:t>increases</a:t>
            </a:r>
            <a:r>
              <a:rPr lang="tr-TR" sz="2000" dirty="0" smtClean="0"/>
              <a:t> </a:t>
            </a:r>
            <a:r>
              <a:rPr lang="tr-TR" sz="2000" dirty="0" err="1" smtClean="0"/>
              <a:t>amount</a:t>
            </a:r>
            <a:r>
              <a:rPr lang="tr-TR" sz="2000" dirty="0" smtClean="0"/>
              <a:t> of O2 </a:t>
            </a:r>
            <a:r>
              <a:rPr lang="tr-TR" sz="2000" dirty="0" err="1" smtClean="0"/>
              <a:t>entering</a:t>
            </a:r>
            <a:r>
              <a:rPr lang="tr-TR" sz="2000" dirty="0" smtClean="0"/>
              <a:t> </a:t>
            </a:r>
            <a:r>
              <a:rPr lang="tr-TR" sz="2000" dirty="0" err="1" smtClean="0"/>
              <a:t>blood</a:t>
            </a:r>
            <a:r>
              <a:rPr lang="tr-TR" sz="2000" dirty="0" smtClean="0"/>
              <a:t>.</a:t>
            </a:r>
            <a:endParaRPr lang="tr-TR" sz="2000" dirty="0"/>
          </a:p>
          <a:p>
            <a:pPr>
              <a:buFont typeface="Wingdings" pitchFamily="2" charset="2"/>
              <a:buChar char="ü"/>
            </a:pPr>
            <a:r>
              <a:rPr lang="en-US" sz="2000" dirty="0" smtClean="0"/>
              <a:t>After </a:t>
            </a:r>
            <a:r>
              <a:rPr lang="en-US" sz="2000" dirty="0"/>
              <a:t>passing through the </a:t>
            </a:r>
            <a:r>
              <a:rPr lang="en-US" sz="2000" dirty="0" err="1"/>
              <a:t>parabronchi</a:t>
            </a:r>
            <a:r>
              <a:rPr lang="en-US" sz="2000" dirty="0"/>
              <a:t>, air moves into the </a:t>
            </a:r>
            <a:r>
              <a:rPr lang="en-US" sz="2000" dirty="0" err="1"/>
              <a:t>ventrobronchi</a:t>
            </a:r>
            <a:r>
              <a:rPr lang="en-US" sz="2000" dirty="0"/>
              <a:t>.</a:t>
            </a:r>
            <a:endParaRPr lang="tr-TR" sz="2000" dirty="0"/>
          </a:p>
        </p:txBody>
      </p:sp>
      <p:sp>
        <p:nvSpPr>
          <p:cNvPr id="6" name="Unvan 1"/>
          <p:cNvSpPr>
            <a:spLocks noGrp="1"/>
          </p:cNvSpPr>
          <p:nvPr>
            <p:ph type="title"/>
          </p:nvPr>
        </p:nvSpPr>
        <p:spPr>
          <a:xfrm>
            <a:off x="3981220" y="365125"/>
            <a:ext cx="3810918" cy="996875"/>
          </a:xfrm>
          <a:ln>
            <a:solidFill>
              <a:srgbClr val="C00000"/>
            </a:solidFill>
          </a:ln>
        </p:spPr>
        <p:txBody>
          <a:bodyPr/>
          <a:lstStyle/>
          <a:p>
            <a:r>
              <a:rPr lang="tr-TR" b="1" dirty="0" smtClean="0"/>
              <a:t>BRONCHI</a:t>
            </a:r>
            <a:endParaRPr lang="tr-TR" dirty="0"/>
          </a:p>
        </p:txBody>
      </p:sp>
    </p:spTree>
    <p:extLst>
      <p:ext uri="{BB962C8B-B14F-4D97-AF65-F5344CB8AC3E}">
        <p14:creationId xmlns:p14="http://schemas.microsoft.com/office/powerpoint/2010/main" val="2887765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1" y="1825624"/>
            <a:ext cx="6414246" cy="4422775"/>
          </a:xfrm>
        </p:spPr>
        <p:txBody>
          <a:bodyPr>
            <a:normAutofit/>
          </a:bodyPr>
          <a:lstStyle/>
          <a:p>
            <a:r>
              <a:rPr lang="en-US" sz="2000" dirty="0" smtClean="0"/>
              <a:t>a)</a:t>
            </a:r>
            <a:r>
              <a:rPr lang="tr-TR" sz="2000" dirty="0" smtClean="0"/>
              <a:t> </a:t>
            </a:r>
            <a:r>
              <a:rPr lang="en-US" sz="2000" dirty="0" smtClean="0"/>
              <a:t>The </a:t>
            </a:r>
            <a:r>
              <a:rPr lang="en-US" sz="2000" dirty="0"/>
              <a:t>avian '</a:t>
            </a:r>
            <a:r>
              <a:rPr lang="en-US" sz="2000" b="1" dirty="0"/>
              <a:t>unidirectional</a:t>
            </a:r>
            <a:r>
              <a:rPr lang="en-US" sz="2000" dirty="0"/>
              <a:t>' respiratory system where gases are exchanged between the lungs and the blood in the </a:t>
            </a:r>
            <a:r>
              <a:rPr lang="en-US" sz="2000" dirty="0" err="1"/>
              <a:t>parabronchi</a:t>
            </a:r>
            <a:r>
              <a:rPr lang="en-US" sz="2000" dirty="0"/>
              <a:t>. </a:t>
            </a:r>
            <a:endParaRPr lang="tr-TR" sz="2000" dirty="0" smtClean="0"/>
          </a:p>
          <a:p>
            <a:endParaRPr lang="tr-TR" sz="2000" dirty="0"/>
          </a:p>
          <a:p>
            <a:endParaRPr lang="tr-TR" sz="2000" dirty="0" smtClean="0"/>
          </a:p>
          <a:p>
            <a:endParaRPr lang="tr-TR" sz="2000" dirty="0"/>
          </a:p>
          <a:p>
            <a:endParaRPr lang="tr-TR" sz="2000" dirty="0" smtClean="0"/>
          </a:p>
          <a:p>
            <a:endParaRPr lang="tr-TR" sz="2000" dirty="0"/>
          </a:p>
          <a:p>
            <a:endParaRPr lang="tr-TR" sz="2000" dirty="0" smtClean="0"/>
          </a:p>
          <a:p>
            <a:r>
              <a:rPr lang="en-US" sz="2000" dirty="0" smtClean="0"/>
              <a:t>b</a:t>
            </a:r>
            <a:r>
              <a:rPr lang="en-US" sz="2000" dirty="0"/>
              <a:t>). The mammals </a:t>
            </a:r>
            <a:r>
              <a:rPr lang="en-US" sz="2000" dirty="0" smtClean="0"/>
              <a:t>'</a:t>
            </a:r>
            <a:r>
              <a:rPr lang="en-US" sz="2000" b="1" dirty="0" smtClean="0"/>
              <a:t>bidirectional</a:t>
            </a:r>
            <a:r>
              <a:rPr lang="en-US" sz="2000" dirty="0" smtClean="0"/>
              <a:t>' </a:t>
            </a:r>
            <a:r>
              <a:rPr lang="en-US" sz="2000" dirty="0"/>
              <a:t>respiratory system where gas exchange occurs in small dead-end sacs called alveoli.</a:t>
            </a:r>
            <a:endParaRPr lang="tr-TR" sz="2000" dirty="0"/>
          </a:p>
        </p:txBody>
      </p:sp>
      <p:sp>
        <p:nvSpPr>
          <p:cNvPr id="6" name="Unvan 1"/>
          <p:cNvSpPr>
            <a:spLocks noGrp="1"/>
          </p:cNvSpPr>
          <p:nvPr>
            <p:ph type="title"/>
          </p:nvPr>
        </p:nvSpPr>
        <p:spPr>
          <a:xfrm>
            <a:off x="932329" y="365125"/>
            <a:ext cx="9179859" cy="996875"/>
          </a:xfrm>
          <a:ln>
            <a:solidFill>
              <a:srgbClr val="C00000"/>
            </a:solidFill>
          </a:ln>
        </p:spPr>
        <p:txBody>
          <a:bodyPr>
            <a:noAutofit/>
          </a:bodyPr>
          <a:lstStyle/>
          <a:p>
            <a:pPr algn="ctr"/>
            <a:r>
              <a:rPr lang="en-US" sz="2400" b="1" dirty="0"/>
              <a:t>Comparison of avian and mammals respiratory system:</a:t>
            </a:r>
            <a:endParaRPr lang="tr-TR" sz="2400" b="1" dirty="0"/>
          </a:p>
        </p:txBody>
      </p:sp>
    </p:spTree>
    <p:extLst>
      <p:ext uri="{BB962C8B-B14F-4D97-AF65-F5344CB8AC3E}">
        <p14:creationId xmlns:p14="http://schemas.microsoft.com/office/powerpoint/2010/main" val="3127482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834991" cy="4233652"/>
          </a:xfrm>
        </p:spPr>
        <p:txBody>
          <a:bodyPr>
            <a:normAutofit fontScale="92500" lnSpcReduction="10000"/>
          </a:bodyPr>
          <a:lstStyle/>
          <a:p>
            <a:r>
              <a:rPr lang="en-US" dirty="0"/>
              <a:t>The air sacs function as </a:t>
            </a:r>
            <a:r>
              <a:rPr lang="en-US" b="1" dirty="0"/>
              <a:t>bellows</a:t>
            </a:r>
            <a:r>
              <a:rPr lang="en-US" dirty="0"/>
              <a:t>, to ventilate </a:t>
            </a:r>
            <a:r>
              <a:rPr lang="en-US" dirty="0" smtClean="0"/>
              <a:t>the</a:t>
            </a:r>
            <a:r>
              <a:rPr lang="tr-TR" dirty="0" smtClean="0"/>
              <a:t> </a:t>
            </a:r>
            <a:r>
              <a:rPr lang="en-US" dirty="0" smtClean="0"/>
              <a:t>lungs </a:t>
            </a:r>
            <a:r>
              <a:rPr lang="en-US" dirty="0"/>
              <a:t>with fresh air with higher </a:t>
            </a:r>
            <a:r>
              <a:rPr lang="en-US" dirty="0" smtClean="0"/>
              <a:t>O2</a:t>
            </a:r>
            <a:r>
              <a:rPr lang="tr-TR" dirty="0" smtClean="0"/>
              <a:t> </a:t>
            </a:r>
            <a:r>
              <a:rPr lang="en-US" dirty="0" smtClean="0"/>
              <a:t>content during</a:t>
            </a:r>
            <a:r>
              <a:rPr lang="tr-TR" dirty="0" smtClean="0"/>
              <a:t> </a:t>
            </a:r>
            <a:r>
              <a:rPr lang="en-US" dirty="0" smtClean="0"/>
              <a:t>both </a:t>
            </a:r>
            <a:r>
              <a:rPr lang="en-US" dirty="0"/>
              <a:t>inspiration and expiration. </a:t>
            </a:r>
            <a:endParaRPr lang="tr-TR" dirty="0" smtClean="0"/>
          </a:p>
          <a:p>
            <a:r>
              <a:rPr lang="en-US" dirty="0" smtClean="0"/>
              <a:t>The </a:t>
            </a:r>
            <a:r>
              <a:rPr lang="en-US" dirty="0"/>
              <a:t>pulmonary </a:t>
            </a:r>
            <a:r>
              <a:rPr lang="en-US" dirty="0" smtClean="0"/>
              <a:t>air</a:t>
            </a:r>
            <a:r>
              <a:rPr lang="tr-TR" dirty="0" smtClean="0"/>
              <a:t> </a:t>
            </a:r>
            <a:r>
              <a:rPr lang="en-US" dirty="0" smtClean="0"/>
              <a:t>flow </a:t>
            </a:r>
            <a:r>
              <a:rPr lang="en-US" dirty="0"/>
              <a:t>is continuous and unidirectional </a:t>
            </a:r>
            <a:r>
              <a:rPr lang="en-US" dirty="0" smtClean="0"/>
              <a:t>through</a:t>
            </a:r>
            <a:r>
              <a:rPr lang="tr-TR" dirty="0" smtClean="0"/>
              <a:t> </a:t>
            </a:r>
            <a:r>
              <a:rPr lang="en-US" dirty="0" smtClean="0"/>
              <a:t>respiratory </a:t>
            </a:r>
            <a:r>
              <a:rPr lang="en-US" dirty="0"/>
              <a:t>cycle</a:t>
            </a:r>
            <a:r>
              <a:rPr lang="en-US" dirty="0" smtClean="0"/>
              <a:t>.</a:t>
            </a:r>
            <a:endParaRPr lang="tr-TR" dirty="0" smtClean="0"/>
          </a:p>
          <a:p>
            <a:r>
              <a:rPr lang="en-US" dirty="0" smtClean="0"/>
              <a:t>The air sacs is thin walled, about 10 times the volume of the lungs.</a:t>
            </a:r>
            <a:endParaRPr lang="tr-TR" dirty="0" smtClean="0"/>
          </a:p>
          <a:p>
            <a:r>
              <a:rPr lang="en-US" dirty="0" smtClean="0"/>
              <a:t>It situated between the internal organs in the thoracic and abdomen.</a:t>
            </a:r>
            <a:endParaRPr lang="tr-TR" dirty="0" smtClean="0"/>
          </a:p>
          <a:p>
            <a:r>
              <a:rPr lang="en-US" dirty="0" smtClean="0"/>
              <a:t>The air sac extend into the proximal bones of the </a:t>
            </a:r>
            <a:r>
              <a:rPr lang="en-US" dirty="0" err="1" smtClean="0"/>
              <a:t>extrimities</a:t>
            </a:r>
            <a:r>
              <a:rPr lang="en-US" dirty="0" smtClean="0"/>
              <a:t>, and the skull. Replacing bone marrow with air makes the bird lighter.</a:t>
            </a:r>
            <a:endParaRPr lang="tr-TR" dirty="0" smtClean="0"/>
          </a:p>
          <a:p>
            <a:r>
              <a:rPr lang="en-US" b="1" dirty="0" smtClean="0"/>
              <a:t>Histologically, the air sacs</a:t>
            </a:r>
            <a:r>
              <a:rPr lang="tr-TR" b="1" dirty="0" smtClean="0"/>
              <a:t> </a:t>
            </a:r>
            <a:r>
              <a:rPr lang="en-US" b="1" dirty="0" smtClean="0"/>
              <a:t>are poorly vascularized and do not significantly contribute to gas exchange</a:t>
            </a:r>
            <a:endParaRPr lang="tr-TR" b="1" dirty="0" smtClean="0"/>
          </a:p>
        </p:txBody>
      </p:sp>
      <p:sp>
        <p:nvSpPr>
          <p:cNvPr id="6" name="Unvan 1"/>
          <p:cNvSpPr>
            <a:spLocks noGrp="1"/>
          </p:cNvSpPr>
          <p:nvPr>
            <p:ph type="title"/>
          </p:nvPr>
        </p:nvSpPr>
        <p:spPr>
          <a:xfrm>
            <a:off x="3981220" y="365125"/>
            <a:ext cx="3810918" cy="996875"/>
          </a:xfrm>
          <a:ln>
            <a:solidFill>
              <a:srgbClr val="C00000"/>
            </a:solidFill>
          </a:ln>
        </p:spPr>
        <p:txBody>
          <a:bodyPr/>
          <a:lstStyle/>
          <a:p>
            <a:pPr algn="ctr"/>
            <a:r>
              <a:rPr lang="tr-TR" b="1" dirty="0" smtClean="0"/>
              <a:t>AIR SACS</a:t>
            </a:r>
            <a:endParaRPr lang="tr-TR" dirty="0"/>
          </a:p>
        </p:txBody>
      </p:sp>
    </p:spTree>
    <p:extLst>
      <p:ext uri="{BB962C8B-B14F-4D97-AF65-F5344CB8AC3E}">
        <p14:creationId xmlns:p14="http://schemas.microsoft.com/office/powerpoint/2010/main" val="4191599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1049000" cy="4233652"/>
          </a:xfrm>
        </p:spPr>
        <p:txBody>
          <a:bodyPr>
            <a:normAutofit fontScale="92500" lnSpcReduction="20000"/>
          </a:bodyPr>
          <a:lstStyle/>
          <a:p>
            <a:r>
              <a:rPr lang="en-US" dirty="0"/>
              <a:t>Most species of the birds have nine air sacs:</a:t>
            </a:r>
          </a:p>
          <a:p>
            <a:r>
              <a:rPr lang="en-US" dirty="0" smtClean="0"/>
              <a:t>One </a:t>
            </a:r>
            <a:r>
              <a:rPr lang="en-US" dirty="0" err="1"/>
              <a:t>interclavicular</a:t>
            </a:r>
            <a:r>
              <a:rPr lang="en-US" dirty="0"/>
              <a:t> sac</a:t>
            </a:r>
          </a:p>
          <a:p>
            <a:r>
              <a:rPr lang="en-US" dirty="0" smtClean="0"/>
              <a:t>Two </a:t>
            </a:r>
            <a:r>
              <a:rPr lang="en-US" dirty="0"/>
              <a:t>cervical sacs</a:t>
            </a:r>
          </a:p>
          <a:p>
            <a:r>
              <a:rPr lang="en-US" dirty="0" smtClean="0"/>
              <a:t>Two </a:t>
            </a:r>
            <a:r>
              <a:rPr lang="en-US" dirty="0"/>
              <a:t>anterior thoracic sacs</a:t>
            </a:r>
          </a:p>
          <a:p>
            <a:r>
              <a:rPr lang="en-US" dirty="0" smtClean="0"/>
              <a:t>Two </a:t>
            </a:r>
            <a:r>
              <a:rPr lang="en-US" dirty="0"/>
              <a:t>posterior thoracic sacs</a:t>
            </a:r>
          </a:p>
          <a:p>
            <a:r>
              <a:rPr lang="en-US" dirty="0" smtClean="0"/>
              <a:t>Two </a:t>
            </a:r>
            <a:r>
              <a:rPr lang="en-US" dirty="0"/>
              <a:t>abdominal sacs </a:t>
            </a:r>
            <a:endParaRPr lang="tr-TR" dirty="0" smtClean="0"/>
          </a:p>
          <a:p>
            <a:r>
              <a:rPr lang="en-US" dirty="0" smtClean="0"/>
              <a:t>The </a:t>
            </a:r>
            <a:r>
              <a:rPr lang="en-US" dirty="0"/>
              <a:t>volume of the air sacs is</a:t>
            </a:r>
            <a:r>
              <a:rPr lang="tr-TR" dirty="0"/>
              <a:t> </a:t>
            </a:r>
            <a:r>
              <a:rPr lang="en-US" dirty="0"/>
              <a:t>distributed approximately equally between the cranial and</a:t>
            </a:r>
            <a:r>
              <a:rPr lang="tr-TR" dirty="0"/>
              <a:t> </a:t>
            </a:r>
            <a:r>
              <a:rPr lang="en-US" dirty="0"/>
              <a:t>caudal groups. </a:t>
            </a:r>
            <a:endParaRPr lang="tr-TR" dirty="0"/>
          </a:p>
          <a:p>
            <a:r>
              <a:rPr lang="en-US" dirty="0"/>
              <a:t>During ventilation all air sacs are effectively ventilated,</a:t>
            </a:r>
            <a:r>
              <a:rPr lang="tr-TR" dirty="0"/>
              <a:t> </a:t>
            </a:r>
            <a:r>
              <a:rPr lang="en-US" dirty="0"/>
              <a:t>with the possible exception of the cervical air sacs, and</a:t>
            </a:r>
            <a:r>
              <a:rPr lang="tr-TR" dirty="0"/>
              <a:t> </a:t>
            </a:r>
            <a:r>
              <a:rPr lang="en-US" dirty="0"/>
              <a:t>the ratio of ventilation to volume is similar for each air sac.</a:t>
            </a:r>
            <a:endParaRPr lang="tr-TR" dirty="0"/>
          </a:p>
        </p:txBody>
      </p:sp>
      <p:sp>
        <p:nvSpPr>
          <p:cNvPr id="6" name="Unvan 1"/>
          <p:cNvSpPr>
            <a:spLocks noGrp="1"/>
          </p:cNvSpPr>
          <p:nvPr>
            <p:ph type="title"/>
          </p:nvPr>
        </p:nvSpPr>
        <p:spPr>
          <a:xfrm>
            <a:off x="3981220" y="365125"/>
            <a:ext cx="3810918" cy="996875"/>
          </a:xfrm>
          <a:ln>
            <a:solidFill>
              <a:srgbClr val="C00000"/>
            </a:solidFill>
          </a:ln>
        </p:spPr>
        <p:txBody>
          <a:bodyPr/>
          <a:lstStyle/>
          <a:p>
            <a:pPr algn="ctr"/>
            <a:r>
              <a:rPr lang="tr-TR" b="1" dirty="0" smtClean="0"/>
              <a:t>AIR SACS</a:t>
            </a:r>
            <a:endParaRPr lang="tr-TR" dirty="0"/>
          </a:p>
        </p:txBody>
      </p:sp>
      <p:sp>
        <p:nvSpPr>
          <p:cNvPr id="2" name="Sağ Ayraç 1"/>
          <p:cNvSpPr/>
          <p:nvPr/>
        </p:nvSpPr>
        <p:spPr>
          <a:xfrm>
            <a:off x="4805082" y="2308791"/>
            <a:ext cx="502023" cy="92336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4" name="Sağ Ayraç 3"/>
          <p:cNvSpPr/>
          <p:nvPr/>
        </p:nvSpPr>
        <p:spPr>
          <a:xfrm>
            <a:off x="4787152" y="3307976"/>
            <a:ext cx="502023" cy="68131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5" name="Metin kutusu 4"/>
          <p:cNvSpPr txBox="1"/>
          <p:nvPr/>
        </p:nvSpPr>
        <p:spPr>
          <a:xfrm>
            <a:off x="5074023" y="2563016"/>
            <a:ext cx="1488142" cy="369332"/>
          </a:xfrm>
          <a:prstGeom prst="rect">
            <a:avLst/>
          </a:prstGeom>
          <a:noFill/>
        </p:spPr>
        <p:txBody>
          <a:bodyPr wrap="square" rtlCol="0">
            <a:spAutoFit/>
          </a:bodyPr>
          <a:lstStyle/>
          <a:p>
            <a:r>
              <a:rPr lang="tr-TR" dirty="0" err="1" smtClean="0"/>
              <a:t>Anterior</a:t>
            </a:r>
            <a:r>
              <a:rPr lang="tr-TR" dirty="0" smtClean="0"/>
              <a:t> </a:t>
            </a:r>
            <a:r>
              <a:rPr lang="tr-TR" dirty="0" err="1" smtClean="0"/>
              <a:t>sacs</a:t>
            </a:r>
            <a:endParaRPr lang="tr-TR" dirty="0"/>
          </a:p>
        </p:txBody>
      </p:sp>
      <p:sp>
        <p:nvSpPr>
          <p:cNvPr id="7" name="Metin kutusu 6"/>
          <p:cNvSpPr txBox="1"/>
          <p:nvPr/>
        </p:nvSpPr>
        <p:spPr>
          <a:xfrm>
            <a:off x="5074023" y="3463969"/>
            <a:ext cx="1488142" cy="369332"/>
          </a:xfrm>
          <a:prstGeom prst="rect">
            <a:avLst/>
          </a:prstGeom>
          <a:noFill/>
        </p:spPr>
        <p:txBody>
          <a:bodyPr wrap="square" rtlCol="0">
            <a:spAutoFit/>
          </a:bodyPr>
          <a:lstStyle/>
          <a:p>
            <a:r>
              <a:rPr lang="tr-TR" dirty="0" err="1" smtClean="0"/>
              <a:t>Posterior</a:t>
            </a:r>
            <a:r>
              <a:rPr lang="tr-TR" dirty="0" smtClean="0"/>
              <a:t> </a:t>
            </a:r>
            <a:r>
              <a:rPr lang="tr-TR" dirty="0" err="1" smtClean="0"/>
              <a:t>sacs</a:t>
            </a:r>
            <a:endParaRPr lang="tr-TR" dirty="0"/>
          </a:p>
        </p:txBody>
      </p:sp>
    </p:spTree>
    <p:extLst>
      <p:ext uri="{BB962C8B-B14F-4D97-AF65-F5344CB8AC3E}">
        <p14:creationId xmlns:p14="http://schemas.microsoft.com/office/powerpoint/2010/main" val="192799402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727</TotalTime>
  <Words>1142</Words>
  <Application>Microsoft Office PowerPoint</Application>
  <PresentationFormat>Geniş ekran</PresentationFormat>
  <Paragraphs>108</Paragraphs>
  <Slides>14</Slides>
  <Notes>10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Calibri Light</vt:lpstr>
      <vt:lpstr>Wingdings</vt:lpstr>
      <vt:lpstr>Office Teması</vt:lpstr>
      <vt:lpstr>AVIAN PHYSIOLOGY Respiratory System</vt:lpstr>
      <vt:lpstr>FUNCTIONS OF THE RESPIRATORY SYSTEM</vt:lpstr>
      <vt:lpstr>PowerPoint Sunusu</vt:lpstr>
      <vt:lpstr>PowerPoint Sunusu</vt:lpstr>
      <vt:lpstr>PowerPoint Sunusu</vt:lpstr>
      <vt:lpstr>BRONCHI</vt:lpstr>
      <vt:lpstr>Comparison of avian and mammals respiratory system:</vt:lpstr>
      <vt:lpstr>AIR SACS</vt:lpstr>
      <vt:lpstr>AIR SACS</vt:lpstr>
      <vt:lpstr>BENEFITS</vt:lpstr>
      <vt:lpstr>AVIAN RESPIRATION</vt:lpstr>
      <vt:lpstr>MECHANICS OF  RESPIRATION</vt:lpstr>
      <vt:lpstr>MECHANICS OF  RESPIRATION</vt:lpstr>
      <vt:lpstr>AVIAN RESPIRATION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HEMATOLOGY</dc:title>
  <dc:creator>Fizyolab1</dc:creator>
  <cp:lastModifiedBy>Fizyolab1</cp:lastModifiedBy>
  <cp:revision>61</cp:revision>
  <dcterms:created xsi:type="dcterms:W3CDTF">2017-08-14T13:30:41Z</dcterms:created>
  <dcterms:modified xsi:type="dcterms:W3CDTF">2017-10-30T12:48:43Z</dcterms:modified>
</cp:coreProperties>
</file>