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8" r:id="rId4"/>
    <p:sldId id="266" r:id="rId5"/>
    <p:sldId id="269" r:id="rId6"/>
    <p:sldId id="270" r:id="rId7"/>
    <p:sldId id="271" r:id="rId8"/>
    <p:sldId id="272" r:id="rId9"/>
    <p:sldId id="273" r:id="rId10"/>
    <p:sldId id="259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B99AF-AEFB-42CD-9B86-C1F5A8BC0C1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FED50-35B7-4187-BFCE-3052024FAC6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09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D2EFC-F0B0-4EE6-AA9A-AAA551CE2B0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5F519-0930-4A1E-9081-5E6C8DA40E6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730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860AD-8C1B-4C82-8472-75A08B1916B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B2A0B-B391-4D87-8813-E04E65AF57D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185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CA861-AA79-4AE9-977A-AF76BFEB99FC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59654-0F52-402E-9609-E3797C1EF5D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493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E08B2-3EFC-41D0-8E76-71AE5F96CF58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A38B1-DD78-464E-AED1-42C5F2DADCA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990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F02D-14D9-43B6-8935-73F61B178365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6925B-75F1-44E8-A1EA-286CCC33ECC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932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EBD24-6D8C-4E61-B5F3-D1140702C39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20033-B21A-40A6-A298-2C97F89F333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78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4289A-9897-4F4C-AC63-82BD1993C4FC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B622A-778F-482C-8EBE-A9D098B9DFD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4180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19231-FDC4-4D89-87B5-6F90B8E27C2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FFEDA-3496-42EF-82F1-384F7333695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035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EA380-F5BF-4E55-AB49-CFDE66B63FC0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1C9B2-6A8C-44D7-979D-09129E2FC37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08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ABAF6-CFF9-4210-A735-CA59745893F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A683C-7735-4AC9-A453-459D7C1BC53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715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DC4B36-015B-4940-AA78-86535F674287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6E87B1-99D6-40AC-B9DA-2CE7F8DAD3B3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32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Alt Başlık 2"/>
          <p:cNvSpPr>
            <a:spLocks noGrp="1"/>
          </p:cNvSpPr>
          <p:nvPr>
            <p:ph type="subTitle" idx="1"/>
          </p:nvPr>
        </p:nvSpPr>
        <p:spPr>
          <a:xfrm>
            <a:off x="1482725" y="1857375"/>
            <a:ext cx="9144000" cy="1655763"/>
          </a:xfrm>
        </p:spPr>
        <p:txBody>
          <a:bodyPr/>
          <a:lstStyle/>
          <a:p>
            <a:pPr eaLnBrk="1" hangingPunct="1"/>
            <a:r>
              <a:rPr lang="en-US" altLang="tr-TR" b="1" dirty="0" smtClean="0"/>
              <a:t>	</a:t>
            </a:r>
            <a:r>
              <a:rPr lang="tr-TR" altLang="tr-TR" b="1" dirty="0" smtClean="0"/>
              <a:t>SHB-22</a:t>
            </a:r>
            <a:r>
              <a:rPr lang="en-US" altLang="tr-TR" b="1" dirty="0" smtClean="0"/>
              <a:t>7</a:t>
            </a:r>
            <a:r>
              <a:rPr lang="tr-TR" altLang="tr-TR" b="1" dirty="0" smtClean="0"/>
              <a:t> TÜRKİYE’NİN TOPLUMSAL VE EKONOMİK YAPISI</a:t>
            </a:r>
          </a:p>
          <a:p>
            <a:pPr eaLnBrk="1" hangingPunct="1"/>
            <a:r>
              <a:rPr lang="tr-TR" altLang="tr-TR" b="1" dirty="0" smtClean="0"/>
              <a:t>BİLGİ TOPLUMU VE TÜRKİYE</a:t>
            </a:r>
          </a:p>
          <a:p>
            <a:pPr eaLnBrk="1" hangingPunct="1"/>
            <a:r>
              <a:rPr lang="en-US" altLang="tr-TR" b="1" dirty="0" smtClean="0"/>
              <a:t>ARŞ</a:t>
            </a:r>
            <a:r>
              <a:rPr lang="tr-TR" altLang="tr-TR" b="1" dirty="0" smtClean="0"/>
              <a:t>.</a:t>
            </a:r>
            <a:r>
              <a:rPr lang="en-US" altLang="tr-TR" b="1" dirty="0" smtClean="0"/>
              <a:t> GÖR. </a:t>
            </a:r>
            <a:r>
              <a:rPr lang="tr-TR" altLang="tr-TR" b="1" dirty="0" smtClean="0"/>
              <a:t>DR.</a:t>
            </a:r>
            <a:r>
              <a:rPr lang="en-US" altLang="tr-TR" b="1" dirty="0" smtClean="0"/>
              <a:t> BURCU ÖZDEMİR OCAKLI</a:t>
            </a:r>
            <a:endParaRPr lang="tr-TR" altLang="tr-TR" b="1" dirty="0" smtClean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75157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Alt Başlık 2"/>
          <p:cNvSpPr>
            <a:spLocks noGrp="1"/>
          </p:cNvSpPr>
          <p:nvPr>
            <p:ph type="subTitle" idx="1"/>
          </p:nvPr>
        </p:nvSpPr>
        <p:spPr>
          <a:xfrm>
            <a:off x="1482725" y="1857375"/>
            <a:ext cx="9144000" cy="1655763"/>
          </a:xfrm>
        </p:spPr>
        <p:txBody>
          <a:bodyPr/>
          <a:lstStyle/>
          <a:p>
            <a:pPr eaLnBrk="1" hangingPunct="1"/>
            <a:r>
              <a:rPr lang="tr-TR" altLang="tr-TR" b="1" dirty="0" smtClean="0"/>
              <a:t>Kaynak</a:t>
            </a:r>
            <a:r>
              <a:rPr lang="en-US" altLang="tr-TR" b="1" dirty="0" err="1" smtClean="0"/>
              <a:t>ça</a:t>
            </a:r>
            <a:endParaRPr lang="tr-TR" altLang="tr-TR" b="1" dirty="0" smtClean="0"/>
          </a:p>
          <a:p>
            <a:pPr algn="just" eaLnBrk="1" hangingPunct="1"/>
            <a:r>
              <a:rPr lang="tr-TR" altLang="tr-TR" dirty="0" smtClean="0"/>
              <a:t>Bozkurt, V. ve Baştürk, Ş. (2017). Bilgi Toplumu </a:t>
            </a:r>
            <a:r>
              <a:rPr lang="tr-TR" altLang="tr-TR" dirty="0"/>
              <a:t>ve Türkiye. İçinde </a:t>
            </a:r>
            <a:r>
              <a:rPr lang="tr-TR" altLang="tr-TR" dirty="0" err="1"/>
              <a:t>Memet</a:t>
            </a:r>
            <a:r>
              <a:rPr lang="tr-TR" altLang="tr-TR" dirty="0"/>
              <a:t> </a:t>
            </a:r>
            <a:r>
              <a:rPr lang="tr-TR" altLang="tr-TR" dirty="0" err="1"/>
              <a:t>Zencirkıran</a:t>
            </a:r>
            <a:r>
              <a:rPr lang="tr-TR" altLang="tr-TR" dirty="0"/>
              <a:t> (</a:t>
            </a:r>
            <a:r>
              <a:rPr lang="tr-TR" altLang="tr-TR" dirty="0" err="1"/>
              <a:t>Edt</a:t>
            </a:r>
            <a:r>
              <a:rPr lang="tr-TR" altLang="tr-TR" dirty="0"/>
              <a:t>.), Türkiye’nin Toplumsal Yapısı (s. </a:t>
            </a:r>
            <a:r>
              <a:rPr lang="tr-TR" altLang="tr-TR" dirty="0" smtClean="0"/>
              <a:t>389-404). </a:t>
            </a:r>
            <a:r>
              <a:rPr lang="tr-TR" altLang="tr-TR" dirty="0"/>
              <a:t>Bursa: Dora </a:t>
            </a:r>
          </a:p>
          <a:p>
            <a:pPr algn="just" eaLnBrk="1" hangingPunct="1"/>
            <a:endParaRPr lang="tr-TR" altLang="tr-TR" b="1" dirty="0" smtClean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422254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Farklılaşan</a:t>
            </a:r>
            <a:r>
              <a:rPr lang="en-US" dirty="0" smtClean="0"/>
              <a:t> </a:t>
            </a:r>
            <a:r>
              <a:rPr lang="en-US" dirty="0" err="1" smtClean="0"/>
              <a:t>Toplum</a:t>
            </a:r>
            <a:endParaRPr lang="en-US" dirty="0"/>
          </a:p>
        </p:txBody>
      </p:sp>
      <p:sp>
        <p:nvSpPr>
          <p:cNvPr id="282626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dirty="0" smtClean="0"/>
              <a:t>1960’lı yıllardan itibaren bazı toplumbilimciler ileri düzeyde endüstrileşmiş ülkelerde toplumların temel karakteristiklerinde köklü değişim eğilimlerine dikkat çekmişlerdir. Onlara göre bu yeni bir toplum biçimidir ve endüstri toplumundan farklılıklar </a:t>
            </a:r>
            <a:r>
              <a:rPr lang="tr-TR" altLang="tr-TR" dirty="0" smtClean="0"/>
              <a:t>gösterir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76990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toplum</a:t>
            </a:r>
            <a:r>
              <a:rPr lang="en-US" dirty="0" smtClean="0"/>
              <a:t> </a:t>
            </a:r>
            <a:r>
              <a:rPr lang="en-US" dirty="0" err="1" smtClean="0"/>
              <a:t>düzeni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tanımlar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1960’lı </a:t>
            </a:r>
            <a:r>
              <a:rPr lang="en-US" dirty="0" err="1"/>
              <a:t>yıllardan</a:t>
            </a:r>
            <a:r>
              <a:rPr lang="en-US" dirty="0"/>
              <a:t> </a:t>
            </a:r>
            <a:r>
              <a:rPr lang="en-US" dirty="0" err="1"/>
              <a:t>itibaren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toplumbilimciler</a:t>
            </a:r>
            <a:r>
              <a:rPr lang="en-US" dirty="0"/>
              <a:t> </a:t>
            </a:r>
            <a:r>
              <a:rPr lang="en-US" dirty="0" err="1"/>
              <a:t>ileri</a:t>
            </a:r>
            <a:r>
              <a:rPr lang="en-US" dirty="0"/>
              <a:t> </a:t>
            </a:r>
            <a:r>
              <a:rPr lang="en-US" dirty="0" err="1"/>
              <a:t>düzeyde</a:t>
            </a:r>
            <a:r>
              <a:rPr lang="en-US" dirty="0"/>
              <a:t> </a:t>
            </a:r>
            <a:r>
              <a:rPr lang="en-US" dirty="0" err="1"/>
              <a:t>endüstrileşmiş</a:t>
            </a:r>
            <a:r>
              <a:rPr lang="en-US" dirty="0"/>
              <a:t> </a:t>
            </a:r>
            <a:r>
              <a:rPr lang="en-US" dirty="0" err="1"/>
              <a:t>ülkelerde</a:t>
            </a:r>
            <a:r>
              <a:rPr lang="en-US" dirty="0"/>
              <a:t> </a:t>
            </a:r>
            <a:r>
              <a:rPr lang="en-US" dirty="0" err="1"/>
              <a:t>toplumların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karakteristiklerinde</a:t>
            </a:r>
            <a:r>
              <a:rPr lang="en-US" dirty="0"/>
              <a:t> </a:t>
            </a:r>
            <a:r>
              <a:rPr lang="en-US" dirty="0" err="1"/>
              <a:t>köklü</a:t>
            </a:r>
            <a:r>
              <a:rPr lang="en-US" dirty="0"/>
              <a:t> </a:t>
            </a:r>
            <a:r>
              <a:rPr lang="en-US" dirty="0" err="1"/>
              <a:t>değişim</a:t>
            </a:r>
            <a:r>
              <a:rPr lang="en-US" dirty="0"/>
              <a:t> </a:t>
            </a:r>
            <a:r>
              <a:rPr lang="en-US" dirty="0" err="1"/>
              <a:t>eğilimlerine</a:t>
            </a:r>
            <a:r>
              <a:rPr lang="en-US" dirty="0"/>
              <a:t> </a:t>
            </a:r>
            <a:r>
              <a:rPr lang="en-US" dirty="0" err="1"/>
              <a:t>dikkat</a:t>
            </a:r>
            <a:r>
              <a:rPr lang="en-US" dirty="0"/>
              <a:t> </a:t>
            </a:r>
            <a:r>
              <a:rPr lang="en-US" dirty="0" err="1"/>
              <a:t>çekmişlerdir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Onlara</a:t>
            </a:r>
            <a:r>
              <a:rPr lang="en-US" dirty="0" smtClean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biçimidir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endüstri</a:t>
            </a:r>
            <a:r>
              <a:rPr lang="en-US" dirty="0"/>
              <a:t> </a:t>
            </a:r>
            <a:r>
              <a:rPr lang="en-US" dirty="0" err="1"/>
              <a:t>toplumundan</a:t>
            </a:r>
            <a:r>
              <a:rPr lang="en-US" dirty="0"/>
              <a:t> </a:t>
            </a:r>
            <a:r>
              <a:rPr lang="en-US" dirty="0" err="1"/>
              <a:t>farklılıklar</a:t>
            </a:r>
            <a:r>
              <a:rPr lang="en-US" dirty="0"/>
              <a:t> </a:t>
            </a:r>
            <a:r>
              <a:rPr lang="en-US" dirty="0" err="1" smtClean="0"/>
              <a:t>gösterir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adlandırmalar</a:t>
            </a:r>
            <a:r>
              <a:rPr lang="en-US" dirty="0" smtClean="0"/>
              <a:t> </a:t>
            </a:r>
            <a:r>
              <a:rPr lang="en-US" dirty="0" err="1" smtClean="0"/>
              <a:t>yapılmıştır</a:t>
            </a:r>
            <a:r>
              <a:rPr lang="en-US" dirty="0" smtClean="0"/>
              <a:t>(</a:t>
            </a:r>
            <a:r>
              <a:rPr lang="en-US" dirty="0" err="1" smtClean="0"/>
              <a:t>modernlik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çağ</a:t>
            </a:r>
            <a:r>
              <a:rPr lang="en-US" dirty="0" smtClean="0"/>
              <a:t>, </a:t>
            </a:r>
            <a:r>
              <a:rPr lang="en-US" dirty="0" err="1" smtClean="0"/>
              <a:t>burjuva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toplum</a:t>
            </a:r>
            <a:r>
              <a:rPr lang="en-US" dirty="0" smtClean="0"/>
              <a:t>, post-</a:t>
            </a:r>
            <a:r>
              <a:rPr lang="en-US" dirty="0" err="1" smtClean="0"/>
              <a:t>endüstriyel</a:t>
            </a:r>
            <a:r>
              <a:rPr lang="en-US" dirty="0" smtClean="0"/>
              <a:t> </a:t>
            </a:r>
            <a:r>
              <a:rPr lang="en-US" dirty="0" err="1" smtClean="0"/>
              <a:t>toplum</a:t>
            </a:r>
            <a:r>
              <a:rPr lang="en-US" dirty="0" smtClean="0"/>
              <a:t>,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toplumu</a:t>
            </a:r>
            <a:r>
              <a:rPr lang="en-US" dirty="0" smtClean="0"/>
              <a:t>, </a:t>
            </a:r>
            <a:r>
              <a:rPr lang="en-US" dirty="0" err="1" smtClean="0"/>
              <a:t>ağsı</a:t>
            </a:r>
            <a:r>
              <a:rPr lang="en-US" dirty="0" smtClean="0"/>
              <a:t> </a:t>
            </a:r>
            <a:r>
              <a:rPr lang="en-US" dirty="0" err="1" smtClean="0"/>
              <a:t>toplum</a:t>
            </a:r>
            <a:r>
              <a:rPr lang="en-US" dirty="0" smtClean="0"/>
              <a:t> vb.)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967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Toplumunun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toplumun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ekseni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güçtür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Bilgi</a:t>
            </a:r>
            <a:r>
              <a:rPr lang="en-US" dirty="0" smtClean="0"/>
              <a:t>: </a:t>
            </a:r>
            <a:r>
              <a:rPr lang="en-US" dirty="0" err="1" smtClean="0"/>
              <a:t>Stratejik</a:t>
            </a:r>
            <a:r>
              <a:rPr lang="en-US" dirty="0" smtClean="0"/>
              <a:t> </a:t>
            </a:r>
            <a:r>
              <a:rPr lang="en-US" dirty="0" err="1" smtClean="0"/>
              <a:t>kaynak</a:t>
            </a:r>
            <a:endParaRPr lang="en-US" dirty="0" smtClean="0"/>
          </a:p>
          <a:p>
            <a:r>
              <a:rPr lang="en-US" dirty="0" err="1" smtClean="0"/>
              <a:t>Yenilenme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Sürdürülebilirlik</a:t>
            </a:r>
            <a:endParaRPr lang="en-US" dirty="0" smtClean="0"/>
          </a:p>
          <a:p>
            <a:r>
              <a:rPr lang="en-US" dirty="0" err="1" smtClean="0"/>
              <a:t>Rekabet</a:t>
            </a:r>
            <a:r>
              <a:rPr lang="en-US" dirty="0" smtClean="0"/>
              <a:t> </a:t>
            </a:r>
            <a:r>
              <a:rPr lang="en-US" dirty="0" err="1" smtClean="0"/>
              <a:t>gücü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90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/>
              <a:t>Teknolojilerinin</a:t>
            </a:r>
            <a:r>
              <a:rPr lang="en-US" dirty="0"/>
              <a:t> </a:t>
            </a:r>
            <a:r>
              <a:rPr lang="en-US" dirty="0" err="1" smtClean="0"/>
              <a:t>Gelişmekte</a:t>
            </a:r>
            <a:r>
              <a:rPr lang="en-US" dirty="0" smtClean="0"/>
              <a:t> Olan </a:t>
            </a:r>
            <a:r>
              <a:rPr lang="en-US" dirty="0" err="1" smtClean="0"/>
              <a:t>Ülkelere</a:t>
            </a:r>
            <a:r>
              <a:rPr lang="en-US" dirty="0" smtClean="0"/>
              <a:t> </a:t>
            </a:r>
            <a:r>
              <a:rPr lang="en-US" dirty="0" err="1" smtClean="0"/>
              <a:t>Sağladığı</a:t>
            </a:r>
            <a:r>
              <a:rPr lang="en-US" dirty="0" smtClean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Fırsatlar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teknolojilerinin</a:t>
            </a:r>
            <a:r>
              <a:rPr lang="en-US" dirty="0" smtClean="0"/>
              <a:t> “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Eşitleyici</a:t>
            </a:r>
            <a:r>
              <a:rPr lang="en-US" dirty="0" smtClean="0"/>
              <a:t> </a:t>
            </a:r>
            <a:r>
              <a:rPr lang="en-US" dirty="0" err="1" smtClean="0"/>
              <a:t>Rolü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İnsan</a:t>
            </a:r>
            <a:r>
              <a:rPr lang="en-US" dirty="0" smtClean="0"/>
              <a:t> </a:t>
            </a:r>
            <a:r>
              <a:rPr lang="en-US" dirty="0" err="1"/>
              <a:t>kaynağı</a:t>
            </a:r>
            <a:r>
              <a:rPr lang="en-US" dirty="0"/>
              <a:t> </a:t>
            </a:r>
            <a:r>
              <a:rPr lang="en-US" dirty="0" err="1" smtClean="0"/>
              <a:t>sorununun</a:t>
            </a:r>
            <a:r>
              <a:rPr lang="en-US" dirty="0" smtClean="0"/>
              <a:t> </a:t>
            </a:r>
            <a:r>
              <a:rPr lang="en-US" dirty="0" err="1" smtClean="0"/>
              <a:t>çözümü</a:t>
            </a:r>
            <a:endParaRPr lang="en-US" dirty="0"/>
          </a:p>
          <a:p>
            <a:r>
              <a:rPr lang="en-US" dirty="0" err="1"/>
              <a:t>S</a:t>
            </a:r>
            <a:r>
              <a:rPr lang="en-US" dirty="0" err="1" smtClean="0"/>
              <a:t>ağlık</a:t>
            </a:r>
            <a:r>
              <a:rPr lang="en-US" dirty="0" smtClean="0"/>
              <a:t> </a:t>
            </a:r>
            <a:r>
              <a:rPr lang="en-US" dirty="0" err="1"/>
              <a:t>programlarının</a:t>
            </a:r>
            <a:r>
              <a:rPr lang="en-US" dirty="0"/>
              <a:t> </a:t>
            </a:r>
            <a:r>
              <a:rPr lang="en-US" dirty="0" err="1" smtClean="0"/>
              <a:t>yönetilmesi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/>
              <a:t>bulaşıcı</a:t>
            </a:r>
            <a:r>
              <a:rPr lang="en-US" dirty="0"/>
              <a:t> </a:t>
            </a:r>
            <a:r>
              <a:rPr lang="en-US" dirty="0" err="1"/>
              <a:t>hastalıklarda</a:t>
            </a:r>
            <a:r>
              <a:rPr lang="en-US" dirty="0"/>
              <a:t> </a:t>
            </a:r>
            <a:r>
              <a:rPr lang="en-US" dirty="0" err="1"/>
              <a:t>kullanılacak</a:t>
            </a:r>
            <a:r>
              <a:rPr lang="en-US" dirty="0"/>
              <a:t> </a:t>
            </a:r>
            <a:r>
              <a:rPr lang="en-US" dirty="0" err="1"/>
              <a:t>etkin</a:t>
            </a:r>
            <a:r>
              <a:rPr lang="en-US" dirty="0"/>
              <a:t> </a:t>
            </a:r>
            <a:r>
              <a:rPr lang="en-US" dirty="0" err="1"/>
              <a:t>çözümlerin</a:t>
            </a:r>
            <a:r>
              <a:rPr lang="en-US" dirty="0"/>
              <a:t> </a:t>
            </a:r>
            <a:r>
              <a:rPr lang="en-US" dirty="0" err="1" smtClean="0"/>
              <a:t>yaygınlaştırılması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/>
              <a:t>Eğitimin</a:t>
            </a:r>
            <a:r>
              <a:rPr lang="en-US" dirty="0"/>
              <a:t> </a:t>
            </a:r>
            <a:r>
              <a:rPr lang="en-US" dirty="0" err="1" smtClean="0"/>
              <a:t>yaygınlaştırılması</a:t>
            </a:r>
            <a:r>
              <a:rPr lang="en-US" dirty="0" smtClean="0"/>
              <a:t>,</a:t>
            </a:r>
            <a:endParaRPr lang="en-US" dirty="0"/>
          </a:p>
          <a:p>
            <a:r>
              <a:rPr lang="en-US" dirty="0" err="1"/>
              <a:t>Yoksullukla</a:t>
            </a:r>
            <a:r>
              <a:rPr lang="en-US" dirty="0"/>
              <a:t> </a:t>
            </a:r>
            <a:r>
              <a:rPr lang="en-US" dirty="0" err="1"/>
              <a:t>mücadele</a:t>
            </a:r>
            <a:r>
              <a:rPr lang="en-US" dirty="0"/>
              <a:t> </a:t>
            </a:r>
            <a:r>
              <a:rPr lang="en-US" dirty="0" err="1"/>
              <a:t>programlarının</a:t>
            </a:r>
            <a:r>
              <a:rPr lang="en-US" dirty="0"/>
              <a:t> </a:t>
            </a:r>
            <a:r>
              <a:rPr lang="en-US" dirty="0" err="1"/>
              <a:t>etkin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 smtClean="0"/>
              <a:t>yürütülmesi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Demokratik</a:t>
            </a:r>
            <a:r>
              <a:rPr lang="en-US" dirty="0"/>
              <a:t> </a:t>
            </a:r>
            <a:r>
              <a:rPr lang="en-US" dirty="0" err="1"/>
              <a:t>fikirlerin</a:t>
            </a:r>
            <a:r>
              <a:rPr lang="en-US" dirty="0"/>
              <a:t> </a:t>
            </a:r>
            <a:r>
              <a:rPr lang="en-US" dirty="0" err="1" smtClean="0"/>
              <a:t>yaygınlaştırılması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 smtClean="0"/>
              <a:t>kabulü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228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Dijital</a:t>
            </a:r>
            <a:r>
              <a:rPr lang="en-US" dirty="0" smtClean="0"/>
              <a:t> </a:t>
            </a:r>
            <a:r>
              <a:rPr lang="en-US" dirty="0" err="1" smtClean="0"/>
              <a:t>Bölünme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Bireyler</a:t>
            </a:r>
            <a:r>
              <a:rPr lang="en-US" dirty="0" smtClean="0"/>
              <a:t>, </a:t>
            </a:r>
            <a:r>
              <a:rPr lang="en-US" dirty="0" err="1" smtClean="0"/>
              <a:t>haneler</a:t>
            </a:r>
            <a:r>
              <a:rPr lang="en-US" dirty="0" smtClean="0"/>
              <a:t> </a:t>
            </a:r>
            <a:r>
              <a:rPr lang="en-US" dirty="0" err="1" smtClean="0"/>
              <a:t>firmalar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bölgeler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teknolojilerine</a:t>
            </a:r>
            <a:r>
              <a:rPr lang="en-US" dirty="0" smtClean="0"/>
              <a:t> </a:t>
            </a:r>
            <a:r>
              <a:rPr lang="en-US" dirty="0" err="1" smtClean="0"/>
              <a:t>erişme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teknolojilerinin</a:t>
            </a:r>
            <a:r>
              <a:rPr lang="en-US" dirty="0" smtClean="0"/>
              <a:t> </a:t>
            </a:r>
            <a:r>
              <a:rPr lang="en-US" dirty="0" err="1" smtClean="0"/>
              <a:t>yarattığı</a:t>
            </a:r>
            <a:r>
              <a:rPr lang="en-US" dirty="0" smtClean="0"/>
              <a:t> </a:t>
            </a:r>
            <a:r>
              <a:rPr lang="en-US" dirty="0" err="1" smtClean="0"/>
              <a:t>imkanlardan</a:t>
            </a:r>
            <a:r>
              <a:rPr lang="en-US" dirty="0" smtClean="0"/>
              <a:t> </a:t>
            </a:r>
            <a:r>
              <a:rPr lang="en-US" dirty="0" err="1" smtClean="0"/>
              <a:t>yararlanma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oluşan</a:t>
            </a:r>
            <a:r>
              <a:rPr lang="en-US" dirty="0" smtClean="0"/>
              <a:t> </a:t>
            </a:r>
            <a:r>
              <a:rPr lang="en-US" dirty="0" err="1" smtClean="0"/>
              <a:t>fark</a:t>
            </a:r>
            <a:r>
              <a:rPr lang="en-US" dirty="0" smtClean="0"/>
              <a:t> (OECD)</a:t>
            </a:r>
          </a:p>
          <a:p>
            <a:r>
              <a:rPr lang="en-US" dirty="0" err="1" smtClean="0"/>
              <a:t>Kıtalar</a:t>
            </a:r>
            <a:r>
              <a:rPr lang="en-US" dirty="0" smtClean="0"/>
              <a:t>, </a:t>
            </a:r>
            <a:r>
              <a:rPr lang="en-US" dirty="0" err="1"/>
              <a:t>ü</a:t>
            </a:r>
            <a:r>
              <a:rPr lang="en-US" dirty="0" err="1" smtClean="0"/>
              <a:t>lkeler</a:t>
            </a:r>
            <a:r>
              <a:rPr lang="en-US" dirty="0" smtClean="0"/>
              <a:t>, </a:t>
            </a:r>
            <a:r>
              <a:rPr lang="en-US" dirty="0" err="1" smtClean="0"/>
              <a:t>bölgeler</a:t>
            </a:r>
            <a:r>
              <a:rPr lang="en-US" dirty="0" smtClean="0"/>
              <a:t>, </a:t>
            </a:r>
            <a:r>
              <a:rPr lang="en-US" dirty="0" err="1" smtClean="0"/>
              <a:t>şehirler</a:t>
            </a:r>
            <a:r>
              <a:rPr lang="en-US" dirty="0" smtClean="0"/>
              <a:t>, </a:t>
            </a:r>
            <a:r>
              <a:rPr lang="en-US" dirty="0" err="1" smtClean="0"/>
              <a:t>kır-kent</a:t>
            </a:r>
            <a:r>
              <a:rPr lang="en-US" dirty="0" smtClean="0"/>
              <a:t> </a:t>
            </a:r>
            <a:r>
              <a:rPr lang="en-US" dirty="0" err="1" smtClean="0"/>
              <a:t>nüfusu</a:t>
            </a:r>
            <a:r>
              <a:rPr lang="en-US" dirty="0" smtClean="0"/>
              <a:t>, </a:t>
            </a:r>
            <a:r>
              <a:rPr lang="en-US" dirty="0" err="1" smtClean="0"/>
              <a:t>etnik</a:t>
            </a:r>
            <a:r>
              <a:rPr lang="en-US" dirty="0" smtClean="0"/>
              <a:t> </a:t>
            </a:r>
            <a:r>
              <a:rPr lang="en-US" dirty="0" err="1" smtClean="0"/>
              <a:t>köken</a:t>
            </a:r>
            <a:r>
              <a:rPr lang="en-US" dirty="0" smtClean="0"/>
              <a:t>, </a:t>
            </a:r>
            <a:r>
              <a:rPr lang="en-US" dirty="0" err="1" smtClean="0"/>
              <a:t>cinsiyet</a:t>
            </a:r>
            <a:r>
              <a:rPr lang="en-US" dirty="0" smtClean="0"/>
              <a:t>, </a:t>
            </a:r>
            <a:r>
              <a:rPr lang="en-US" dirty="0" err="1" smtClean="0"/>
              <a:t>yaş</a:t>
            </a:r>
            <a:r>
              <a:rPr lang="en-US" dirty="0" smtClean="0"/>
              <a:t>,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, </a:t>
            </a:r>
            <a:r>
              <a:rPr lang="en-US" dirty="0" err="1" smtClean="0"/>
              <a:t>sosyo-ekonomik</a:t>
            </a:r>
            <a:r>
              <a:rPr lang="en-US" dirty="0" smtClean="0"/>
              <a:t> </a:t>
            </a:r>
            <a:r>
              <a:rPr lang="en-US" dirty="0" err="1" smtClean="0"/>
              <a:t>statü</a:t>
            </a:r>
            <a:r>
              <a:rPr lang="en-US" dirty="0" smtClean="0"/>
              <a:t> vb. </a:t>
            </a:r>
            <a:r>
              <a:rPr lang="en-US" dirty="0" err="1" smtClean="0"/>
              <a:t>faktörler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23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Çağı</a:t>
            </a:r>
            <a:r>
              <a:rPr lang="en-US" dirty="0"/>
              <a:t> </a:t>
            </a:r>
            <a:r>
              <a:rPr lang="en-US" dirty="0" err="1"/>
              <a:t>Trendlerinin</a:t>
            </a:r>
            <a:r>
              <a:rPr lang="en-US" dirty="0"/>
              <a:t> </a:t>
            </a:r>
            <a:r>
              <a:rPr lang="en-US" dirty="0" err="1"/>
              <a:t>Türkiye’ye</a:t>
            </a:r>
            <a:r>
              <a:rPr lang="en-US" dirty="0"/>
              <a:t> </a:t>
            </a:r>
            <a:r>
              <a:rPr lang="en-US" dirty="0" err="1"/>
              <a:t>Etkileri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Sektörel</a:t>
            </a:r>
            <a:r>
              <a:rPr lang="en-US" dirty="0" smtClean="0"/>
              <a:t> </a:t>
            </a:r>
            <a:r>
              <a:rPr lang="en-US" dirty="0" err="1" smtClean="0"/>
              <a:t>değişim</a:t>
            </a:r>
            <a:endParaRPr lang="en-US" dirty="0" smtClean="0"/>
          </a:p>
          <a:p>
            <a:pPr lvl="1"/>
            <a:r>
              <a:rPr lang="en-US" dirty="0" err="1" smtClean="0"/>
              <a:t>Tarımın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ağırlığında</a:t>
            </a:r>
            <a:r>
              <a:rPr lang="en-US" dirty="0" smtClean="0"/>
              <a:t> </a:t>
            </a:r>
            <a:r>
              <a:rPr lang="en-US" dirty="0" err="1" smtClean="0"/>
              <a:t>düşüş</a:t>
            </a:r>
            <a:endParaRPr lang="en-US" dirty="0" smtClean="0"/>
          </a:p>
          <a:p>
            <a:r>
              <a:rPr lang="en-US" dirty="0" err="1" smtClean="0"/>
              <a:t>İşgücünün</a:t>
            </a:r>
            <a:r>
              <a:rPr lang="en-US" dirty="0" smtClean="0"/>
              <a:t> </a:t>
            </a:r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 smtClean="0"/>
              <a:t>dağılımında</a:t>
            </a:r>
            <a:r>
              <a:rPr lang="en-US" dirty="0" smtClean="0"/>
              <a:t> </a:t>
            </a:r>
            <a:r>
              <a:rPr lang="en-US" dirty="0" err="1" smtClean="0"/>
              <a:t>değişiklik</a:t>
            </a:r>
            <a:endParaRPr lang="en-US" dirty="0" smtClean="0"/>
          </a:p>
          <a:p>
            <a:pPr lvl="1"/>
            <a:r>
              <a:rPr lang="en-US" altLang="tr-TR" dirty="0" smtClean="0"/>
              <a:t>O</a:t>
            </a:r>
            <a:r>
              <a:rPr lang="tr-TR" altLang="tr-TR" dirty="0" err="1" smtClean="0"/>
              <a:t>fis</a:t>
            </a:r>
            <a:r>
              <a:rPr lang="tr-TR" altLang="tr-TR" dirty="0" smtClean="0"/>
              <a:t> </a:t>
            </a:r>
            <a:r>
              <a:rPr lang="tr-TR" altLang="tr-TR" dirty="0"/>
              <a:t>işlerinin istihdamdaki ağırlığı giderek </a:t>
            </a:r>
            <a:r>
              <a:rPr lang="tr-TR" altLang="tr-TR" dirty="0" smtClean="0"/>
              <a:t>artma</a:t>
            </a:r>
            <a:r>
              <a:rPr lang="en-US" altLang="tr-TR" dirty="0" err="1" smtClean="0"/>
              <a:t>sı</a:t>
            </a:r>
            <a:endParaRPr lang="en-US" altLang="tr-TR" dirty="0" smtClean="0"/>
          </a:p>
          <a:p>
            <a:r>
              <a:rPr lang="tr-TR" altLang="tr-TR" dirty="0"/>
              <a:t>Bilişim sektörünün gelişimi ise göreceli olarak daha yavaş bir seyir izlemektedir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937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Eğitimde</a:t>
            </a:r>
            <a:r>
              <a:rPr lang="en-US" dirty="0" smtClean="0"/>
              <a:t> </a:t>
            </a:r>
            <a:r>
              <a:rPr lang="en-US" dirty="0" err="1" smtClean="0"/>
              <a:t>Yaşanan</a:t>
            </a:r>
            <a:r>
              <a:rPr lang="en-US" dirty="0" smtClean="0"/>
              <a:t> </a:t>
            </a:r>
            <a:r>
              <a:rPr lang="en-US" dirty="0" err="1" smtClean="0"/>
              <a:t>Dönüşümler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Eğitime</a:t>
            </a:r>
            <a:r>
              <a:rPr lang="en-US" dirty="0" smtClean="0"/>
              <a:t> </a:t>
            </a:r>
            <a:r>
              <a:rPr lang="en-US" dirty="0" err="1" smtClean="0"/>
              <a:t>ayrılan</a:t>
            </a:r>
            <a:r>
              <a:rPr lang="en-US" dirty="0" smtClean="0"/>
              <a:t> </a:t>
            </a:r>
            <a:r>
              <a:rPr lang="en-US" dirty="0" err="1" smtClean="0"/>
              <a:t>kaynakların</a:t>
            </a:r>
            <a:r>
              <a:rPr lang="en-US" dirty="0" smtClean="0"/>
              <a:t> </a:t>
            </a:r>
            <a:r>
              <a:rPr lang="en-US" dirty="0" err="1" smtClean="0"/>
              <a:t>artırılması</a:t>
            </a:r>
            <a:r>
              <a:rPr lang="en-US" dirty="0" smtClean="0"/>
              <a:t> </a:t>
            </a:r>
            <a:r>
              <a:rPr lang="en-US" dirty="0" err="1" smtClean="0"/>
              <a:t>gereği</a:t>
            </a:r>
            <a:endParaRPr lang="en-US" dirty="0" smtClean="0"/>
          </a:p>
          <a:p>
            <a:pPr lvl="1"/>
            <a:r>
              <a:rPr lang="en-US" dirty="0" err="1" smtClean="0"/>
              <a:t>Kaynakların</a:t>
            </a:r>
            <a:r>
              <a:rPr lang="en-US" dirty="0" smtClean="0"/>
              <a:t> </a:t>
            </a:r>
            <a:r>
              <a:rPr lang="en-US" dirty="0" err="1" smtClean="0"/>
              <a:t>yetersizliği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kalite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r>
              <a:rPr lang="en-US" altLang="tr-TR" dirty="0" smtClean="0"/>
              <a:t>E</a:t>
            </a:r>
            <a:r>
              <a:rPr lang="tr-TR" altLang="tr-TR" dirty="0" err="1" smtClean="0"/>
              <a:t>ğitim</a:t>
            </a:r>
            <a:r>
              <a:rPr lang="tr-TR" altLang="tr-TR" dirty="0" smtClean="0"/>
              <a:t> </a:t>
            </a:r>
            <a:r>
              <a:rPr lang="tr-TR" altLang="tr-TR" dirty="0"/>
              <a:t>ve </a:t>
            </a:r>
            <a:r>
              <a:rPr lang="en-US" altLang="tr-TR" dirty="0" err="1" smtClean="0"/>
              <a:t>istihdam</a:t>
            </a:r>
            <a:r>
              <a:rPr lang="en-US" altLang="tr-TR" dirty="0" smtClean="0"/>
              <a:t> </a:t>
            </a:r>
            <a:r>
              <a:rPr lang="tr-TR" altLang="tr-TR" dirty="0" smtClean="0"/>
              <a:t>arasında</a:t>
            </a:r>
            <a:r>
              <a:rPr lang="en-US" altLang="tr-TR" dirty="0" err="1" smtClean="0"/>
              <a:t>ki</a:t>
            </a:r>
            <a:r>
              <a:rPr lang="tr-TR" altLang="tr-TR" dirty="0" smtClean="0"/>
              <a:t> </a:t>
            </a:r>
            <a:r>
              <a:rPr lang="tr-TR" altLang="tr-TR" dirty="0"/>
              <a:t>güçlü </a:t>
            </a:r>
            <a:r>
              <a:rPr lang="tr-TR" altLang="tr-TR" dirty="0" smtClean="0"/>
              <a:t>bağlantı</a:t>
            </a:r>
            <a:endParaRPr lang="en-US" dirty="0" smtClean="0"/>
          </a:p>
          <a:p>
            <a:r>
              <a:rPr lang="en-US" dirty="0" err="1" smtClean="0"/>
              <a:t>Eğitimde</a:t>
            </a:r>
            <a:r>
              <a:rPr lang="en-US" dirty="0" smtClean="0"/>
              <a:t> </a:t>
            </a:r>
            <a:r>
              <a:rPr lang="en-US" dirty="0" err="1" smtClean="0"/>
              <a:t>standartlaşma</a:t>
            </a:r>
            <a:endParaRPr lang="en-US" dirty="0" smtClean="0"/>
          </a:p>
          <a:p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sistemlerindeki</a:t>
            </a:r>
            <a:r>
              <a:rPr lang="en-US" dirty="0" smtClean="0"/>
              <a:t> </a:t>
            </a:r>
            <a:r>
              <a:rPr lang="en-US" dirty="0" err="1" smtClean="0"/>
              <a:t>hızlı</a:t>
            </a:r>
            <a:r>
              <a:rPr lang="en-US" dirty="0" smtClean="0"/>
              <a:t> </a:t>
            </a:r>
            <a:r>
              <a:rPr lang="en-US" dirty="0" err="1" smtClean="0"/>
              <a:t>değişim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42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Türkiye’de</a:t>
            </a:r>
            <a:r>
              <a:rPr lang="en-US" dirty="0" smtClean="0"/>
              <a:t> </a:t>
            </a:r>
            <a:r>
              <a:rPr lang="en-US" dirty="0"/>
              <a:t>ARGE,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Teknolojilerine</a:t>
            </a:r>
            <a:r>
              <a:rPr lang="en-US" dirty="0"/>
              <a:t> </a:t>
            </a:r>
            <a:r>
              <a:rPr lang="en-US" dirty="0" err="1"/>
              <a:t>Erişim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E-</a:t>
            </a:r>
            <a:r>
              <a:rPr lang="en-US" dirty="0" err="1"/>
              <a:t>Okuryazarlık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toplumunun</a:t>
            </a:r>
            <a:r>
              <a:rPr lang="en-US" dirty="0" smtClean="0"/>
              <a:t> alt </a:t>
            </a:r>
            <a:r>
              <a:rPr lang="en-US" dirty="0" err="1" smtClean="0"/>
              <a:t>yapısını</a:t>
            </a:r>
            <a:r>
              <a:rPr lang="en-US" dirty="0" smtClean="0"/>
              <a:t> </a:t>
            </a:r>
            <a:r>
              <a:rPr lang="en-US" dirty="0" err="1" smtClean="0"/>
              <a:t>oluşturan</a:t>
            </a:r>
            <a:r>
              <a:rPr lang="en-US" dirty="0" smtClean="0"/>
              <a:t> </a:t>
            </a:r>
            <a:r>
              <a:rPr lang="en-US" dirty="0" err="1" smtClean="0"/>
              <a:t>öğeler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Telefon</a:t>
            </a:r>
            <a:r>
              <a:rPr lang="en-US" dirty="0" smtClean="0"/>
              <a:t>, </a:t>
            </a:r>
            <a:r>
              <a:rPr lang="en-US" dirty="0" err="1" smtClean="0"/>
              <a:t>bilgisayar</a:t>
            </a:r>
            <a:r>
              <a:rPr lang="en-US" dirty="0" smtClean="0"/>
              <a:t>, </a:t>
            </a:r>
            <a:r>
              <a:rPr lang="en-US" dirty="0" err="1" smtClean="0"/>
              <a:t>faks</a:t>
            </a:r>
            <a:r>
              <a:rPr lang="en-US" dirty="0" smtClean="0"/>
              <a:t>, </a:t>
            </a:r>
            <a:r>
              <a:rPr lang="en-US" dirty="0" err="1" smtClean="0"/>
              <a:t>uydu</a:t>
            </a:r>
            <a:r>
              <a:rPr lang="en-US" dirty="0" smtClean="0"/>
              <a:t> </a:t>
            </a:r>
            <a:r>
              <a:rPr lang="en-US" dirty="0" err="1" smtClean="0"/>
              <a:t>haberleşmesi</a:t>
            </a:r>
            <a:r>
              <a:rPr lang="en-US" dirty="0" smtClean="0"/>
              <a:t>,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ağ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endParaRPr lang="en-US" dirty="0" smtClean="0"/>
          </a:p>
          <a:p>
            <a:r>
              <a:rPr lang="en-US" dirty="0" err="1" smtClean="0"/>
              <a:t>Türkiye’de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elefon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internet </a:t>
            </a:r>
            <a:r>
              <a:rPr lang="en-US" dirty="0" err="1" smtClean="0"/>
              <a:t>hatları</a:t>
            </a:r>
            <a:r>
              <a:rPr lang="en-US" dirty="0" smtClean="0"/>
              <a:t> </a:t>
            </a:r>
            <a:r>
              <a:rPr lang="en-US" dirty="0" err="1" smtClean="0"/>
              <a:t>oldukça</a:t>
            </a:r>
            <a:r>
              <a:rPr lang="en-US" dirty="0" smtClean="0"/>
              <a:t> </a:t>
            </a:r>
            <a:r>
              <a:rPr lang="en-US" dirty="0" err="1" smtClean="0"/>
              <a:t>yaygındır</a:t>
            </a:r>
            <a:r>
              <a:rPr lang="en-US" dirty="0" smtClean="0"/>
              <a:t> </a:t>
            </a:r>
            <a:r>
              <a:rPr lang="en-US" dirty="0" err="1" smtClean="0"/>
              <a:t>ancak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tr-TR" altLang="tr-TR" dirty="0"/>
              <a:t>OECD ülkeleri arasında Türkiye; özellikle bilim, teknoloji ve insan gücü bakımından son sıralarda yer almaktadır</a:t>
            </a:r>
            <a:r>
              <a:rPr lang="tr-TR" altLang="tr-TR" dirty="0" smtClean="0"/>
              <a:t>.</a:t>
            </a:r>
            <a:endParaRPr lang="en-US" altLang="tr-TR" dirty="0" smtClean="0"/>
          </a:p>
          <a:p>
            <a:r>
              <a:rPr lang="tr-TR" altLang="tr-TR" dirty="0"/>
              <a:t>ARGE harcamaları içinde özel kesimin payı %35’tir. </a:t>
            </a:r>
            <a:endParaRPr lang="en-US" altLang="tr-TR" dirty="0" smtClean="0"/>
          </a:p>
          <a:p>
            <a:r>
              <a:rPr lang="tr-TR" altLang="tr-TR" dirty="0" smtClean="0"/>
              <a:t>ARGE </a:t>
            </a:r>
            <a:r>
              <a:rPr lang="tr-TR" altLang="tr-TR" dirty="0"/>
              <a:t>çalışmalarının büyük bir bölü üniversiteler tarafından yapılmakla birlikte üniversite-sanayi işbirliği zayıftır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7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364</Words>
  <Application>Microsoft Office PowerPoint</Application>
  <PresentationFormat>Geniş ekran</PresentationFormat>
  <Paragraphs>47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1_Office Teması</vt:lpstr>
      <vt:lpstr>PowerPoint Sunusu</vt:lpstr>
      <vt:lpstr>Farklılaşan Toplum</vt:lpstr>
      <vt:lpstr>Yeni toplum düzeni için farklı tanımlar</vt:lpstr>
      <vt:lpstr>Bilgi Toplumunun Temel Özellikleri</vt:lpstr>
      <vt:lpstr> Bilgi Teknolojilerinin Gelişmekte Olan Ülkelere Sağladığı Toplumsal Fırsatlar </vt:lpstr>
      <vt:lpstr>Dijital Bölünme</vt:lpstr>
      <vt:lpstr>Bilgi Çağı Trendlerinin Türkiye’ye Etkileri </vt:lpstr>
      <vt:lpstr>Eğitimde Yaşanan Dönüşümler</vt:lpstr>
      <vt:lpstr> Türkiye’de ARGE, Bilgi Teknolojilerine Erişim ve E-Okuryazarlık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</dc:creator>
  <cp:lastModifiedBy>Burcu</cp:lastModifiedBy>
  <cp:revision>39</cp:revision>
  <dcterms:created xsi:type="dcterms:W3CDTF">2017-10-29T22:05:44Z</dcterms:created>
  <dcterms:modified xsi:type="dcterms:W3CDTF">2020-11-28T18:03:03Z</dcterms:modified>
</cp:coreProperties>
</file>