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E7A6781-3992-4BA4-B54C-0C9E71F64AA6}"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2857964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7A6781-3992-4BA4-B54C-0C9E71F64AA6}"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1462692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7A6781-3992-4BA4-B54C-0C9E71F64AA6}"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597944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7A6781-3992-4BA4-B54C-0C9E71F64AA6}"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841847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E7A6781-3992-4BA4-B54C-0C9E71F64AA6}"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73352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E7A6781-3992-4BA4-B54C-0C9E71F64AA6}"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2909349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E7A6781-3992-4BA4-B54C-0C9E71F64AA6}"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1055882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E7A6781-3992-4BA4-B54C-0C9E71F64AA6}"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2911189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E7A6781-3992-4BA4-B54C-0C9E71F64AA6}"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21412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E7A6781-3992-4BA4-B54C-0C9E71F64AA6}"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185672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E7A6781-3992-4BA4-B54C-0C9E71F64AA6}"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C515D1-A3DB-4B9A-8263-E55727C23584}" type="slidenum">
              <a:rPr lang="tr-TR" smtClean="0"/>
              <a:t>‹#›</a:t>
            </a:fld>
            <a:endParaRPr lang="tr-TR"/>
          </a:p>
        </p:txBody>
      </p:sp>
    </p:spTree>
    <p:extLst>
      <p:ext uri="{BB962C8B-B14F-4D97-AF65-F5344CB8AC3E}">
        <p14:creationId xmlns:p14="http://schemas.microsoft.com/office/powerpoint/2010/main" val="1270774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A6781-3992-4BA4-B54C-0C9E71F64AA6}"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515D1-A3DB-4B9A-8263-E55727C23584}" type="slidenum">
              <a:rPr lang="tr-TR" smtClean="0"/>
              <a:t>‹#›</a:t>
            </a:fld>
            <a:endParaRPr lang="tr-TR"/>
          </a:p>
        </p:txBody>
      </p:sp>
    </p:spTree>
    <p:extLst>
      <p:ext uri="{BB962C8B-B14F-4D97-AF65-F5344CB8AC3E}">
        <p14:creationId xmlns:p14="http://schemas.microsoft.com/office/powerpoint/2010/main" val="1032863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HANCA </a:t>
            </a:r>
            <a:endParaRPr lang="tr-TR" dirty="0"/>
          </a:p>
        </p:txBody>
      </p:sp>
      <p:sp>
        <p:nvSpPr>
          <p:cNvPr id="3" name="Alt Başlık 2"/>
          <p:cNvSpPr>
            <a:spLocks noGrp="1"/>
          </p:cNvSpPr>
          <p:nvPr>
            <p:ph type="subTitle" idx="1"/>
          </p:nvPr>
        </p:nvSpPr>
        <p:spPr>
          <a:xfrm>
            <a:off x="6864824" y="4380930"/>
            <a:ext cx="3803176" cy="876869"/>
          </a:xfrm>
        </p:spPr>
        <p:txBody>
          <a:bodyPr>
            <a:normAutofit/>
          </a:bodyPr>
          <a:lstStyle/>
          <a:p>
            <a:pPr algn="r"/>
            <a:r>
              <a:rPr lang="tr-TR" sz="1800" dirty="0" smtClean="0"/>
              <a:t>Ders İçeriklerini Hazırlayanlar</a:t>
            </a:r>
          </a:p>
          <a:p>
            <a:pPr algn="r"/>
            <a:r>
              <a:rPr lang="tr-TR" sz="1800" dirty="0" smtClean="0"/>
              <a:t>Dr. Pınar </a:t>
            </a:r>
            <a:r>
              <a:rPr lang="tr-TR" sz="1800" dirty="0" err="1" smtClean="0"/>
              <a:t>Altundağ</a:t>
            </a:r>
            <a:r>
              <a:rPr lang="tr-TR" sz="1800" dirty="0" smtClean="0"/>
              <a:t> , Dr. </a:t>
            </a:r>
            <a:r>
              <a:rPr lang="tr-TR" sz="1800" dirty="0" err="1" smtClean="0"/>
              <a:t>Cho</a:t>
            </a:r>
            <a:r>
              <a:rPr lang="tr-TR" sz="1800" dirty="0" smtClean="0"/>
              <a:t> </a:t>
            </a:r>
            <a:r>
              <a:rPr lang="tr-TR" sz="1800" dirty="0" err="1" smtClean="0"/>
              <a:t>Eun</a:t>
            </a:r>
            <a:r>
              <a:rPr lang="tr-TR" sz="1800" dirty="0" smtClean="0"/>
              <a:t> </a:t>
            </a:r>
            <a:r>
              <a:rPr lang="tr-TR" sz="1800" dirty="0" err="1" smtClean="0"/>
              <a:t>Suk</a:t>
            </a:r>
            <a:r>
              <a:rPr lang="tr-TR" sz="1800" dirty="0" smtClean="0"/>
              <a:t> </a:t>
            </a:r>
          </a:p>
          <a:p>
            <a:endParaRPr lang="tr-TR" sz="1800" dirty="0"/>
          </a:p>
        </p:txBody>
      </p:sp>
    </p:spTree>
    <p:extLst>
      <p:ext uri="{BB962C8B-B14F-4D97-AF65-F5344CB8AC3E}">
        <p14:creationId xmlns:p14="http://schemas.microsoft.com/office/powerpoint/2010/main" val="633467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altLang="ko-KR" dirty="0" smtClean="0"/>
              <a:t/>
            </a:r>
            <a:br>
              <a:rPr lang="tr-TR" altLang="ko-KR" dirty="0" smtClean="0"/>
            </a:br>
            <a:r>
              <a:rPr lang="ko-KR" altLang="en-US" sz="6000" dirty="0" smtClean="0">
                <a:latin typeface="+mn-lt"/>
              </a:rPr>
              <a:t>획수</a:t>
            </a:r>
            <a:r>
              <a:rPr lang="tr-TR" altLang="ko-KR" sz="6000" dirty="0" smtClean="0">
                <a:latin typeface="+mn-lt"/>
              </a:rPr>
              <a:t>  (Vuruş sayısı) </a:t>
            </a:r>
            <a:br>
              <a:rPr lang="tr-TR" altLang="ko-KR" sz="6000" dirty="0" smtClean="0">
                <a:latin typeface="+mn-lt"/>
              </a:rPr>
            </a:br>
            <a:endParaRPr lang="tr-TR" sz="6000" dirty="0">
              <a:latin typeface="+mn-lt"/>
            </a:endParaRPr>
          </a:p>
        </p:txBody>
      </p:sp>
      <p:sp>
        <p:nvSpPr>
          <p:cNvPr id="3" name="İçerik Yer Tutucusu 2"/>
          <p:cNvSpPr>
            <a:spLocks noGrp="1"/>
          </p:cNvSpPr>
          <p:nvPr>
            <p:ph idx="1"/>
          </p:nvPr>
        </p:nvSpPr>
        <p:spPr/>
        <p:txBody>
          <a:bodyPr/>
          <a:lstStyle/>
          <a:p>
            <a:pPr marL="0" indent="0">
              <a:buNone/>
            </a:pPr>
            <a:r>
              <a:rPr lang="tr-TR" dirty="0"/>
              <a:t>Hancaları yazarken, </a:t>
            </a:r>
            <a:r>
              <a:rPr lang="tr-TR" dirty="0" err="1"/>
              <a:t>hancayı</a:t>
            </a:r>
            <a:r>
              <a:rPr lang="tr-TR" dirty="0"/>
              <a:t> kaç seferde yazdığımızı sayma işlemine </a:t>
            </a:r>
            <a:r>
              <a:rPr lang="ko-KR" altLang="en-US" dirty="0"/>
              <a:t>획수</a:t>
            </a:r>
            <a:r>
              <a:rPr lang="tr-TR" dirty="0"/>
              <a:t> (vuruş) </a:t>
            </a:r>
            <a:r>
              <a:rPr lang="tr-TR" dirty="0" smtClean="0"/>
              <a:t>denilmektedir. </a:t>
            </a:r>
          </a:p>
          <a:p>
            <a:pPr marL="0" indent="0">
              <a:buNone/>
            </a:pPr>
            <a:r>
              <a:rPr lang="tr-TR" dirty="0" smtClean="0"/>
              <a:t>Örneğin ateş </a:t>
            </a:r>
            <a:r>
              <a:rPr lang="tr-TR" dirty="0" err="1" smtClean="0"/>
              <a:t>hancası</a:t>
            </a:r>
            <a:r>
              <a:rPr lang="tr-TR" dirty="0" smtClean="0"/>
              <a:t>  </a:t>
            </a:r>
            <a:r>
              <a:rPr lang="ko-KR" altLang="en-US" sz="4400" b="1" dirty="0" smtClean="0"/>
              <a:t>火</a:t>
            </a:r>
            <a:r>
              <a:rPr lang="tr-TR" altLang="ko-KR" sz="4400" dirty="0" smtClean="0"/>
              <a:t>  </a:t>
            </a:r>
            <a:r>
              <a:rPr lang="tr-TR" dirty="0" smtClean="0"/>
              <a:t>toplam 4 vuruştan oluşmaktadır. </a:t>
            </a:r>
            <a:endParaRPr lang="tr-TR" dirty="0"/>
          </a:p>
          <a:p>
            <a:pPr marL="0" indent="0">
              <a:buNone/>
            </a:pPr>
            <a:endParaRPr lang="tr-TR" dirty="0"/>
          </a:p>
        </p:txBody>
      </p:sp>
      <p:pic>
        <p:nvPicPr>
          <p:cNvPr id="16" name="그림 %d 64"/>
          <p:cNvPicPr/>
          <p:nvPr/>
        </p:nvPicPr>
        <p:blipFill>
          <a:blip r:embed="rId2"/>
          <a:stretch>
            <a:fillRect/>
          </a:stretch>
        </p:blipFill>
        <p:spPr>
          <a:xfrm>
            <a:off x="2565780" y="3821373"/>
            <a:ext cx="4626590" cy="1514902"/>
          </a:xfrm>
          <a:prstGeom prst="rect">
            <a:avLst/>
          </a:prstGeom>
          <a:effectLst/>
        </p:spPr>
      </p:pic>
    </p:spTree>
    <p:extLst>
      <p:ext uri="{BB962C8B-B14F-4D97-AF65-F5344CB8AC3E}">
        <p14:creationId xmlns:p14="http://schemas.microsoft.com/office/powerpoint/2010/main" val="477532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altLang="ko-KR" dirty="0" smtClean="0"/>
              <a:t/>
            </a:r>
            <a:br>
              <a:rPr lang="tr-TR" altLang="ko-KR" dirty="0" smtClean="0"/>
            </a:br>
            <a:r>
              <a:rPr lang="ko-KR" altLang="en-US" sz="6000" dirty="0" smtClean="0"/>
              <a:t>획순</a:t>
            </a:r>
            <a:r>
              <a:rPr lang="tr-TR" altLang="ko-KR" sz="6000" dirty="0" smtClean="0"/>
              <a:t>	 (</a:t>
            </a:r>
            <a:r>
              <a:rPr lang="tr-TR" altLang="ko-KR" sz="6000" dirty="0" smtClean="0">
                <a:latin typeface="+mn-lt"/>
              </a:rPr>
              <a:t>Yazılış Sırası)</a:t>
            </a:r>
            <a:r>
              <a:rPr lang="tr-TR" sz="6000" dirty="0" smtClean="0">
                <a:latin typeface="+mn-lt"/>
              </a:rPr>
              <a:t/>
            </a:r>
            <a:br>
              <a:rPr lang="tr-TR" sz="6000" dirty="0" smtClean="0">
                <a:latin typeface="+mn-lt"/>
              </a:rPr>
            </a:br>
            <a:endParaRPr lang="tr-TR" sz="6000" dirty="0">
              <a:latin typeface="+mn-lt"/>
            </a:endParaRPr>
          </a:p>
        </p:txBody>
      </p:sp>
      <p:sp>
        <p:nvSpPr>
          <p:cNvPr id="3" name="İçerik Yer Tutucusu 2"/>
          <p:cNvSpPr>
            <a:spLocks noGrp="1"/>
          </p:cNvSpPr>
          <p:nvPr>
            <p:ph idx="1"/>
          </p:nvPr>
        </p:nvSpPr>
        <p:spPr/>
        <p:txBody>
          <a:bodyPr/>
          <a:lstStyle/>
          <a:p>
            <a:pPr algn="just"/>
            <a:r>
              <a:rPr lang="tr-TR" dirty="0"/>
              <a:t>Yazılış sırasını ezberlemek şart değildir fakat karakterin yazılışını anlamamızı sağladığı için gözden geçirmek faydalıdır. Yazılış sırasının farklı yapılması durumunda çizilen karakter düzgün olmayacağı gibi yanlış ifade edilen bir karakter de çizilmiş </a:t>
            </a:r>
            <a:r>
              <a:rPr lang="tr-TR" dirty="0" smtClean="0"/>
              <a:t>olabilir. </a:t>
            </a:r>
          </a:p>
          <a:p>
            <a:pPr marL="0" indent="0">
              <a:buNone/>
            </a:pPr>
            <a:r>
              <a:rPr lang="tr-TR" altLang="ko-KR" dirty="0" smtClean="0"/>
              <a:t>Örneğin, ay </a:t>
            </a:r>
            <a:r>
              <a:rPr lang="tr-TR" altLang="ko-KR" dirty="0" err="1" smtClean="0"/>
              <a:t>hancasının</a:t>
            </a:r>
            <a:r>
              <a:rPr lang="tr-TR" altLang="ko-KR" dirty="0" smtClean="0"/>
              <a:t> </a:t>
            </a:r>
            <a:r>
              <a:rPr lang="ko-KR" altLang="en-US" sz="4800" b="1" dirty="0" smtClean="0"/>
              <a:t>月</a:t>
            </a:r>
            <a:r>
              <a:rPr lang="tr-TR" altLang="ko-KR" dirty="0" smtClean="0"/>
              <a:t> yazılış sırası aşağıdaki gibidir. </a:t>
            </a:r>
          </a:p>
          <a:p>
            <a:pPr marL="0" indent="0">
              <a:buNone/>
            </a:pPr>
            <a:endParaRPr lang="tr-TR" dirty="0"/>
          </a:p>
          <a:p>
            <a:pPr marL="0" indent="0">
              <a:buNone/>
            </a:pPr>
            <a:endParaRPr lang="tr-TR" dirty="0"/>
          </a:p>
        </p:txBody>
      </p:sp>
      <p:pic>
        <p:nvPicPr>
          <p:cNvPr id="4" name="그림 %d 45"/>
          <p:cNvPicPr/>
          <p:nvPr/>
        </p:nvPicPr>
        <p:blipFill>
          <a:blip r:embed="rId2"/>
          <a:stretch>
            <a:fillRect/>
          </a:stretch>
        </p:blipFill>
        <p:spPr>
          <a:xfrm>
            <a:off x="2729553" y="4817660"/>
            <a:ext cx="5650172" cy="1160059"/>
          </a:xfrm>
          <a:prstGeom prst="rect">
            <a:avLst/>
          </a:prstGeom>
          <a:effectLst/>
        </p:spPr>
      </p:pic>
    </p:spTree>
    <p:extLst>
      <p:ext uri="{BB962C8B-B14F-4D97-AF65-F5344CB8AC3E}">
        <p14:creationId xmlns:p14="http://schemas.microsoft.com/office/powerpoint/2010/main" val="2858525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Hancanın Tarihi Gelişimi</a:t>
            </a:r>
            <a:br>
              <a:rPr lang="tr-TR" dirty="0" smtClean="0"/>
            </a:br>
            <a:r>
              <a:rPr lang="ko-KR" altLang="en-US" dirty="0"/>
              <a:t>한자의 변천과정</a:t>
            </a:r>
            <a:endParaRPr lang="tr-TR" dirty="0"/>
          </a:p>
        </p:txBody>
      </p:sp>
      <p:sp>
        <p:nvSpPr>
          <p:cNvPr id="3" name="İçerik Yer Tutucusu 2"/>
          <p:cNvSpPr>
            <a:spLocks noGrp="1"/>
          </p:cNvSpPr>
          <p:nvPr>
            <p:ph idx="1"/>
          </p:nvPr>
        </p:nvSpPr>
        <p:spPr/>
        <p:txBody>
          <a:bodyPr>
            <a:normAutofit fontScale="92500" lnSpcReduction="20000"/>
          </a:bodyPr>
          <a:lstStyle/>
          <a:p>
            <a:pPr>
              <a:lnSpc>
                <a:spcPct val="150000"/>
              </a:lnSpc>
            </a:pPr>
            <a:r>
              <a:rPr lang="ko-KR" altLang="en-US" sz="4000" dirty="0"/>
              <a:t>갑골</a:t>
            </a:r>
            <a:r>
              <a:rPr lang="tr-TR" sz="4000" dirty="0"/>
              <a:t>(</a:t>
            </a:r>
            <a:r>
              <a:rPr lang="ko-KR" altLang="en-US" sz="4000" dirty="0"/>
              <a:t>甲骨</a:t>
            </a:r>
            <a:r>
              <a:rPr lang="tr-TR" sz="4000" dirty="0" smtClean="0"/>
              <a:t>)</a:t>
            </a:r>
            <a:endParaRPr lang="tr-TR" altLang="ko-KR" sz="4000" dirty="0" smtClean="0"/>
          </a:p>
          <a:p>
            <a:pPr>
              <a:lnSpc>
                <a:spcPct val="150000"/>
              </a:lnSpc>
            </a:pPr>
            <a:r>
              <a:rPr lang="ko-KR" altLang="en-US" sz="4000" dirty="0"/>
              <a:t>금문</a:t>
            </a:r>
            <a:r>
              <a:rPr lang="tr-TR" sz="4000" dirty="0"/>
              <a:t>(</a:t>
            </a:r>
            <a:r>
              <a:rPr lang="ko-KR" altLang="en-US" sz="4000" dirty="0" smtClean="0"/>
              <a:t>金文</a:t>
            </a:r>
            <a:r>
              <a:rPr lang="tr-TR" sz="4000" dirty="0" smtClean="0"/>
              <a:t>)</a:t>
            </a:r>
          </a:p>
          <a:p>
            <a:pPr>
              <a:lnSpc>
                <a:spcPct val="150000"/>
              </a:lnSpc>
            </a:pPr>
            <a:r>
              <a:rPr lang="ko-KR" altLang="en-US" sz="4000" dirty="0"/>
              <a:t>소전</a:t>
            </a:r>
            <a:r>
              <a:rPr lang="tr-TR" sz="4000" dirty="0"/>
              <a:t>(</a:t>
            </a:r>
            <a:r>
              <a:rPr lang="ko-KR" altLang="en-US" sz="4000" dirty="0"/>
              <a:t>小篆</a:t>
            </a:r>
            <a:r>
              <a:rPr lang="tr-TR" sz="4000" dirty="0" smtClean="0"/>
              <a:t>)</a:t>
            </a:r>
          </a:p>
          <a:p>
            <a:pPr>
              <a:lnSpc>
                <a:spcPct val="150000"/>
              </a:lnSpc>
            </a:pPr>
            <a:r>
              <a:rPr lang="ko-KR" altLang="en-US" sz="4000" dirty="0"/>
              <a:t>예서</a:t>
            </a:r>
            <a:r>
              <a:rPr lang="tr-TR" sz="4000" dirty="0"/>
              <a:t>(</a:t>
            </a:r>
            <a:r>
              <a:rPr lang="ko-KR" altLang="en-US" sz="4000" dirty="0"/>
              <a:t>隸書</a:t>
            </a:r>
            <a:r>
              <a:rPr lang="tr-TR" sz="4000" dirty="0" smtClean="0"/>
              <a:t>)</a:t>
            </a:r>
          </a:p>
          <a:p>
            <a:pPr>
              <a:lnSpc>
                <a:spcPct val="150000"/>
              </a:lnSpc>
            </a:pPr>
            <a:r>
              <a:rPr lang="ko-KR" altLang="en-US" sz="4000" dirty="0"/>
              <a:t>해서</a:t>
            </a:r>
            <a:r>
              <a:rPr lang="tr-TR" sz="4000" dirty="0"/>
              <a:t>(</a:t>
            </a:r>
            <a:r>
              <a:rPr lang="ko-KR" altLang="en-US" sz="4000" dirty="0"/>
              <a:t>楷書</a:t>
            </a:r>
            <a:r>
              <a:rPr lang="tr-TR" sz="4000" dirty="0"/>
              <a:t>)</a:t>
            </a:r>
          </a:p>
        </p:txBody>
      </p:sp>
    </p:spTree>
    <p:extLst>
      <p:ext uri="{BB962C8B-B14F-4D97-AF65-F5344CB8AC3E}">
        <p14:creationId xmlns:p14="http://schemas.microsoft.com/office/powerpoint/2010/main" val="368728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Karakterlerin Tarihi Değişim Süreçleri </a:t>
            </a:r>
            <a:br>
              <a:rPr lang="tr-TR" dirty="0" smtClean="0"/>
            </a:br>
            <a:r>
              <a:rPr lang="ko-KR" altLang="en-US" dirty="0" smtClean="0"/>
              <a:t>한자의 변천과정</a:t>
            </a:r>
            <a:endParaRPr lang="tr-TR" dirty="0"/>
          </a:p>
        </p:txBody>
      </p:sp>
      <p:pic>
        <p:nvPicPr>
          <p:cNvPr id="4" name="Picture 1"/>
          <p:cNvPicPr>
            <a:picLocks noGrp="1"/>
          </p:cNvPicPr>
          <p:nvPr>
            <p:ph idx="1"/>
          </p:nvPr>
        </p:nvPicPr>
        <p:blipFill>
          <a:blip r:embed="rId2"/>
          <a:stretch>
            <a:fillRect/>
          </a:stretch>
        </p:blipFill>
        <p:spPr>
          <a:xfrm>
            <a:off x="3753133" y="1825624"/>
            <a:ext cx="4080681" cy="4779891"/>
          </a:xfrm>
          <a:prstGeom prst="rect">
            <a:avLst/>
          </a:prstGeom>
        </p:spPr>
      </p:pic>
    </p:spTree>
    <p:extLst>
      <p:ext uri="{BB962C8B-B14F-4D97-AF65-F5344CB8AC3E}">
        <p14:creationId xmlns:p14="http://schemas.microsoft.com/office/powerpoint/2010/main" val="144177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ko-KR" altLang="en-US" dirty="0"/>
              <a:t>현재 동양 삼국에서 사용되는 </a:t>
            </a:r>
            <a:r>
              <a:rPr lang="ko-KR" altLang="en-US" dirty="0" smtClean="0"/>
              <a:t>한자</a:t>
            </a:r>
            <a:r>
              <a:rPr lang="tr-TR" altLang="ko-KR" dirty="0" smtClean="0"/>
              <a:t/>
            </a:r>
            <a:br>
              <a:rPr lang="tr-TR" altLang="ko-KR" dirty="0" smtClean="0"/>
            </a:br>
            <a:r>
              <a:rPr lang="tr-TR" altLang="ko-KR" dirty="0" smtClean="0"/>
              <a:t>Günümüzde Kullanılan Hanca Biçimleri </a:t>
            </a:r>
            <a:endParaRPr lang="tr-TR" dirty="0"/>
          </a:p>
        </p:txBody>
      </p:sp>
      <p:sp>
        <p:nvSpPr>
          <p:cNvPr id="3" name="İçerik Yer Tutucusu 2"/>
          <p:cNvSpPr>
            <a:spLocks noGrp="1"/>
          </p:cNvSpPr>
          <p:nvPr>
            <p:ph idx="1"/>
          </p:nvPr>
        </p:nvSpPr>
        <p:spPr>
          <a:xfrm>
            <a:off x="838200" y="1765887"/>
            <a:ext cx="10515600" cy="4065070"/>
          </a:xfrm>
        </p:spPr>
        <p:txBody>
          <a:bodyPr>
            <a:normAutofit/>
          </a:bodyPr>
          <a:lstStyle/>
          <a:p>
            <a:r>
              <a:rPr lang="ko-KR" altLang="en-US" dirty="0"/>
              <a:t>중국에서 사용하는 </a:t>
            </a:r>
            <a:r>
              <a:rPr lang="ko-KR" altLang="en-US" dirty="0" smtClean="0"/>
              <a:t>한자</a:t>
            </a:r>
            <a:r>
              <a:rPr lang="tr-TR" altLang="ko-KR" dirty="0" smtClean="0"/>
              <a:t>                              </a:t>
            </a:r>
            <a:r>
              <a:rPr lang="ko-KR" altLang="en-US" dirty="0" smtClean="0"/>
              <a:t> </a:t>
            </a:r>
            <a:r>
              <a:rPr lang="ko-KR" altLang="en-US" dirty="0"/>
              <a:t>간체자</a:t>
            </a:r>
            <a:r>
              <a:rPr lang="tr-TR" dirty="0"/>
              <a:t>(</a:t>
            </a:r>
            <a:r>
              <a:rPr lang="ko-KR" altLang="en-US" dirty="0"/>
              <a:t>簡體字</a:t>
            </a:r>
            <a:r>
              <a:rPr lang="tr-TR" dirty="0" smtClean="0"/>
              <a:t>)</a:t>
            </a:r>
          </a:p>
          <a:p>
            <a:r>
              <a:rPr lang="tr-TR" dirty="0" smtClean="0"/>
              <a:t>Çin’de kullanılan hanca karakterler                </a:t>
            </a:r>
            <a:r>
              <a:rPr lang="ko-KR" altLang="en-US" dirty="0" smtClean="0"/>
              <a:t>간체자</a:t>
            </a:r>
            <a:r>
              <a:rPr lang="tr-TR" dirty="0" smtClean="0"/>
              <a:t>(</a:t>
            </a:r>
            <a:r>
              <a:rPr lang="ko-KR" altLang="en-US" dirty="0" smtClean="0"/>
              <a:t>簡體字</a:t>
            </a:r>
            <a:r>
              <a:rPr lang="tr-TR" dirty="0" smtClean="0"/>
              <a:t>)</a:t>
            </a:r>
            <a:r>
              <a:rPr lang="tr-TR" dirty="0"/>
              <a:t> </a:t>
            </a:r>
            <a:endParaRPr lang="tr-TR" dirty="0" smtClean="0"/>
          </a:p>
          <a:p>
            <a:r>
              <a:rPr lang="ko-KR" altLang="en-US" dirty="0"/>
              <a:t>한국과 타이완에서 사용하는 </a:t>
            </a:r>
            <a:r>
              <a:rPr lang="ko-KR" altLang="en-US" dirty="0" smtClean="0"/>
              <a:t>한자</a:t>
            </a:r>
            <a:r>
              <a:rPr lang="tr-TR" altLang="ko-KR" dirty="0" smtClean="0"/>
              <a:t>                </a:t>
            </a:r>
            <a:r>
              <a:rPr lang="ko-KR" altLang="en-US" dirty="0" smtClean="0"/>
              <a:t> </a:t>
            </a:r>
            <a:r>
              <a:rPr lang="ko-KR" altLang="en-US" dirty="0"/>
              <a:t>번체자</a:t>
            </a:r>
            <a:r>
              <a:rPr lang="tr-TR" dirty="0"/>
              <a:t>(</a:t>
            </a:r>
            <a:r>
              <a:rPr lang="ko-KR" altLang="en-US" dirty="0"/>
              <a:t>繁體字</a:t>
            </a:r>
            <a:r>
              <a:rPr lang="tr-TR" dirty="0" smtClean="0"/>
              <a:t>)</a:t>
            </a:r>
          </a:p>
          <a:p>
            <a:r>
              <a:rPr lang="tr-TR" dirty="0" smtClean="0"/>
              <a:t>Kore ve Tayvan’da kullanılan hanca karakterler              </a:t>
            </a:r>
            <a:r>
              <a:rPr lang="ko-KR" altLang="en-US" dirty="0" smtClean="0"/>
              <a:t>번체자</a:t>
            </a:r>
            <a:r>
              <a:rPr lang="tr-TR" dirty="0" smtClean="0"/>
              <a:t>(</a:t>
            </a:r>
            <a:r>
              <a:rPr lang="ko-KR" altLang="en-US" dirty="0" smtClean="0"/>
              <a:t>繁體字</a:t>
            </a:r>
            <a:r>
              <a:rPr lang="tr-TR" dirty="0" smtClean="0"/>
              <a:t>)</a:t>
            </a:r>
          </a:p>
          <a:p>
            <a:r>
              <a:rPr lang="ko-KR" altLang="en-US" dirty="0"/>
              <a:t>일본에서 사용하는 </a:t>
            </a:r>
            <a:r>
              <a:rPr lang="ko-KR" altLang="en-US" dirty="0" smtClean="0"/>
              <a:t>한자</a:t>
            </a:r>
            <a:r>
              <a:rPr lang="tr-TR" altLang="ko-KR" dirty="0" smtClean="0"/>
              <a:t>       </a:t>
            </a:r>
            <a:r>
              <a:rPr lang="ko-KR" altLang="en-US" dirty="0" smtClean="0"/>
              <a:t> </a:t>
            </a:r>
            <a:r>
              <a:rPr lang="tr-TR" altLang="ko-KR" dirty="0" smtClean="0"/>
              <a:t>              </a:t>
            </a:r>
            <a:r>
              <a:rPr lang="ko-KR" altLang="en-US" dirty="0" smtClean="0"/>
              <a:t>약체자</a:t>
            </a:r>
            <a:r>
              <a:rPr lang="tr-TR" dirty="0"/>
              <a:t>(</a:t>
            </a:r>
            <a:r>
              <a:rPr lang="ko-KR" altLang="en-US" dirty="0"/>
              <a:t>略體字</a:t>
            </a:r>
            <a:r>
              <a:rPr lang="tr-TR" dirty="0" smtClean="0"/>
              <a:t>)</a:t>
            </a:r>
          </a:p>
          <a:p>
            <a:r>
              <a:rPr lang="tr-TR" dirty="0" smtClean="0"/>
              <a:t>Japonya’da kullanılan hanca karakterler                  </a:t>
            </a:r>
            <a:r>
              <a:rPr lang="ko-KR" altLang="en-US" dirty="0" smtClean="0"/>
              <a:t>약체자</a:t>
            </a:r>
            <a:r>
              <a:rPr lang="tr-TR" dirty="0" smtClean="0"/>
              <a:t>(</a:t>
            </a:r>
            <a:r>
              <a:rPr lang="ko-KR" altLang="en-US" dirty="0" smtClean="0"/>
              <a:t>略體字</a:t>
            </a:r>
            <a:r>
              <a:rPr lang="tr-TR" dirty="0" smtClean="0"/>
              <a:t>)</a:t>
            </a:r>
          </a:p>
          <a:p>
            <a:endParaRPr lang="tr-TR" dirty="0" smtClean="0"/>
          </a:p>
          <a:p>
            <a:endParaRPr lang="tr-TR" dirty="0" smtClean="0"/>
          </a:p>
          <a:p>
            <a:endParaRPr lang="tr-TR" dirty="0"/>
          </a:p>
        </p:txBody>
      </p:sp>
      <p:sp>
        <p:nvSpPr>
          <p:cNvPr id="5" name="Sağ Ok 4"/>
          <p:cNvSpPr/>
          <p:nvPr/>
        </p:nvSpPr>
        <p:spPr>
          <a:xfrm>
            <a:off x="6259773" y="227893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5606796" y="176588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Sağ Ok 6"/>
          <p:cNvSpPr/>
          <p:nvPr/>
        </p:nvSpPr>
        <p:spPr>
          <a:xfrm>
            <a:off x="6466764" y="279198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Sağ Ok 7"/>
          <p:cNvSpPr/>
          <p:nvPr/>
        </p:nvSpPr>
        <p:spPr>
          <a:xfrm>
            <a:off x="7839831" y="336819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Sağ Ok 8"/>
          <p:cNvSpPr/>
          <p:nvPr/>
        </p:nvSpPr>
        <p:spPr>
          <a:xfrm>
            <a:off x="6955968" y="438557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Sağ Ok 9"/>
          <p:cNvSpPr/>
          <p:nvPr/>
        </p:nvSpPr>
        <p:spPr>
          <a:xfrm>
            <a:off x="5281365" y="3852831"/>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614019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122481"/>
          </a:xfrm>
        </p:spPr>
        <p:txBody>
          <a:bodyPr>
            <a:normAutofit fontScale="90000"/>
          </a:bodyPr>
          <a:lstStyle/>
          <a:p>
            <a:r>
              <a:rPr lang="tr-TR" dirty="0" smtClean="0"/>
              <a:t>Karakterlerin şekline göre farklılıklar</a:t>
            </a:r>
            <a:br>
              <a:rPr lang="tr-TR" dirty="0" smtClean="0"/>
            </a:br>
            <a:r>
              <a:rPr lang="ko-KR" altLang="en-US" dirty="0" smtClean="0"/>
              <a:t>사용되는 한자에 따른 형태 </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629473312"/>
              </p:ext>
            </p:extLst>
          </p:nvPr>
        </p:nvGraphicFramePr>
        <p:xfrm>
          <a:off x="2483892" y="1690686"/>
          <a:ext cx="6810232" cy="4764704"/>
        </p:xfrm>
        <a:graphic>
          <a:graphicData uri="http://schemas.openxmlformats.org/drawingml/2006/table">
            <a:tbl>
              <a:tblPr firstRow="1" firstCol="1" bandRow="1">
                <a:tableStyleId>{5C22544A-7EE6-4342-B048-85BDC9FD1C3A}</a:tableStyleId>
              </a:tblPr>
              <a:tblGrid>
                <a:gridCol w="1702558"/>
                <a:gridCol w="1702558"/>
                <a:gridCol w="1702558"/>
                <a:gridCol w="1702558"/>
              </a:tblGrid>
              <a:tr h="680672">
                <a:tc>
                  <a:txBody>
                    <a:bodyPr/>
                    <a:lstStyle/>
                    <a:p>
                      <a:pPr algn="ctr" latinLnBrk="0">
                        <a:lnSpc>
                          <a:spcPct val="160000"/>
                        </a:lnSpc>
                        <a:spcAft>
                          <a:spcPts val="0"/>
                        </a:spcAft>
                      </a:pPr>
                      <a:r>
                        <a:rPr lang="tr-TR" sz="2400" dirty="0">
                          <a:effectLst/>
                        </a:rPr>
                        <a:t> </a:t>
                      </a:r>
                      <a:endParaRPr lang="tr-TR" sz="2400" dirty="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dirty="0">
                          <a:solidFill>
                            <a:schemeClr val="tx1"/>
                          </a:solidFill>
                          <a:effectLst/>
                        </a:rPr>
                        <a:t>번체자</a:t>
                      </a:r>
                      <a:endParaRPr lang="tr-TR" sz="2400" dirty="0">
                        <a:solidFill>
                          <a:schemeClr val="tx1"/>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dirty="0">
                          <a:solidFill>
                            <a:schemeClr val="tx1"/>
                          </a:solidFill>
                          <a:effectLst/>
                        </a:rPr>
                        <a:t>약체자</a:t>
                      </a:r>
                      <a:endParaRPr lang="tr-TR" sz="2400" dirty="0">
                        <a:solidFill>
                          <a:schemeClr val="tx1"/>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dirty="0">
                          <a:solidFill>
                            <a:schemeClr val="tx1"/>
                          </a:solidFill>
                          <a:effectLst/>
                        </a:rPr>
                        <a:t>간체자</a:t>
                      </a:r>
                      <a:endParaRPr lang="tr-TR" sz="2400" dirty="0">
                        <a:solidFill>
                          <a:schemeClr val="tx1"/>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r>
              <a:tr h="680672">
                <a:tc>
                  <a:txBody>
                    <a:bodyPr/>
                    <a:lstStyle/>
                    <a:p>
                      <a:pPr algn="ctr" latinLnBrk="0">
                        <a:lnSpc>
                          <a:spcPct val="160000"/>
                        </a:lnSpc>
                        <a:spcAft>
                          <a:spcPts val="0"/>
                        </a:spcAft>
                      </a:pPr>
                      <a:r>
                        <a:rPr lang="ko-KR" sz="2400" dirty="0">
                          <a:solidFill>
                            <a:schemeClr val="tx1"/>
                          </a:solidFill>
                          <a:effectLst/>
                        </a:rPr>
                        <a:t>氣</a:t>
                      </a:r>
                      <a:r>
                        <a:rPr lang="tr-TR" sz="2400" dirty="0">
                          <a:solidFill>
                            <a:schemeClr val="tx1"/>
                          </a:solidFill>
                          <a:effectLst/>
                        </a:rPr>
                        <a:t>(</a:t>
                      </a:r>
                      <a:r>
                        <a:rPr lang="ko-KR" sz="2400" dirty="0">
                          <a:solidFill>
                            <a:schemeClr val="tx1"/>
                          </a:solidFill>
                          <a:effectLst/>
                        </a:rPr>
                        <a:t>기운 기</a:t>
                      </a:r>
                      <a:r>
                        <a:rPr lang="tr-TR" sz="2400" dirty="0">
                          <a:solidFill>
                            <a:schemeClr val="tx1"/>
                          </a:solidFill>
                          <a:effectLst/>
                        </a:rPr>
                        <a:t>)</a:t>
                      </a:r>
                      <a:endParaRPr lang="tr-TR" sz="2400" dirty="0">
                        <a:solidFill>
                          <a:schemeClr val="tx1"/>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氣</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気</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气</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r>
              <a:tr h="680672">
                <a:tc>
                  <a:txBody>
                    <a:bodyPr/>
                    <a:lstStyle/>
                    <a:p>
                      <a:pPr algn="ctr" latinLnBrk="0">
                        <a:lnSpc>
                          <a:spcPct val="160000"/>
                        </a:lnSpc>
                        <a:spcAft>
                          <a:spcPts val="0"/>
                        </a:spcAft>
                      </a:pPr>
                      <a:r>
                        <a:rPr lang="ko-KR" sz="2400" dirty="0">
                          <a:solidFill>
                            <a:schemeClr val="tx1"/>
                          </a:solidFill>
                          <a:effectLst/>
                        </a:rPr>
                        <a:t>觀</a:t>
                      </a:r>
                      <a:r>
                        <a:rPr lang="tr-TR" sz="2400" dirty="0">
                          <a:solidFill>
                            <a:schemeClr val="tx1"/>
                          </a:solidFill>
                          <a:effectLst/>
                        </a:rPr>
                        <a:t>(</a:t>
                      </a:r>
                      <a:r>
                        <a:rPr lang="ko-KR" sz="2400" dirty="0">
                          <a:solidFill>
                            <a:schemeClr val="tx1"/>
                          </a:solidFill>
                          <a:effectLst/>
                        </a:rPr>
                        <a:t>볼</a:t>
                      </a:r>
                      <a:r>
                        <a:rPr lang="tr-TR" sz="2400" dirty="0">
                          <a:solidFill>
                            <a:schemeClr val="tx1"/>
                          </a:solidFill>
                          <a:effectLst/>
                        </a:rPr>
                        <a:t>   </a:t>
                      </a:r>
                      <a:r>
                        <a:rPr lang="ko-KR" sz="2400" dirty="0">
                          <a:solidFill>
                            <a:schemeClr val="tx1"/>
                          </a:solidFill>
                          <a:effectLst/>
                        </a:rPr>
                        <a:t>관</a:t>
                      </a:r>
                      <a:r>
                        <a:rPr lang="tr-TR" sz="2400" dirty="0">
                          <a:solidFill>
                            <a:schemeClr val="tx1"/>
                          </a:solidFill>
                          <a:effectLst/>
                        </a:rPr>
                        <a:t>) </a:t>
                      </a:r>
                      <a:endParaRPr lang="tr-TR" sz="2400" dirty="0">
                        <a:solidFill>
                          <a:schemeClr val="tx1"/>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觀</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観</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观</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r>
              <a:tr h="680672">
                <a:tc>
                  <a:txBody>
                    <a:bodyPr/>
                    <a:lstStyle/>
                    <a:p>
                      <a:pPr algn="ctr" latinLnBrk="0">
                        <a:lnSpc>
                          <a:spcPct val="160000"/>
                        </a:lnSpc>
                        <a:spcAft>
                          <a:spcPts val="0"/>
                        </a:spcAft>
                      </a:pPr>
                      <a:r>
                        <a:rPr lang="ko-KR" sz="2400" dirty="0">
                          <a:solidFill>
                            <a:schemeClr val="tx1"/>
                          </a:solidFill>
                          <a:effectLst/>
                        </a:rPr>
                        <a:t>國</a:t>
                      </a:r>
                      <a:r>
                        <a:rPr lang="tr-TR" sz="2400" dirty="0">
                          <a:solidFill>
                            <a:schemeClr val="tx1"/>
                          </a:solidFill>
                          <a:effectLst/>
                        </a:rPr>
                        <a:t>(</a:t>
                      </a:r>
                      <a:r>
                        <a:rPr lang="ko-KR" sz="2400" dirty="0">
                          <a:solidFill>
                            <a:schemeClr val="tx1"/>
                          </a:solidFill>
                          <a:effectLst/>
                        </a:rPr>
                        <a:t>나라 국</a:t>
                      </a:r>
                      <a:r>
                        <a:rPr lang="tr-TR" sz="2400" dirty="0">
                          <a:solidFill>
                            <a:schemeClr val="tx1"/>
                          </a:solidFill>
                          <a:effectLst/>
                        </a:rPr>
                        <a:t>)</a:t>
                      </a:r>
                      <a:endParaRPr lang="tr-TR" sz="2400" dirty="0">
                        <a:solidFill>
                          <a:schemeClr val="tx1"/>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國</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国</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国</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r>
              <a:tr h="680672">
                <a:tc>
                  <a:txBody>
                    <a:bodyPr/>
                    <a:lstStyle/>
                    <a:p>
                      <a:pPr algn="ctr" latinLnBrk="0">
                        <a:lnSpc>
                          <a:spcPct val="160000"/>
                        </a:lnSpc>
                        <a:spcAft>
                          <a:spcPts val="0"/>
                        </a:spcAft>
                      </a:pPr>
                      <a:r>
                        <a:rPr lang="ko-KR" sz="2400" dirty="0">
                          <a:solidFill>
                            <a:schemeClr val="tx1"/>
                          </a:solidFill>
                          <a:effectLst/>
                        </a:rPr>
                        <a:t>學</a:t>
                      </a:r>
                      <a:r>
                        <a:rPr lang="tr-TR" sz="2400" dirty="0">
                          <a:solidFill>
                            <a:schemeClr val="tx1"/>
                          </a:solidFill>
                          <a:effectLst/>
                        </a:rPr>
                        <a:t>(</a:t>
                      </a:r>
                      <a:r>
                        <a:rPr lang="ko-KR" sz="2400" dirty="0">
                          <a:solidFill>
                            <a:schemeClr val="tx1"/>
                          </a:solidFill>
                          <a:effectLst/>
                        </a:rPr>
                        <a:t>배울 학</a:t>
                      </a:r>
                      <a:r>
                        <a:rPr lang="tr-TR" sz="2400" dirty="0">
                          <a:solidFill>
                            <a:schemeClr val="tx1"/>
                          </a:solidFill>
                          <a:effectLst/>
                        </a:rPr>
                        <a:t>)</a:t>
                      </a:r>
                      <a:endParaRPr lang="tr-TR" sz="2400" dirty="0">
                        <a:solidFill>
                          <a:schemeClr val="tx1"/>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學</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学</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学</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r>
              <a:tr h="680672">
                <a:tc>
                  <a:txBody>
                    <a:bodyPr/>
                    <a:lstStyle/>
                    <a:p>
                      <a:pPr algn="ctr" latinLnBrk="0">
                        <a:lnSpc>
                          <a:spcPct val="160000"/>
                        </a:lnSpc>
                        <a:spcAft>
                          <a:spcPts val="0"/>
                        </a:spcAft>
                      </a:pPr>
                      <a:r>
                        <a:rPr lang="ko-KR" sz="2400" dirty="0">
                          <a:solidFill>
                            <a:schemeClr val="tx1"/>
                          </a:solidFill>
                          <a:effectLst/>
                        </a:rPr>
                        <a:t>衆</a:t>
                      </a:r>
                      <a:r>
                        <a:rPr lang="tr-TR" sz="2400" dirty="0">
                          <a:solidFill>
                            <a:schemeClr val="tx1"/>
                          </a:solidFill>
                          <a:effectLst/>
                        </a:rPr>
                        <a:t>(</a:t>
                      </a:r>
                      <a:r>
                        <a:rPr lang="ko-KR" sz="2400" dirty="0">
                          <a:solidFill>
                            <a:schemeClr val="tx1"/>
                          </a:solidFill>
                          <a:effectLst/>
                        </a:rPr>
                        <a:t>무리 중</a:t>
                      </a:r>
                      <a:r>
                        <a:rPr lang="tr-TR" sz="2400" dirty="0">
                          <a:solidFill>
                            <a:schemeClr val="tx1"/>
                          </a:solidFill>
                          <a:effectLst/>
                        </a:rPr>
                        <a:t>)</a:t>
                      </a:r>
                      <a:endParaRPr lang="tr-TR" sz="2400" dirty="0">
                        <a:solidFill>
                          <a:schemeClr val="tx1"/>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衆</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衆</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众</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r>
              <a:tr h="680672">
                <a:tc>
                  <a:txBody>
                    <a:bodyPr/>
                    <a:lstStyle/>
                    <a:p>
                      <a:pPr algn="ctr" latinLnBrk="0">
                        <a:lnSpc>
                          <a:spcPct val="160000"/>
                        </a:lnSpc>
                        <a:spcAft>
                          <a:spcPts val="0"/>
                        </a:spcAft>
                      </a:pPr>
                      <a:r>
                        <a:rPr lang="ko-KR" sz="2400" dirty="0">
                          <a:solidFill>
                            <a:schemeClr val="tx1"/>
                          </a:solidFill>
                          <a:effectLst/>
                        </a:rPr>
                        <a:t>飛</a:t>
                      </a:r>
                      <a:r>
                        <a:rPr lang="tr-TR" sz="2400" dirty="0">
                          <a:solidFill>
                            <a:schemeClr val="tx1"/>
                          </a:solidFill>
                          <a:effectLst/>
                        </a:rPr>
                        <a:t>(</a:t>
                      </a:r>
                      <a:r>
                        <a:rPr lang="ko-KR" sz="2400" dirty="0">
                          <a:solidFill>
                            <a:schemeClr val="tx1"/>
                          </a:solidFill>
                          <a:effectLst/>
                        </a:rPr>
                        <a:t>날</a:t>
                      </a:r>
                      <a:r>
                        <a:rPr lang="tr-TR" sz="2400" dirty="0">
                          <a:solidFill>
                            <a:schemeClr val="tx1"/>
                          </a:solidFill>
                          <a:effectLst/>
                        </a:rPr>
                        <a:t>  </a:t>
                      </a:r>
                      <a:r>
                        <a:rPr lang="ko-KR" sz="2400" dirty="0">
                          <a:solidFill>
                            <a:schemeClr val="tx1"/>
                          </a:solidFill>
                          <a:effectLst/>
                        </a:rPr>
                        <a:t>비</a:t>
                      </a:r>
                      <a:r>
                        <a:rPr lang="tr-TR" sz="2400" dirty="0">
                          <a:solidFill>
                            <a:schemeClr val="tx1"/>
                          </a:solidFill>
                          <a:effectLst/>
                        </a:rPr>
                        <a:t>)</a:t>
                      </a:r>
                      <a:endParaRPr lang="tr-TR" sz="2400" dirty="0">
                        <a:solidFill>
                          <a:schemeClr val="tx1"/>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飛</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a:effectLst/>
                        </a:rPr>
                        <a:t>飛</a:t>
                      </a:r>
                      <a:endParaRPr lang="tr-TR" sz="240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c>
                  <a:txBody>
                    <a:bodyPr/>
                    <a:lstStyle/>
                    <a:p>
                      <a:pPr algn="ctr" latinLnBrk="0">
                        <a:lnSpc>
                          <a:spcPct val="160000"/>
                        </a:lnSpc>
                        <a:spcAft>
                          <a:spcPts val="0"/>
                        </a:spcAft>
                      </a:pPr>
                      <a:r>
                        <a:rPr lang="ko-KR" sz="2400" dirty="0">
                          <a:effectLst/>
                        </a:rPr>
                        <a:t>飞</a:t>
                      </a:r>
                      <a:endParaRPr lang="tr-TR" sz="2400" dirty="0">
                        <a:solidFill>
                          <a:srgbClr val="000000"/>
                        </a:solidFill>
                        <a:effectLst/>
                        <a:latin typeface="함초롬바탕" panose="02030504000101010101" pitchFamily="18" charset="-127"/>
                        <a:ea typeface="함초롬바탕" panose="02030504000101010101" pitchFamily="18" charset="-127"/>
                        <a:cs typeface="Times New Roman" panose="02020603050405020304" pitchFamily="18" charset="0"/>
                      </a:endParaRPr>
                    </a:p>
                  </a:txBody>
                  <a:tcPr marL="64770" marR="64770" marT="17780" marB="17780" anchor="ctr"/>
                </a:tc>
              </a:tr>
            </a:tbl>
          </a:graphicData>
        </a:graphic>
      </p:graphicFrame>
    </p:spTree>
    <p:extLst>
      <p:ext uri="{BB962C8B-B14F-4D97-AF65-F5344CB8AC3E}">
        <p14:creationId xmlns:p14="http://schemas.microsoft.com/office/powerpoint/2010/main" val="2755650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1340844"/>
          </a:xfrm>
        </p:spPr>
        <p:txBody>
          <a:bodyPr>
            <a:noAutofit/>
          </a:bodyPr>
          <a:lstStyle/>
          <a:p>
            <a:r>
              <a:rPr lang="ko-KR" altLang="en-US" sz="4000" b="1" dirty="0"/>
              <a:t>한자의 </a:t>
            </a:r>
            <a:r>
              <a:rPr lang="ko-KR" altLang="en-US" sz="4000" b="1" dirty="0" smtClean="0"/>
              <a:t>제자방법</a:t>
            </a:r>
            <a:r>
              <a:rPr lang="en-US" altLang="ko-KR" sz="4000" b="1" dirty="0" smtClean="0"/>
              <a:t/>
            </a:r>
            <a:br>
              <a:rPr lang="en-US" altLang="ko-KR" sz="4000" b="1" dirty="0" smtClean="0"/>
            </a:br>
            <a:r>
              <a:rPr lang="tr-TR" altLang="ko-KR" sz="4000" b="1" dirty="0" smtClean="0"/>
              <a:t>Hancaların Oluşum Biçimleri </a:t>
            </a:r>
            <a:endParaRPr lang="tr-TR" sz="4000" b="1" dirty="0"/>
          </a:p>
        </p:txBody>
      </p:sp>
      <p:sp>
        <p:nvSpPr>
          <p:cNvPr id="3" name="İçerik Yer Tutucusu 2"/>
          <p:cNvSpPr>
            <a:spLocks noGrp="1"/>
          </p:cNvSpPr>
          <p:nvPr>
            <p:ph idx="1"/>
          </p:nvPr>
        </p:nvSpPr>
        <p:spPr>
          <a:xfrm>
            <a:off x="838200" y="1705970"/>
            <a:ext cx="10515600" cy="4470993"/>
          </a:xfrm>
        </p:spPr>
        <p:txBody>
          <a:bodyPr>
            <a:normAutofit/>
          </a:bodyPr>
          <a:lstStyle/>
          <a:p>
            <a:endParaRPr lang="tr-TR" dirty="0" smtClean="0"/>
          </a:p>
          <a:p>
            <a:r>
              <a:rPr lang="tr-TR" dirty="0" smtClean="0"/>
              <a:t>(</a:t>
            </a:r>
            <a:r>
              <a:rPr lang="tr-TR" sz="3200" dirty="0"/>
              <a:t>1) </a:t>
            </a:r>
            <a:r>
              <a:rPr lang="ko-KR" altLang="en-US" sz="3200" dirty="0"/>
              <a:t>상형 </a:t>
            </a:r>
            <a:r>
              <a:rPr lang="tr-TR" altLang="ko-KR" sz="3200" dirty="0" smtClean="0"/>
              <a:t>     </a:t>
            </a:r>
            <a:r>
              <a:rPr lang="tr-TR" sz="3200" dirty="0" err="1" smtClean="0"/>
              <a:t>Resimleştirme</a:t>
            </a:r>
            <a:r>
              <a:rPr lang="tr-TR" sz="3200" dirty="0" smtClean="0"/>
              <a:t> </a:t>
            </a:r>
            <a:r>
              <a:rPr lang="tr-TR" sz="3200" dirty="0"/>
              <a:t>(İmgelem</a:t>
            </a:r>
            <a:r>
              <a:rPr lang="tr-TR" sz="3200" dirty="0" smtClean="0"/>
              <a:t>)</a:t>
            </a:r>
          </a:p>
          <a:p>
            <a:r>
              <a:rPr lang="tr-TR" sz="3200" dirty="0"/>
              <a:t>(2</a:t>
            </a:r>
            <a:r>
              <a:rPr lang="tr-TR" sz="3200" dirty="0" smtClean="0"/>
              <a:t>) </a:t>
            </a:r>
            <a:r>
              <a:rPr lang="ko-KR" altLang="en-US" sz="3200" dirty="0" smtClean="0"/>
              <a:t>지사</a:t>
            </a:r>
            <a:r>
              <a:rPr lang="tr-TR" altLang="ko-KR" sz="3200" dirty="0" smtClean="0"/>
              <a:t>      </a:t>
            </a:r>
            <a:r>
              <a:rPr lang="tr-TR" sz="3200" dirty="0" smtClean="0"/>
              <a:t>Gösterme </a:t>
            </a:r>
            <a:r>
              <a:rPr lang="tr-TR" sz="3200" dirty="0"/>
              <a:t>(Kavramlaştırma</a:t>
            </a:r>
            <a:r>
              <a:rPr lang="tr-TR" sz="3200" dirty="0" smtClean="0"/>
              <a:t>)</a:t>
            </a:r>
          </a:p>
          <a:p>
            <a:r>
              <a:rPr lang="tr-TR" sz="3200" dirty="0"/>
              <a:t>(3</a:t>
            </a:r>
            <a:r>
              <a:rPr lang="tr-TR" sz="3200" dirty="0" smtClean="0"/>
              <a:t>) </a:t>
            </a:r>
            <a:r>
              <a:rPr lang="ko-KR" altLang="en-US" sz="3200" dirty="0"/>
              <a:t>회의</a:t>
            </a:r>
            <a:r>
              <a:rPr lang="tr-TR" sz="3200" dirty="0" smtClean="0"/>
              <a:t>      Anlamlandırma </a:t>
            </a:r>
            <a:r>
              <a:rPr lang="tr-TR" sz="3200" dirty="0"/>
              <a:t>(Birleştirme</a:t>
            </a:r>
            <a:r>
              <a:rPr lang="tr-TR" sz="3200" dirty="0" smtClean="0"/>
              <a:t>)</a:t>
            </a:r>
          </a:p>
          <a:p>
            <a:r>
              <a:rPr lang="tr-TR" sz="3200" dirty="0"/>
              <a:t>(4) </a:t>
            </a:r>
            <a:r>
              <a:rPr lang="ko-KR" altLang="en-US" sz="3200" dirty="0" smtClean="0"/>
              <a:t>형성</a:t>
            </a:r>
            <a:r>
              <a:rPr lang="tr-TR" altLang="ko-KR" sz="3200" dirty="0"/>
              <a:t> </a:t>
            </a:r>
            <a:r>
              <a:rPr lang="tr-TR" altLang="ko-KR" sz="3200" dirty="0" smtClean="0"/>
              <a:t>     </a:t>
            </a:r>
            <a:r>
              <a:rPr lang="tr-TR" sz="3200" dirty="0" smtClean="0"/>
              <a:t>Biçim- </a:t>
            </a:r>
            <a:r>
              <a:rPr lang="tr-TR" sz="3200" dirty="0"/>
              <a:t>Ses (Birleştirme</a:t>
            </a:r>
            <a:r>
              <a:rPr lang="tr-TR" sz="3200" dirty="0" smtClean="0"/>
              <a:t>)</a:t>
            </a:r>
          </a:p>
          <a:p>
            <a:r>
              <a:rPr lang="tr-TR" sz="3200" dirty="0" smtClean="0"/>
              <a:t>(</a:t>
            </a:r>
            <a:r>
              <a:rPr lang="tr-TR" sz="3200" dirty="0"/>
              <a:t>5) </a:t>
            </a:r>
            <a:r>
              <a:rPr lang="ko-KR" altLang="en-US" sz="3200" dirty="0"/>
              <a:t>전주</a:t>
            </a:r>
            <a:r>
              <a:rPr lang="tr-TR" sz="3200" dirty="0" smtClean="0"/>
              <a:t>     Anlam Aktarımı</a:t>
            </a:r>
          </a:p>
          <a:p>
            <a:r>
              <a:rPr lang="tr-TR" sz="3200" dirty="0"/>
              <a:t>(6) </a:t>
            </a:r>
            <a:r>
              <a:rPr lang="ko-KR" altLang="en-US" sz="3200" dirty="0"/>
              <a:t>가차 </a:t>
            </a:r>
            <a:r>
              <a:rPr lang="tr-TR" altLang="ko-KR" sz="3200" dirty="0"/>
              <a:t> </a:t>
            </a:r>
            <a:r>
              <a:rPr lang="tr-TR" altLang="ko-KR" sz="3200" dirty="0" smtClean="0"/>
              <a:t>   </a:t>
            </a:r>
            <a:r>
              <a:rPr lang="tr-TR" sz="3200" dirty="0" smtClean="0"/>
              <a:t>Ödünçleme</a:t>
            </a:r>
          </a:p>
          <a:p>
            <a:endParaRPr lang="tr-TR" sz="3200" dirty="0"/>
          </a:p>
        </p:txBody>
      </p:sp>
    </p:spTree>
    <p:extLst>
      <p:ext uri="{BB962C8B-B14F-4D97-AF65-F5344CB8AC3E}">
        <p14:creationId xmlns:p14="http://schemas.microsoft.com/office/powerpoint/2010/main" val="3911974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ko-KR" altLang="en-US" b="1" dirty="0"/>
              <a:t>한자의 기초 </a:t>
            </a:r>
            <a:r>
              <a:rPr lang="ko-KR" altLang="en-US" b="1" dirty="0" smtClean="0"/>
              <a:t>상식</a:t>
            </a:r>
            <a:r>
              <a:rPr lang="tr-TR" altLang="ko-KR" b="1" dirty="0" smtClean="0"/>
              <a:t/>
            </a:r>
            <a:br>
              <a:rPr lang="tr-TR" altLang="ko-KR" b="1" dirty="0" smtClean="0"/>
            </a:br>
            <a:r>
              <a:rPr lang="tr-TR" altLang="ko-KR" b="1" dirty="0" smtClean="0"/>
              <a:t>Hancanın Temel Kavramları </a:t>
            </a:r>
            <a:endParaRPr lang="tr-TR" dirty="0"/>
          </a:p>
        </p:txBody>
      </p:sp>
      <p:sp>
        <p:nvSpPr>
          <p:cNvPr id="3" name="İçerik Yer Tutucusu 2"/>
          <p:cNvSpPr>
            <a:spLocks noGrp="1"/>
          </p:cNvSpPr>
          <p:nvPr>
            <p:ph idx="1"/>
          </p:nvPr>
        </p:nvSpPr>
        <p:spPr/>
        <p:txBody>
          <a:bodyPr/>
          <a:lstStyle/>
          <a:p>
            <a:pPr marL="0" indent="0">
              <a:buNone/>
            </a:pPr>
            <a:r>
              <a:rPr lang="tr-TR" altLang="ko-KR" dirty="0" smtClean="0"/>
              <a:t>Hancaları doğru olarak okuyabilmek ve anlayabilmek için aşağıdaki kavramları bilmek gerekir. </a:t>
            </a:r>
          </a:p>
          <a:p>
            <a:pPr marL="0" indent="0">
              <a:buNone/>
            </a:pPr>
            <a:endParaRPr lang="tr-TR" altLang="ko-KR" dirty="0"/>
          </a:p>
          <a:p>
            <a:r>
              <a:rPr lang="ko-KR" altLang="en-US" dirty="0" smtClean="0"/>
              <a:t>훈</a:t>
            </a:r>
            <a:r>
              <a:rPr lang="tr-TR" dirty="0"/>
              <a:t> (</a:t>
            </a:r>
            <a:r>
              <a:rPr lang="ko-KR" altLang="en-US" dirty="0"/>
              <a:t>勳</a:t>
            </a:r>
            <a:r>
              <a:rPr lang="tr-TR" dirty="0"/>
              <a:t>)</a:t>
            </a:r>
            <a:r>
              <a:rPr lang="tr-TR" altLang="ko-KR" dirty="0" smtClean="0"/>
              <a:t>     </a:t>
            </a:r>
            <a:r>
              <a:rPr lang="ko-KR" altLang="en-US" dirty="0" smtClean="0"/>
              <a:t>음</a:t>
            </a:r>
            <a:r>
              <a:rPr lang="tr-TR" dirty="0"/>
              <a:t> (</a:t>
            </a:r>
            <a:r>
              <a:rPr lang="ko-KR" altLang="en-US" dirty="0"/>
              <a:t>音</a:t>
            </a:r>
            <a:r>
              <a:rPr lang="tr-TR" dirty="0"/>
              <a:t>)</a:t>
            </a:r>
            <a:r>
              <a:rPr lang="tr-TR" altLang="ko-KR" dirty="0" smtClean="0"/>
              <a:t>             Anlam       Ses (Okunuş) </a:t>
            </a:r>
          </a:p>
          <a:p>
            <a:r>
              <a:rPr lang="tr-TR" dirty="0" smtClean="0"/>
              <a:t> </a:t>
            </a:r>
            <a:r>
              <a:rPr lang="ko-KR" altLang="en-US" dirty="0" smtClean="0"/>
              <a:t>부수</a:t>
            </a:r>
            <a:r>
              <a:rPr lang="tr-TR" altLang="ko-KR" dirty="0" smtClean="0"/>
              <a:t>                 		Busu </a:t>
            </a:r>
            <a:endParaRPr lang="tr-TR" altLang="ko-KR" dirty="0"/>
          </a:p>
          <a:p>
            <a:r>
              <a:rPr lang="ko-KR" altLang="en-US" dirty="0" smtClean="0"/>
              <a:t>획수</a:t>
            </a:r>
            <a:r>
              <a:rPr lang="tr-TR" altLang="ko-KR" dirty="0" smtClean="0"/>
              <a:t>	       	 	Vuruş sayısı </a:t>
            </a:r>
            <a:endParaRPr lang="tr-TR" altLang="ko-KR" dirty="0"/>
          </a:p>
          <a:p>
            <a:r>
              <a:rPr lang="ko-KR" altLang="en-US" dirty="0" smtClean="0"/>
              <a:t>획순</a:t>
            </a:r>
            <a:r>
              <a:rPr lang="tr-TR" altLang="ko-KR" dirty="0" smtClean="0"/>
              <a:t>	       		Yazılış Sırası </a:t>
            </a:r>
            <a:endParaRPr lang="tr-TR" dirty="0"/>
          </a:p>
        </p:txBody>
      </p:sp>
    </p:spTree>
    <p:extLst>
      <p:ext uri="{BB962C8B-B14F-4D97-AF65-F5344CB8AC3E}">
        <p14:creationId xmlns:p14="http://schemas.microsoft.com/office/powerpoint/2010/main" val="1044554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altLang="ko-KR" dirty="0" smtClean="0"/>
              <a:t>     </a:t>
            </a:r>
            <a:br>
              <a:rPr lang="tr-TR" altLang="ko-KR" dirty="0" smtClean="0"/>
            </a:br>
            <a:r>
              <a:rPr lang="tr-TR" altLang="ko-KR" sz="5300" dirty="0">
                <a:latin typeface="+mn-lt"/>
              </a:rPr>
              <a:t> </a:t>
            </a:r>
            <a:r>
              <a:rPr lang="ko-KR" altLang="en-US" sz="5300" dirty="0" smtClean="0">
                <a:latin typeface="+mn-lt"/>
              </a:rPr>
              <a:t>훈</a:t>
            </a:r>
            <a:r>
              <a:rPr lang="tr-TR" sz="5300" dirty="0" smtClean="0">
                <a:latin typeface="+mn-lt"/>
              </a:rPr>
              <a:t> (</a:t>
            </a:r>
            <a:r>
              <a:rPr lang="ko-KR" altLang="en-US" sz="5300" dirty="0" smtClean="0">
                <a:latin typeface="+mn-lt"/>
              </a:rPr>
              <a:t>勳</a:t>
            </a:r>
            <a:r>
              <a:rPr lang="tr-TR" sz="5300" dirty="0" smtClean="0">
                <a:latin typeface="+mn-lt"/>
              </a:rPr>
              <a:t>)</a:t>
            </a:r>
            <a:r>
              <a:rPr lang="tr-TR" altLang="ko-KR" sz="5300" dirty="0" smtClean="0">
                <a:latin typeface="+mn-lt"/>
              </a:rPr>
              <a:t> Anlam       </a:t>
            </a:r>
            <a:r>
              <a:rPr lang="ko-KR" altLang="en-US" sz="5300" dirty="0" smtClean="0">
                <a:latin typeface="+mn-lt"/>
              </a:rPr>
              <a:t>음</a:t>
            </a:r>
            <a:r>
              <a:rPr lang="tr-TR" sz="5300" dirty="0" smtClean="0">
                <a:latin typeface="+mn-lt"/>
              </a:rPr>
              <a:t> (</a:t>
            </a:r>
            <a:r>
              <a:rPr lang="ko-KR" altLang="en-US" sz="5300" dirty="0" smtClean="0">
                <a:latin typeface="+mn-lt"/>
              </a:rPr>
              <a:t>音</a:t>
            </a:r>
            <a:r>
              <a:rPr lang="tr-TR" sz="5300" dirty="0" smtClean="0">
                <a:latin typeface="+mn-lt"/>
              </a:rPr>
              <a:t>)</a:t>
            </a:r>
            <a:r>
              <a:rPr lang="tr-TR" altLang="ko-KR" sz="5300" dirty="0" smtClean="0">
                <a:latin typeface="+mn-lt"/>
              </a:rPr>
              <a:t> Ses (Okunuş) </a:t>
            </a:r>
            <a:br>
              <a:rPr lang="tr-TR" altLang="ko-KR" sz="5300" dirty="0" smtClean="0">
                <a:latin typeface="+mn-lt"/>
              </a:rPr>
            </a:br>
            <a:endParaRPr lang="tr-TR" sz="5300" dirty="0">
              <a:latin typeface="+mn-lt"/>
            </a:endParaRPr>
          </a:p>
        </p:txBody>
      </p:sp>
      <p:sp>
        <p:nvSpPr>
          <p:cNvPr id="3" name="İçerik Yer Tutucusu 2"/>
          <p:cNvSpPr>
            <a:spLocks noGrp="1"/>
          </p:cNvSpPr>
          <p:nvPr>
            <p:ph idx="1"/>
          </p:nvPr>
        </p:nvSpPr>
        <p:spPr/>
        <p:txBody>
          <a:bodyPr/>
          <a:lstStyle/>
          <a:p>
            <a:r>
              <a:rPr lang="tr-TR" dirty="0" smtClean="0"/>
              <a:t>Korece’de karakterler iki şekilde adlandırılmaktadır. Bunlardan ilki karakterin anlamı ikincisi ise okunuşudur. </a:t>
            </a:r>
          </a:p>
          <a:p>
            <a:r>
              <a:rPr lang="tr-TR" dirty="0" smtClean="0"/>
              <a:t>Örneğin;</a:t>
            </a:r>
          </a:p>
          <a:p>
            <a:pPr marL="0" indent="0">
              <a:buNone/>
            </a:pPr>
            <a:r>
              <a:rPr lang="ko-KR" altLang="en-US" sz="7200" dirty="0" smtClean="0"/>
              <a:t>心</a:t>
            </a:r>
            <a:r>
              <a:rPr lang="ko-KR" altLang="en-US" dirty="0" smtClean="0"/>
              <a:t>  </a:t>
            </a:r>
            <a:r>
              <a:rPr lang="tr-TR" altLang="ko-KR" dirty="0" smtClean="0"/>
              <a:t>karakteri kalp anlamına gelen karakterdir. </a:t>
            </a:r>
          </a:p>
          <a:p>
            <a:pPr marL="0" indent="0">
              <a:buNone/>
            </a:pPr>
            <a:r>
              <a:rPr lang="tr-TR" altLang="ko-KR" dirty="0" smtClean="0"/>
              <a:t>Bu karakterin anlamı yani (</a:t>
            </a:r>
            <a:r>
              <a:rPr lang="ko-KR" altLang="en-US" dirty="0" smtClean="0"/>
              <a:t>훈</a:t>
            </a:r>
            <a:r>
              <a:rPr lang="tr-TR" altLang="ko-KR" dirty="0" smtClean="0"/>
              <a:t>)  </a:t>
            </a:r>
            <a:r>
              <a:rPr lang="ko-KR" altLang="en-US" sz="4000" dirty="0" smtClean="0"/>
              <a:t>마음</a:t>
            </a:r>
            <a:r>
              <a:rPr lang="ko-KR" altLang="en-US" dirty="0" smtClean="0"/>
              <a:t> </a:t>
            </a:r>
            <a:r>
              <a:rPr lang="tr-TR" altLang="ko-KR" dirty="0" smtClean="0"/>
              <a:t> okunuşu yani </a:t>
            </a:r>
            <a:r>
              <a:rPr lang="ko-KR" altLang="en-US" dirty="0" smtClean="0"/>
              <a:t>음</a:t>
            </a:r>
            <a:r>
              <a:rPr lang="tr-TR" altLang="ko-KR" dirty="0"/>
              <a:t> </a:t>
            </a:r>
            <a:r>
              <a:rPr lang="tr-TR" altLang="ko-KR" dirty="0" smtClean="0"/>
              <a:t>ise </a:t>
            </a:r>
            <a:r>
              <a:rPr lang="ko-KR" altLang="en-US" sz="4000" dirty="0" smtClean="0"/>
              <a:t>심</a:t>
            </a:r>
            <a:r>
              <a:rPr lang="tr-TR" altLang="ko-KR" dirty="0" smtClean="0"/>
              <a:t> şeklindedir. </a:t>
            </a:r>
            <a:r>
              <a:rPr lang="ko-KR" altLang="en-US" dirty="0" smtClean="0"/>
              <a:t> </a:t>
            </a:r>
            <a:endParaRPr lang="tr-TR" dirty="0"/>
          </a:p>
        </p:txBody>
      </p:sp>
    </p:spTree>
    <p:extLst>
      <p:ext uri="{BB962C8B-B14F-4D97-AF65-F5344CB8AC3E}">
        <p14:creationId xmlns:p14="http://schemas.microsoft.com/office/powerpoint/2010/main" val="832214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931412"/>
          </a:xfrm>
        </p:spPr>
        <p:txBody>
          <a:bodyPr>
            <a:normAutofit fontScale="90000"/>
          </a:bodyPr>
          <a:lstStyle/>
          <a:p>
            <a:r>
              <a:rPr lang="tr-TR" altLang="ko-KR" dirty="0" smtClean="0"/>
              <a:t>   </a:t>
            </a:r>
            <a:br>
              <a:rPr lang="tr-TR" altLang="ko-KR" dirty="0" smtClean="0"/>
            </a:br>
            <a:r>
              <a:rPr lang="ko-KR" altLang="en-US" sz="5400" dirty="0" smtClean="0">
                <a:latin typeface="+mn-lt"/>
              </a:rPr>
              <a:t>부수</a:t>
            </a:r>
            <a:r>
              <a:rPr lang="tr-TR" altLang="ko-KR" sz="5400" dirty="0" smtClean="0">
                <a:latin typeface="+mn-lt"/>
              </a:rPr>
              <a:t>      (Busu)</a:t>
            </a:r>
            <a:r>
              <a:rPr lang="tr-TR" altLang="ko-KR" dirty="0" smtClean="0"/>
              <a:t/>
            </a:r>
            <a:br>
              <a:rPr lang="tr-TR" altLang="ko-KR" dirty="0" smtClean="0"/>
            </a:br>
            <a:endParaRPr lang="tr-TR" dirty="0"/>
          </a:p>
        </p:txBody>
      </p:sp>
      <p:sp>
        <p:nvSpPr>
          <p:cNvPr id="3" name="İçerik Yer Tutucusu 2"/>
          <p:cNvSpPr>
            <a:spLocks noGrp="1"/>
          </p:cNvSpPr>
          <p:nvPr>
            <p:ph idx="1"/>
          </p:nvPr>
        </p:nvSpPr>
        <p:spPr>
          <a:xfrm>
            <a:off x="838200" y="1473958"/>
            <a:ext cx="10515600" cy="4703005"/>
          </a:xfrm>
        </p:spPr>
        <p:txBody>
          <a:bodyPr/>
          <a:lstStyle/>
          <a:p>
            <a:pPr algn="just"/>
            <a:r>
              <a:rPr lang="tr-TR" dirty="0" smtClean="0"/>
              <a:t>Busu bir </a:t>
            </a:r>
            <a:r>
              <a:rPr lang="tr-TR" dirty="0"/>
              <a:t>hanca karakterin temelini oluşturan </a:t>
            </a:r>
            <a:r>
              <a:rPr lang="tr-TR" dirty="0" smtClean="0"/>
              <a:t>kısımdır. Hancaların hepsinin bir ‘</a:t>
            </a:r>
            <a:r>
              <a:rPr lang="tr-TR" dirty="0" err="1" smtClean="0"/>
              <a:t>busu’su</a:t>
            </a:r>
            <a:r>
              <a:rPr lang="tr-TR" dirty="0" smtClean="0"/>
              <a:t> vardır. Busular </a:t>
            </a:r>
            <a:r>
              <a:rPr lang="tr-TR" dirty="0"/>
              <a:t>içinde bulundukları </a:t>
            </a:r>
            <a:r>
              <a:rPr lang="tr-TR" dirty="0" err="1"/>
              <a:t>hancaların</a:t>
            </a:r>
            <a:r>
              <a:rPr lang="tr-TR" dirty="0"/>
              <a:t> anlamını da </a:t>
            </a:r>
            <a:r>
              <a:rPr lang="tr-TR" dirty="0" smtClean="0"/>
              <a:t>yönlendirir. </a:t>
            </a:r>
          </a:p>
          <a:p>
            <a:pPr marL="0" indent="0" algn="just">
              <a:buNone/>
            </a:pPr>
            <a:endParaRPr lang="tr-TR" dirty="0" smtClean="0"/>
          </a:p>
          <a:p>
            <a:pPr marL="0" indent="0" algn="just">
              <a:buNone/>
            </a:pPr>
            <a:r>
              <a:rPr lang="ko-KR" altLang="en-US" b="1" dirty="0" smtClean="0"/>
              <a:t>江</a:t>
            </a:r>
            <a:r>
              <a:rPr lang="tr-TR" b="1" dirty="0"/>
              <a:t>(</a:t>
            </a:r>
            <a:r>
              <a:rPr lang="ko-KR" altLang="en-US" b="1" dirty="0"/>
              <a:t>강 강</a:t>
            </a:r>
            <a:r>
              <a:rPr lang="tr-TR" b="1" dirty="0" smtClean="0"/>
              <a:t>) (nehir),     </a:t>
            </a:r>
            <a:r>
              <a:rPr lang="ko-KR" altLang="en-US" b="1" dirty="0"/>
              <a:t>河</a:t>
            </a:r>
            <a:r>
              <a:rPr lang="tr-TR" b="1" dirty="0"/>
              <a:t>(</a:t>
            </a:r>
            <a:r>
              <a:rPr lang="ko-KR" altLang="en-US" b="1" dirty="0"/>
              <a:t>물 하</a:t>
            </a:r>
            <a:r>
              <a:rPr lang="tr-TR" b="1" dirty="0" smtClean="0"/>
              <a:t>) (akarsu, ırmak)  ,     </a:t>
            </a:r>
            <a:r>
              <a:rPr lang="ko-KR" altLang="en-US" b="1" dirty="0"/>
              <a:t>流</a:t>
            </a:r>
            <a:r>
              <a:rPr lang="tr-TR" b="1" dirty="0"/>
              <a:t>(</a:t>
            </a:r>
            <a:r>
              <a:rPr lang="ko-KR" altLang="en-US" b="1" dirty="0"/>
              <a:t>흐를 류</a:t>
            </a:r>
            <a:r>
              <a:rPr lang="tr-TR" b="1" dirty="0"/>
              <a:t>) </a:t>
            </a:r>
            <a:r>
              <a:rPr lang="tr-TR" b="1" dirty="0" smtClean="0"/>
              <a:t>(akmak)  </a:t>
            </a:r>
            <a:endParaRPr lang="tr-TR" b="1" dirty="0"/>
          </a:p>
          <a:p>
            <a:pPr marL="0" indent="0" algn="just">
              <a:buNone/>
            </a:pPr>
            <a:endParaRPr lang="tr-TR" dirty="0" smtClean="0"/>
          </a:p>
          <a:p>
            <a:pPr marL="0" indent="0" algn="just">
              <a:buNone/>
            </a:pPr>
            <a:r>
              <a:rPr lang="tr-TR" dirty="0" smtClean="0"/>
              <a:t>Örnekteki üç farklı </a:t>
            </a:r>
            <a:r>
              <a:rPr lang="tr-TR" dirty="0" err="1" smtClean="0"/>
              <a:t>hancanın</a:t>
            </a:r>
            <a:r>
              <a:rPr lang="tr-TR" dirty="0" smtClean="0"/>
              <a:t> ortak bir </a:t>
            </a:r>
            <a:r>
              <a:rPr lang="tr-TR" dirty="0" err="1" smtClean="0"/>
              <a:t>bususu</a:t>
            </a:r>
            <a:r>
              <a:rPr lang="tr-TR" dirty="0" smtClean="0"/>
              <a:t> bulunmaktadır. Bu ortak busu </a:t>
            </a:r>
            <a:r>
              <a:rPr lang="ko-KR" altLang="en-US" dirty="0" smtClean="0"/>
              <a:t>氵</a:t>
            </a:r>
            <a:r>
              <a:rPr lang="tr-TR" dirty="0" smtClean="0"/>
              <a:t>/</a:t>
            </a:r>
            <a:r>
              <a:rPr lang="ko-KR" altLang="en-US" dirty="0" smtClean="0"/>
              <a:t>水</a:t>
            </a:r>
            <a:r>
              <a:rPr lang="tr-TR" altLang="ko-KR" dirty="0" smtClean="0"/>
              <a:t> (su) dur. Yani bu karakterler su karakteri kullanılarak oluşturulmuşlardır. </a:t>
            </a:r>
            <a:endParaRPr lang="tr-TR" dirty="0"/>
          </a:p>
        </p:txBody>
      </p:sp>
    </p:spTree>
    <p:extLst>
      <p:ext uri="{BB962C8B-B14F-4D97-AF65-F5344CB8AC3E}">
        <p14:creationId xmlns:p14="http://schemas.microsoft.com/office/powerpoint/2010/main" val="147662987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411</Words>
  <Application>Microsoft Office PowerPoint</Application>
  <PresentationFormat>Geniş ekran</PresentationFormat>
  <Paragraphs>79</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맑은 고딕</vt:lpstr>
      <vt:lpstr>함초롬바탕</vt:lpstr>
      <vt:lpstr>Arial</vt:lpstr>
      <vt:lpstr>Calibri</vt:lpstr>
      <vt:lpstr>Calibri Light</vt:lpstr>
      <vt:lpstr>Times New Roman</vt:lpstr>
      <vt:lpstr>Office Teması</vt:lpstr>
      <vt:lpstr>HANCA </vt:lpstr>
      <vt:lpstr>Hancanın Tarihi Gelişimi 한자의 변천과정</vt:lpstr>
      <vt:lpstr>Karakterlerin Tarihi Değişim Süreçleri  한자의 변천과정</vt:lpstr>
      <vt:lpstr>현재 동양 삼국에서 사용되는 한자 Günümüzde Kullanılan Hanca Biçimleri </vt:lpstr>
      <vt:lpstr>Karakterlerin şekline göre farklılıklar 사용되는 한자에 따른 형태 </vt:lpstr>
      <vt:lpstr>한자의 제자방법 Hancaların Oluşum Biçimleri </vt:lpstr>
      <vt:lpstr>한자의 기초 상식 Hancanın Temel Kavramları </vt:lpstr>
      <vt:lpstr>       훈 (勳) Anlam       음 (音) Ses (Okunuş)  </vt:lpstr>
      <vt:lpstr>    부수      (Busu) </vt:lpstr>
      <vt:lpstr> 획수  (Vuruş sayısı)  </vt:lpstr>
      <vt:lpstr> 획순  (Yazılış Sırası)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HANCA </dc:title>
  <dc:creator>Pınar</dc:creator>
  <cp:lastModifiedBy>Pınar</cp:lastModifiedBy>
  <cp:revision>17</cp:revision>
  <dcterms:created xsi:type="dcterms:W3CDTF">2018-01-31T08:29:17Z</dcterms:created>
  <dcterms:modified xsi:type="dcterms:W3CDTF">2018-01-31T21:43:31Z</dcterms:modified>
</cp:coreProperties>
</file>