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9"/>
  </p:notesMasterIdLst>
  <p:sldIdLst>
    <p:sldId id="304" r:id="rId2"/>
    <p:sldId id="257" r:id="rId3"/>
    <p:sldId id="294" r:id="rId4"/>
    <p:sldId id="258" r:id="rId5"/>
    <p:sldId id="259" r:id="rId6"/>
    <p:sldId id="260" r:id="rId7"/>
    <p:sldId id="261" r:id="rId8"/>
    <p:sldId id="262" r:id="rId9"/>
    <p:sldId id="263" r:id="rId10"/>
    <p:sldId id="264" r:id="rId11"/>
    <p:sldId id="265" r:id="rId12"/>
    <p:sldId id="293" r:id="rId13"/>
    <p:sldId id="296" r:id="rId14"/>
    <p:sldId id="267" r:id="rId15"/>
    <p:sldId id="295" r:id="rId16"/>
    <p:sldId id="266" r:id="rId17"/>
    <p:sldId id="268" r:id="rId18"/>
    <p:sldId id="270" r:id="rId19"/>
    <p:sldId id="277" r:id="rId20"/>
    <p:sldId id="307" r:id="rId21"/>
    <p:sldId id="306" r:id="rId22"/>
    <p:sldId id="297" r:id="rId23"/>
    <p:sldId id="279" r:id="rId24"/>
    <p:sldId id="305" r:id="rId25"/>
    <p:sldId id="308" r:id="rId26"/>
    <p:sldId id="276" r:id="rId27"/>
    <p:sldId id="303" r:id="rId28"/>
    <p:sldId id="298" r:id="rId29"/>
    <p:sldId id="271" r:id="rId30"/>
    <p:sldId id="281" r:id="rId31"/>
    <p:sldId id="283" r:id="rId32"/>
    <p:sldId id="284" r:id="rId33"/>
    <p:sldId id="301" r:id="rId34"/>
    <p:sldId id="282" r:id="rId35"/>
    <p:sldId id="285" r:id="rId36"/>
    <p:sldId id="286" r:id="rId37"/>
    <p:sldId id="269" r:id="rId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434" autoAdjust="0"/>
  </p:normalViewPr>
  <p:slideViewPr>
    <p:cSldViewPr>
      <p:cViewPr varScale="1">
        <p:scale>
          <a:sx n="77" d="100"/>
          <a:sy n="77" d="100"/>
        </p:scale>
        <p:origin x="16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5BE714D-46A3-4C3D-A0CF-068CB0B28D51}" type="datetimeFigureOut">
              <a:rPr lang="tr-TR"/>
              <a:pPr>
                <a:defRPr/>
              </a:pPr>
              <a:t>1.08.2018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454878C-53DD-47CE-AA05-E20758DFCC6B}"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ayt Görüntüsü Yer Tutucusu 1"/>
          <p:cNvSpPr>
            <a:spLocks noGrp="1" noRot="1" noChangeAspect="1"/>
          </p:cNvSpPr>
          <p:nvPr>
            <p:ph type="sldImg"/>
          </p:nvPr>
        </p:nvSpPr>
        <p:spPr bwMode="auto">
          <a:noFill/>
          <a:ln>
            <a:solidFill>
              <a:srgbClr val="000000"/>
            </a:solidFill>
            <a:miter lim="800000"/>
            <a:headEnd/>
            <a:tailEnd/>
          </a:ln>
        </p:spPr>
      </p:sp>
      <p:sp>
        <p:nvSpPr>
          <p:cNvPr id="49154" name="Not Yer Tutucusu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49155"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E3184B-4745-40E2-A551-41423D738189}" type="slidenum">
              <a:rPr lang="tr-TR">
                <a:cs typeface="Arial" charset="0"/>
              </a:rPr>
              <a:pPr fontAlgn="base">
                <a:spcBef>
                  <a:spcPct val="0"/>
                </a:spcBef>
                <a:spcAft>
                  <a:spcPct val="0"/>
                </a:spcAft>
              </a:pPr>
              <a:t>27</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vl1pPr>
          </a:lstStyle>
          <a:p>
            <a:pPr>
              <a:defRPr/>
            </a:pPr>
            <a:fld id="{8143F173-FDB0-4C7A-B986-A466AF3D341A}"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2CDE552A-E5BE-4749-BBBE-BBCE66A3704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251B99C-84AC-476C-AD68-0E5B99929473}" type="datetimeFigureOut">
              <a:rPr lang="tr-TR"/>
              <a:pPr>
                <a:defRPr/>
              </a:pPr>
              <a:t>1.08.2018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DC2A1A43-F428-4B38-B4DD-EF9D72C65C5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C2E5F92A-9261-4A0C-ABD5-D874D6D8DFB6}"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0FAC40C6-C8A5-4225-9702-B1EE080A9611}"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3"/>
          <p:cNvSpPr>
            <a:spLocks noGrp="1"/>
          </p:cNvSpPr>
          <p:nvPr>
            <p:ph type="dt" sz="half" idx="15"/>
          </p:nvPr>
        </p:nvSpPr>
        <p:spPr/>
        <p:txBody>
          <a:bodyPr/>
          <a:lstStyle>
            <a:lvl1pPr>
              <a:defRPr/>
            </a:lvl1pPr>
          </a:lstStyle>
          <a:p>
            <a:pPr>
              <a:defRPr/>
            </a:pPr>
            <a:fld id="{03BA4F80-F705-4988-A401-EB8716E12DBC}" type="datetimeFigureOut">
              <a:rPr lang="tr-TR"/>
              <a:pPr>
                <a:defRPr/>
              </a:pPr>
              <a:t>1.08.2018</a:t>
            </a:fld>
            <a:endParaRPr lang="tr-TR"/>
          </a:p>
        </p:txBody>
      </p:sp>
      <p:sp>
        <p:nvSpPr>
          <p:cNvPr id="8" name="Footer Placeholder 4"/>
          <p:cNvSpPr>
            <a:spLocks noGrp="1"/>
          </p:cNvSpPr>
          <p:nvPr>
            <p:ph type="ftr" sz="quarter" idx="16"/>
          </p:nvPr>
        </p:nvSpPr>
        <p:spPr/>
        <p:txBody>
          <a:bodyPr/>
          <a:lstStyle>
            <a:lvl1pPr>
              <a:defRPr/>
            </a:lvl1pPr>
          </a:lstStyle>
          <a:p>
            <a:pPr>
              <a:defRPr/>
            </a:pPr>
            <a:endParaRPr lang="tr-TR"/>
          </a:p>
        </p:txBody>
      </p:sp>
      <p:sp>
        <p:nvSpPr>
          <p:cNvPr id="9" name="Slide Number Placeholder 5"/>
          <p:cNvSpPr>
            <a:spLocks noGrp="1"/>
          </p:cNvSpPr>
          <p:nvPr>
            <p:ph type="sldNum" sz="quarter" idx="17"/>
          </p:nvPr>
        </p:nvSpPr>
        <p:spPr/>
        <p:txBody>
          <a:bodyPr/>
          <a:lstStyle>
            <a:lvl1pPr>
              <a:defRPr/>
            </a:lvl1pPr>
          </a:lstStyle>
          <a:p>
            <a:pPr>
              <a:defRPr/>
            </a:pPr>
            <a:fld id="{FC750BA8-C8FE-471B-A7DA-F0E6B358731B}"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AAC3E046-0714-4A9A-BEA1-EC382AB0EB2E}"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AA91613-0B33-4E27-837B-25A529998D3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Date Placeholder 3"/>
          <p:cNvSpPr>
            <a:spLocks noGrp="1"/>
          </p:cNvSpPr>
          <p:nvPr>
            <p:ph type="dt" sz="half" idx="18"/>
          </p:nvPr>
        </p:nvSpPr>
        <p:spPr/>
        <p:txBody>
          <a:bodyPr/>
          <a:lstStyle>
            <a:lvl1pPr>
              <a:defRPr/>
            </a:lvl1pPr>
          </a:lstStyle>
          <a:p>
            <a:pPr>
              <a:defRPr/>
            </a:pPr>
            <a:fld id="{7FBE5EE8-596C-416A-9D62-91C0E65667F1}" type="datetimeFigureOut">
              <a:rPr lang="tr-TR"/>
              <a:pPr>
                <a:defRPr/>
              </a:pPr>
              <a:t>1.08.2018</a:t>
            </a:fld>
            <a:endParaRPr lang="tr-TR"/>
          </a:p>
        </p:txBody>
      </p:sp>
      <p:sp>
        <p:nvSpPr>
          <p:cNvPr id="12" name="Footer Placeholder 4"/>
          <p:cNvSpPr>
            <a:spLocks noGrp="1"/>
          </p:cNvSpPr>
          <p:nvPr>
            <p:ph type="ftr" sz="quarter" idx="19"/>
          </p:nvPr>
        </p:nvSpPr>
        <p:spPr/>
        <p:txBody>
          <a:bodyPr/>
          <a:lstStyle>
            <a:lvl1pPr>
              <a:defRPr/>
            </a:lvl1pPr>
          </a:lstStyle>
          <a:p>
            <a:pPr>
              <a:defRPr/>
            </a:pPr>
            <a:endParaRPr lang="tr-TR"/>
          </a:p>
        </p:txBody>
      </p:sp>
      <p:sp>
        <p:nvSpPr>
          <p:cNvPr id="13" name="Slide Number Placeholder 5"/>
          <p:cNvSpPr>
            <a:spLocks noGrp="1"/>
          </p:cNvSpPr>
          <p:nvPr>
            <p:ph type="sldNum" sz="quarter" idx="20"/>
          </p:nvPr>
        </p:nvSpPr>
        <p:spPr/>
        <p:txBody>
          <a:bodyPr/>
          <a:lstStyle>
            <a:lvl1pPr>
              <a:defRPr/>
            </a:lvl1pPr>
          </a:lstStyle>
          <a:p>
            <a:pPr>
              <a:defRPr/>
            </a:pPr>
            <a:fld id="{C211A71F-0E2B-4B38-9217-EFE6C06233E2}"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3"/>
          <p:cNvSpPr>
            <a:spLocks noGrp="1"/>
          </p:cNvSpPr>
          <p:nvPr>
            <p:ph type="dt" sz="half" idx="23"/>
          </p:nvPr>
        </p:nvSpPr>
        <p:spPr/>
        <p:txBody>
          <a:bodyPr/>
          <a:lstStyle>
            <a:lvl1pPr>
              <a:defRPr/>
            </a:lvl1pPr>
          </a:lstStyle>
          <a:p>
            <a:pPr>
              <a:defRPr/>
            </a:pPr>
            <a:fld id="{65EBB6BA-6DD5-48A2-B4D9-A0D29B44CB06}" type="datetimeFigureOut">
              <a:rPr lang="tr-TR"/>
              <a:pPr>
                <a:defRPr/>
              </a:pPr>
              <a:t>1.08.2018</a:t>
            </a:fld>
            <a:endParaRPr lang="tr-TR"/>
          </a:p>
        </p:txBody>
      </p:sp>
      <p:sp>
        <p:nvSpPr>
          <p:cNvPr id="16" name="Footer Placeholder 4"/>
          <p:cNvSpPr>
            <a:spLocks noGrp="1"/>
          </p:cNvSpPr>
          <p:nvPr>
            <p:ph type="ftr" sz="quarter" idx="24"/>
          </p:nvPr>
        </p:nvSpPr>
        <p:spPr/>
        <p:txBody>
          <a:bodyPr/>
          <a:lstStyle>
            <a:lvl1pPr>
              <a:defRPr/>
            </a:lvl1pPr>
          </a:lstStyle>
          <a:p>
            <a:pPr>
              <a:defRPr/>
            </a:pPr>
            <a:endParaRPr lang="tr-TR"/>
          </a:p>
        </p:txBody>
      </p:sp>
      <p:sp>
        <p:nvSpPr>
          <p:cNvPr id="17" name="Slide Number Placeholder 5"/>
          <p:cNvSpPr>
            <a:spLocks noGrp="1"/>
          </p:cNvSpPr>
          <p:nvPr>
            <p:ph type="sldNum" sz="quarter" idx="25"/>
          </p:nvPr>
        </p:nvSpPr>
        <p:spPr/>
        <p:txBody>
          <a:bodyPr/>
          <a:lstStyle>
            <a:lvl1pPr>
              <a:defRPr/>
            </a:lvl1pPr>
          </a:lstStyle>
          <a:p>
            <a:pPr>
              <a:defRPr/>
            </a:pPr>
            <a:fld id="{2B1B3087-B7C7-404C-A155-4C2C5E865695}"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50404F03-CE9B-45CB-AF31-760B5EC943F5}"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00CFB7F-34C4-4AA2-AB6F-3827C1CC139E}"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4784A0A4-4465-41DF-94C5-0C445DA7112A}"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2643401-D575-4F2F-8EAE-7AB05C4F32F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7A5589CC-336D-4D9D-8782-AE8D20DF712C}"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5FF5822-4925-4736-AC42-A1E4D5340568}"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AED02810-614C-41A8-BA07-7E9CAF1D2EE5}" type="datetimeFigureOut">
              <a:rPr lang="tr-TR"/>
              <a:pPr>
                <a:defRPr/>
              </a:pPr>
              <a:t>1.08.2018</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FAF4001-1BAD-4352-BD53-F8E8EACEC6E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fld id="{9F63663F-9912-4149-A0B7-D5D17C6B71C6}" type="datetimeFigureOut">
              <a:rPr lang="tr-TR"/>
              <a:pPr>
                <a:defRPr/>
              </a:pPr>
              <a:t>1.08.2018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B6CC443E-5180-42C5-817F-4B9CB1D715D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43ABA94D-5330-4E4F-A58A-1D47013E7E78}" type="datetimeFigureOut">
              <a:rPr lang="tr-TR"/>
              <a:pPr>
                <a:defRPr/>
              </a:pPr>
              <a:t>1.08.2018</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189143B8-3BA5-4C12-A418-845DE74445F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0FF56F61-2779-46F8-8950-A0AA223CDDFE}" type="datetimeFigureOut">
              <a:rPr lang="tr-TR"/>
              <a:pPr>
                <a:defRPr/>
              </a:pPr>
              <a:t>1.08.2018</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CBF477D0-17D6-4912-A218-76A017C25D88}"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53D58B-296A-42D2-A0FD-BE73A0F5F65D}" type="datetimeFigureOut">
              <a:rPr lang="tr-TR"/>
              <a:pPr>
                <a:defRPr/>
              </a:pPr>
              <a:t>1.08.2018</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6E9BB8E0-DE3C-4A0C-BFB7-36A1D4730771}"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A2DE18AC-89FD-4C17-955B-F1BD6F282AB6}" type="datetimeFigureOut">
              <a:rPr lang="tr-TR"/>
              <a:pPr>
                <a:defRPr/>
              </a:pPr>
              <a:t>1.08.2018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C858A0C-DF81-4A23-9D5A-ED93D25D5AAD}"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5C06B325-8A6E-4C38-8ABE-65FA85CB214B}" type="datetimeFigureOut">
              <a:rPr lang="tr-TR"/>
              <a:pPr>
                <a:defRPr/>
              </a:pPr>
              <a:t>1.08.2018</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56A77862-B057-4176-B1C4-F768890E1C0A}"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başlık stili için tıklatın</a:t>
            </a:r>
            <a:endParaRPr lang="en-US" smtClean="0"/>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cs typeface="+mn-cs"/>
              </a:defRPr>
            </a:lvl1pPr>
          </a:lstStyle>
          <a:p>
            <a:pPr>
              <a:defRPr/>
            </a:pPr>
            <a:fld id="{2524F3AA-D566-441E-9582-0C93FAA9CA70}" type="datetimeFigureOut">
              <a:rPr lang="tr-TR"/>
              <a:pPr>
                <a:defRPr/>
              </a:pPr>
              <a:t>1.08.2018</a:t>
            </a:fld>
            <a:endParaRPr lang="tr-TR"/>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fontAlgn="auto">
              <a:spcBef>
                <a:spcPts val="0"/>
              </a:spcBef>
              <a:spcAft>
                <a:spcPts val="0"/>
              </a:spcAft>
              <a:defRPr sz="2801" b="0" i="0" smtClean="0">
                <a:solidFill>
                  <a:schemeClr val="tx1">
                    <a:tint val="75000"/>
                  </a:schemeClr>
                </a:solidFill>
                <a:latin typeface="+mn-lt"/>
                <a:cs typeface="+mn-cs"/>
              </a:defRPr>
            </a:lvl1pPr>
          </a:lstStyle>
          <a:p>
            <a:pPr>
              <a:defRPr/>
            </a:pPr>
            <a:fld id="{387B98ED-4D61-47A6-8C5E-21A365982738}"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30" r:id="rId1"/>
    <p:sldLayoutId id="2147483729" r:id="rId2"/>
    <p:sldLayoutId id="2147483728" r:id="rId3"/>
    <p:sldLayoutId id="2147483727" r:id="rId4"/>
    <p:sldLayoutId id="2147483726" r:id="rId5"/>
    <p:sldLayoutId id="2147483725" r:id="rId6"/>
    <p:sldLayoutId id="2147483724" r:id="rId7"/>
    <p:sldLayoutId id="2147483723" r:id="rId8"/>
    <p:sldLayoutId id="2147483722" r:id="rId9"/>
    <p:sldLayoutId id="2147483721" r:id="rId10"/>
    <p:sldLayoutId id="2147483720" r:id="rId11"/>
    <p:sldLayoutId id="2147483731" r:id="rId12"/>
    <p:sldLayoutId id="2147483719" r:id="rId13"/>
    <p:sldLayoutId id="2147483732" r:id="rId14"/>
    <p:sldLayoutId id="2147483733" r:id="rId15"/>
    <p:sldLayoutId id="2147483718" r:id="rId16"/>
    <p:sldLayoutId id="2147483717"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a:defRPr>
      </a:lvl2pPr>
      <a:lvl3pPr algn="l" defTabSz="457200" rtl="0" fontAlgn="base">
        <a:spcBef>
          <a:spcPct val="0"/>
        </a:spcBef>
        <a:spcAft>
          <a:spcPct val="0"/>
        </a:spcAft>
        <a:defRPr sz="4200">
          <a:solidFill>
            <a:schemeClr val="tx2"/>
          </a:solidFill>
          <a:latin typeface="Century Gothic"/>
        </a:defRPr>
      </a:lvl3pPr>
      <a:lvl4pPr algn="l" defTabSz="457200" rtl="0" fontAlgn="base">
        <a:spcBef>
          <a:spcPct val="0"/>
        </a:spcBef>
        <a:spcAft>
          <a:spcPct val="0"/>
        </a:spcAft>
        <a:defRPr sz="4200">
          <a:solidFill>
            <a:schemeClr val="tx2"/>
          </a:solidFill>
          <a:latin typeface="Century Gothic"/>
        </a:defRPr>
      </a:lvl4pPr>
      <a:lvl5pPr algn="l" defTabSz="457200" rtl="0" fontAlgn="base">
        <a:spcBef>
          <a:spcPct val="0"/>
        </a:spcBef>
        <a:spcAft>
          <a:spcPct val="0"/>
        </a:spcAft>
        <a:defRPr sz="4200">
          <a:solidFill>
            <a:schemeClr val="tx2"/>
          </a:solidFill>
          <a:latin typeface="Century Gothic"/>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Unvan 1"/>
          <p:cNvSpPr>
            <a:spLocks noGrp="1"/>
          </p:cNvSpPr>
          <p:nvPr>
            <p:ph type="title"/>
          </p:nvPr>
        </p:nvSpPr>
        <p:spPr>
          <a:xfrm>
            <a:off x="457200" y="1125538"/>
            <a:ext cx="8229600" cy="1511300"/>
          </a:xfrm>
        </p:spPr>
        <p:txBody>
          <a:bodyPr/>
          <a:lstStyle/>
          <a:p>
            <a:r>
              <a:rPr lang="tr-TR" smtClean="0">
                <a:solidFill>
                  <a:srgbClr val="FF0000"/>
                </a:solidFill>
              </a:rPr>
              <a:t>   </a:t>
            </a:r>
            <a:r>
              <a:rPr lang="tr-TR" sz="4400" smtClean="0">
                <a:solidFill>
                  <a:srgbClr val="FF0000"/>
                </a:solidFill>
              </a:rPr>
              <a:t>GÖREV ORGANİZASYONU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defTabSz="457207" fontAlgn="auto">
              <a:spcAft>
                <a:spcPts val="0"/>
              </a:spcAft>
              <a:defRPr/>
            </a:pPr>
            <a:r>
              <a:rPr lang="tr-TR" dirty="0" smtClean="0"/>
              <a:t/>
            </a:r>
            <a:br>
              <a:rPr lang="tr-TR" dirty="0" smtClean="0"/>
            </a:br>
            <a:r>
              <a:rPr lang="tr-TR" dirty="0" smtClean="0"/>
              <a:t>  </a:t>
            </a:r>
            <a:r>
              <a:rPr lang="tr-TR" dirty="0" smtClean="0">
                <a:solidFill>
                  <a:srgbClr val="FF0000"/>
                </a:solidFill>
              </a:rPr>
              <a:t>BAŞARILI </a:t>
            </a:r>
            <a:r>
              <a:rPr lang="tr-TR" dirty="0">
                <a:solidFill>
                  <a:srgbClr val="FF0000"/>
                </a:solidFill>
              </a:rPr>
              <a:t>EKİBİN ÖZELLİKLERİ</a:t>
            </a:r>
            <a:br>
              <a:rPr lang="tr-TR" dirty="0">
                <a:solidFill>
                  <a:srgbClr val="FF0000"/>
                </a:solidFill>
              </a:rPr>
            </a:br>
            <a:endParaRPr lang="tr-TR" dirty="0">
              <a:solidFill>
                <a:srgbClr val="FF0000"/>
              </a:solidFill>
            </a:endParaRPr>
          </a:p>
        </p:txBody>
      </p:sp>
      <p:sp>
        <p:nvSpPr>
          <p:cNvPr id="30722" name="İçerik Yer Tutucusu 2"/>
          <p:cNvSpPr>
            <a:spLocks noGrp="1"/>
          </p:cNvSpPr>
          <p:nvPr>
            <p:ph idx="1"/>
          </p:nvPr>
        </p:nvSpPr>
        <p:spPr>
          <a:xfrm>
            <a:off x="1187450" y="2133600"/>
            <a:ext cx="6711950" cy="4194175"/>
          </a:xfrm>
        </p:spPr>
        <p:txBody>
          <a:bodyPr/>
          <a:lstStyle/>
          <a:p>
            <a:endParaRPr lang="tr-TR" smtClean="0"/>
          </a:p>
          <a:p>
            <a:r>
              <a:rPr lang="tr-TR" sz="2400" smtClean="0"/>
              <a:t>Süreç odaklılık</a:t>
            </a:r>
          </a:p>
          <a:p>
            <a:r>
              <a:rPr lang="tr-TR" sz="2400" smtClean="0"/>
              <a:t>Ekibin gerekli tecrübe ve yeteneğe sahip üyelerden oluşması</a:t>
            </a:r>
          </a:p>
          <a:p>
            <a:r>
              <a:rPr lang="tr-TR" sz="2400" smtClean="0"/>
              <a:t>Hedeflere bağlılık</a:t>
            </a:r>
          </a:p>
          <a:p>
            <a:r>
              <a:rPr lang="tr-TR" sz="2400" smtClean="0"/>
              <a:t>Diğer ekip üyelerine ilgi gösterilmesi ve bireysel farklılıkların anlayışla karşılanması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İçerik Yer Tutucusu 2"/>
          <p:cNvSpPr>
            <a:spLocks noGrp="1"/>
          </p:cNvSpPr>
          <p:nvPr>
            <p:ph idx="1"/>
          </p:nvPr>
        </p:nvSpPr>
        <p:spPr/>
        <p:txBody>
          <a:bodyPr/>
          <a:lstStyle/>
          <a:p>
            <a:r>
              <a:rPr lang="tr-TR" sz="2400" smtClean="0"/>
              <a:t>Sağlıklı iletişim</a:t>
            </a:r>
          </a:p>
          <a:p>
            <a:r>
              <a:rPr lang="tr-TR" sz="2400" smtClean="0"/>
              <a:t>Fikirlere özgürce katkıda bulunulması</a:t>
            </a:r>
          </a:p>
          <a:p>
            <a:r>
              <a:rPr lang="tr-TR" sz="2400" smtClean="0"/>
              <a:t>Ekip performansı hakkında geribildirim sağlaması</a:t>
            </a:r>
          </a:p>
          <a:p>
            <a:r>
              <a:rPr lang="tr-TR" sz="2400" smtClean="0"/>
              <a:t>Bir hedefe ulaşıldığında kutlamalar yapılması</a:t>
            </a:r>
          </a:p>
          <a:p>
            <a:endParaRPr lang="tr-TR" smtClean="0"/>
          </a:p>
        </p:txBody>
      </p:sp>
      <p:pic>
        <p:nvPicPr>
          <p:cNvPr id="31746" name="Picture 2"/>
          <p:cNvPicPr>
            <a:picLocks noChangeAspect="1" noChangeArrowheads="1"/>
          </p:cNvPicPr>
          <p:nvPr/>
        </p:nvPicPr>
        <p:blipFill>
          <a:blip r:embed="rId2"/>
          <a:srcRect/>
          <a:stretch>
            <a:fillRect/>
          </a:stretch>
        </p:blipFill>
        <p:spPr bwMode="auto">
          <a:xfrm>
            <a:off x="6251575" y="4581525"/>
            <a:ext cx="239077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p:nvPr>
        </p:nvSpPr>
        <p:spPr/>
        <p:txBody>
          <a:bodyPr/>
          <a:lstStyle/>
          <a:p>
            <a:endParaRPr lang="tr-TR" smtClean="0"/>
          </a:p>
        </p:txBody>
      </p:sp>
      <p:sp>
        <p:nvSpPr>
          <p:cNvPr id="32770" name="İçerik Yer Tutucusu 2"/>
          <p:cNvSpPr>
            <a:spLocks noGrp="1"/>
          </p:cNvSpPr>
          <p:nvPr>
            <p:ph idx="1"/>
          </p:nvPr>
        </p:nvSpPr>
        <p:spPr/>
        <p:txBody>
          <a:bodyPr/>
          <a:lstStyle/>
          <a:p>
            <a:endParaRPr lang="tr-TR" smtClean="0"/>
          </a:p>
        </p:txBody>
      </p:sp>
      <p:pic>
        <p:nvPicPr>
          <p:cNvPr id="32771" name="Picture 2" descr="C:\Users\Lenovo\Desktop\Ekip Çalışmasının Başarısı Neye Bağlıdır.jpg"/>
          <p:cNvPicPr>
            <a:picLocks noChangeAspect="1" noChangeArrowheads="1"/>
          </p:cNvPicPr>
          <p:nvPr/>
        </p:nvPicPr>
        <p:blipFill>
          <a:blip r:embed="rId2"/>
          <a:srcRect/>
          <a:stretch>
            <a:fillRect/>
          </a:stretch>
        </p:blipFill>
        <p:spPr bwMode="auto">
          <a:xfrm>
            <a:off x="-14288" y="115888"/>
            <a:ext cx="9323388" cy="631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395288" y="908050"/>
            <a:ext cx="8229600" cy="1143000"/>
          </a:xfrm>
        </p:spPr>
        <p:txBody>
          <a:bodyPr/>
          <a:lstStyle/>
          <a:p>
            <a:r>
              <a:rPr lang="tr-TR" sz="4000" smtClean="0">
                <a:solidFill>
                  <a:srgbClr val="FF0000"/>
                </a:solidFill>
              </a:rPr>
              <a:t>PARAMEDİKLERDE </a:t>
            </a:r>
            <a:br>
              <a:rPr lang="tr-TR" sz="4000" smtClean="0">
                <a:solidFill>
                  <a:srgbClr val="FF0000"/>
                </a:solidFill>
              </a:rPr>
            </a:br>
            <a:r>
              <a:rPr lang="tr-TR" sz="4000" smtClean="0">
                <a:solidFill>
                  <a:srgbClr val="FF0000"/>
                </a:solidFill>
              </a:rPr>
              <a:t>EKİP ÇALIŞMASI</a:t>
            </a:r>
          </a:p>
        </p:txBody>
      </p:sp>
      <p:pic>
        <p:nvPicPr>
          <p:cNvPr id="33794" name="Picture 2"/>
          <p:cNvPicPr>
            <a:picLocks noChangeAspect="1" noChangeArrowheads="1"/>
          </p:cNvPicPr>
          <p:nvPr/>
        </p:nvPicPr>
        <p:blipFill>
          <a:blip r:embed="rId2"/>
          <a:srcRect/>
          <a:stretch>
            <a:fillRect/>
          </a:stretch>
        </p:blipFill>
        <p:spPr bwMode="auto">
          <a:xfrm>
            <a:off x="900113" y="2430463"/>
            <a:ext cx="74549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p:nvPr>
        </p:nvSpPr>
        <p:spPr/>
        <p:txBody>
          <a:bodyPr/>
          <a:lstStyle/>
          <a:p>
            <a:r>
              <a:rPr lang="tr-TR" smtClean="0">
                <a:solidFill>
                  <a:srgbClr val="FF0000"/>
                </a:solidFill>
              </a:rPr>
              <a:t>Sağlık hizmetlerinde ekip çalışması;</a:t>
            </a:r>
          </a:p>
        </p:txBody>
      </p:sp>
      <p:sp>
        <p:nvSpPr>
          <p:cNvPr id="34818" name="İçerik Yer Tutucusu 2"/>
          <p:cNvSpPr>
            <a:spLocks noGrp="1"/>
          </p:cNvSpPr>
          <p:nvPr>
            <p:ph idx="1"/>
          </p:nvPr>
        </p:nvSpPr>
        <p:spPr/>
        <p:txBody>
          <a:bodyPr/>
          <a:lstStyle/>
          <a:p>
            <a:r>
              <a:rPr lang="tr-TR" sz="2400" smtClean="0"/>
              <a:t>Sağlık alanında eğitim görmüş meslek sahiplerinin, hastanın sağlığına kavuşturulması ve hastanın sağlığının korunması hedefine doğru yürümeleri anlamını taşır. </a:t>
            </a:r>
          </a:p>
          <a:p>
            <a:endParaRPr lang="tr-TR" sz="2400" smtClean="0"/>
          </a:p>
          <a:p>
            <a:r>
              <a:rPr lang="tr-TR" sz="2400" smtClean="0"/>
              <a:t>Sağlık ekibinin tüm eylemleri, hastanın en kısa zamanda sağlığına kavuşturulmasına odaklıdır.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çerik Yer Tutucusu 2"/>
          <p:cNvSpPr>
            <a:spLocks noGrp="1"/>
          </p:cNvSpPr>
          <p:nvPr>
            <p:ph idx="1"/>
          </p:nvPr>
        </p:nvSpPr>
        <p:spPr/>
        <p:txBody>
          <a:bodyPr/>
          <a:lstStyle/>
          <a:p>
            <a:r>
              <a:rPr lang="tr-TR" sz="2400" smtClean="0"/>
              <a:t>Diğer birimlerde olduğu gibi Hastane öncesi müdahele biriminde de (112 Acil Servis )ekip çalışmasının önemi büyüktür.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188913"/>
            <a:ext cx="8229600" cy="1295400"/>
          </a:xfrm>
        </p:spPr>
        <p:txBody>
          <a:bodyPr rtlCol="0">
            <a:normAutofit fontScale="90000"/>
          </a:bodyPr>
          <a:lstStyle/>
          <a:p>
            <a:pPr defTabSz="457207" fontAlgn="auto">
              <a:spcAft>
                <a:spcPts val="0"/>
              </a:spcAft>
              <a:defRPr/>
            </a:pPr>
            <a:r>
              <a:rPr lang="tr-TR" dirty="0"/>
              <a:t>Euro-</a:t>
            </a:r>
            <a:r>
              <a:rPr lang="tr-TR" dirty="0" err="1"/>
              <a:t>Line</a:t>
            </a:r>
            <a:r>
              <a:rPr lang="tr-TR" dirty="0"/>
              <a:t> Sağlık Hizmetleri - </a:t>
            </a:r>
            <a:r>
              <a:rPr lang="tr-TR" dirty="0" err="1"/>
              <a:t>Att</a:t>
            </a:r>
            <a:r>
              <a:rPr lang="tr-TR" dirty="0"/>
              <a:t> /Acil Tıp Teknisyeni</a:t>
            </a:r>
            <a:br>
              <a:rPr lang="tr-TR" dirty="0"/>
            </a:br>
            <a:endParaRPr lang="tr-TR" dirty="0"/>
          </a:p>
        </p:txBody>
      </p:sp>
      <p:sp>
        <p:nvSpPr>
          <p:cNvPr id="3" name="İçerik Yer Tutucusu 2"/>
          <p:cNvSpPr>
            <a:spLocks noGrp="1"/>
          </p:cNvSpPr>
          <p:nvPr>
            <p:ph idx="1"/>
          </p:nvPr>
        </p:nvSpPr>
        <p:spPr>
          <a:xfrm>
            <a:off x="827088" y="1341438"/>
            <a:ext cx="6711950" cy="5372100"/>
          </a:xfrm>
        </p:spPr>
        <p:txBody>
          <a:bodyPr rtlCol="0">
            <a:normAutofit fontScale="70000" lnSpcReduction="20000"/>
          </a:bodyPr>
          <a:lstStyle/>
          <a:p>
            <a:pPr marL="342906" indent="-342906" defTabSz="457207" fontAlgn="auto">
              <a:spcAft>
                <a:spcPts val="0"/>
              </a:spcAft>
              <a:buClr>
                <a:schemeClr val="bg2">
                  <a:lumMod val="40000"/>
                  <a:lumOff val="60000"/>
                </a:schemeClr>
              </a:buClr>
              <a:buFont typeface="Wingdings 3" charset="2"/>
              <a:buChar char=""/>
              <a:defRPr/>
            </a:pPr>
            <a:endParaRPr lang="tr-TR" dirty="0"/>
          </a:p>
          <a:p>
            <a:pPr marL="342906" indent="-342906" defTabSz="457207" fontAlgn="auto">
              <a:spcAft>
                <a:spcPts val="0"/>
              </a:spcAft>
              <a:buClr>
                <a:schemeClr val="bg2">
                  <a:lumMod val="40000"/>
                  <a:lumOff val="60000"/>
                </a:schemeClr>
              </a:buClr>
              <a:buFont typeface="Wingdings 3" charset="2"/>
              <a:buChar char=""/>
              <a:defRPr/>
            </a:pPr>
            <a:r>
              <a:rPr lang="tr-TR" sz="2900" dirty="0"/>
              <a:t>İş Açıklaması</a:t>
            </a:r>
          </a:p>
          <a:p>
            <a:pPr marL="342906" indent="-342906" defTabSz="457207" fontAlgn="auto">
              <a:spcAft>
                <a:spcPts val="0"/>
              </a:spcAft>
              <a:buClr>
                <a:schemeClr val="bg2">
                  <a:lumMod val="40000"/>
                  <a:lumOff val="60000"/>
                </a:schemeClr>
              </a:buClr>
              <a:buFont typeface="Wingdings 3" charset="2"/>
              <a:buChar char=""/>
              <a:defRPr/>
            </a:pPr>
            <a:endParaRPr lang="tr-TR" sz="2900" dirty="0"/>
          </a:p>
          <a:p>
            <a:pPr marL="342906" indent="-342906" defTabSz="457207" fontAlgn="auto">
              <a:spcAft>
                <a:spcPts val="0"/>
              </a:spcAft>
              <a:buClr>
                <a:schemeClr val="bg2">
                  <a:lumMod val="40000"/>
                  <a:lumOff val="60000"/>
                </a:schemeClr>
              </a:buClr>
              <a:buFont typeface="Wingdings 3" charset="2"/>
              <a:buChar char=""/>
              <a:defRPr/>
            </a:pPr>
            <a:r>
              <a:rPr lang="tr-TR" sz="2900" dirty="0"/>
              <a:t>Ambulanslarda görevlendirilmek üzere;</a:t>
            </a:r>
          </a:p>
          <a:p>
            <a:pPr marL="342906" indent="-342906" defTabSz="457207" fontAlgn="auto">
              <a:spcAft>
                <a:spcPts val="0"/>
              </a:spcAft>
              <a:buClr>
                <a:schemeClr val="bg2">
                  <a:lumMod val="40000"/>
                  <a:lumOff val="60000"/>
                </a:schemeClr>
              </a:buClr>
              <a:buFont typeface="Wingdings 3" charset="2"/>
              <a:buChar char=""/>
              <a:defRPr/>
            </a:pPr>
            <a:endParaRPr lang="tr-TR" sz="2900" dirty="0"/>
          </a:p>
          <a:p>
            <a:pPr marL="342906" indent="-342906" defTabSz="457207" fontAlgn="auto">
              <a:spcAft>
                <a:spcPts val="0"/>
              </a:spcAft>
              <a:buClr>
                <a:schemeClr val="bg2">
                  <a:lumMod val="40000"/>
                  <a:lumOff val="60000"/>
                </a:schemeClr>
              </a:buClr>
              <a:buFont typeface="Wingdings 3" charset="2"/>
              <a:buChar char=""/>
              <a:defRPr/>
            </a:pPr>
            <a:r>
              <a:rPr lang="tr-TR" sz="2900" dirty="0"/>
              <a:t>İstenen Yetenek ve Uzmanlıklar</a:t>
            </a:r>
          </a:p>
          <a:p>
            <a:pPr marL="342906" indent="-342906" defTabSz="457207" fontAlgn="auto">
              <a:spcAft>
                <a:spcPts val="0"/>
              </a:spcAft>
              <a:buClr>
                <a:schemeClr val="bg2">
                  <a:lumMod val="40000"/>
                  <a:lumOff val="60000"/>
                </a:schemeClr>
              </a:buClr>
              <a:buFont typeface="Wingdings 3" charset="2"/>
              <a:buChar char=""/>
              <a:defRPr/>
            </a:pPr>
            <a:endParaRPr lang="tr-TR" sz="2900" dirty="0"/>
          </a:p>
          <a:p>
            <a:pPr marL="342906" indent="-342906" defTabSz="457207" fontAlgn="auto">
              <a:spcAft>
                <a:spcPts val="0"/>
              </a:spcAft>
              <a:buClr>
                <a:schemeClr val="bg2">
                  <a:lumMod val="40000"/>
                  <a:lumOff val="60000"/>
                </a:schemeClr>
              </a:buClr>
              <a:buFont typeface="Wingdings 3" charset="2"/>
              <a:buChar char=""/>
              <a:defRPr/>
            </a:pPr>
            <a:r>
              <a:rPr lang="tr-TR" sz="2900" b="1" dirty="0"/>
              <a:t>1. Ekip çalışmasına yatkın,</a:t>
            </a:r>
          </a:p>
          <a:p>
            <a:pPr marL="342906" indent="-342906" defTabSz="457207" fontAlgn="auto">
              <a:spcAft>
                <a:spcPts val="0"/>
              </a:spcAft>
              <a:buClr>
                <a:schemeClr val="bg2">
                  <a:lumMod val="40000"/>
                  <a:lumOff val="60000"/>
                </a:schemeClr>
              </a:buClr>
              <a:buFont typeface="Wingdings 3" charset="2"/>
              <a:buChar char=""/>
              <a:defRPr/>
            </a:pPr>
            <a:endParaRPr lang="tr-TR" sz="2900" dirty="0"/>
          </a:p>
          <a:p>
            <a:pPr marL="342906" indent="-342906" defTabSz="457207" fontAlgn="auto">
              <a:spcAft>
                <a:spcPts val="0"/>
              </a:spcAft>
              <a:buClr>
                <a:schemeClr val="bg2">
                  <a:lumMod val="40000"/>
                  <a:lumOff val="60000"/>
                </a:schemeClr>
              </a:buClr>
              <a:buFont typeface="Wingdings 3" charset="2"/>
              <a:buChar char=""/>
              <a:defRPr/>
            </a:pPr>
            <a:r>
              <a:rPr lang="tr-TR" sz="2900" dirty="0"/>
              <a:t>2. İletişim yeteneği yüksek,</a:t>
            </a:r>
          </a:p>
          <a:p>
            <a:pPr marL="342906" indent="-342906" defTabSz="457207" fontAlgn="auto">
              <a:spcAft>
                <a:spcPts val="0"/>
              </a:spcAft>
              <a:buClr>
                <a:schemeClr val="bg2">
                  <a:lumMod val="40000"/>
                  <a:lumOff val="60000"/>
                </a:schemeClr>
              </a:buClr>
              <a:buFont typeface="Wingdings 3" charset="2"/>
              <a:buChar char=""/>
              <a:defRPr/>
            </a:pPr>
            <a:endParaRPr lang="tr-TR" sz="2900" dirty="0"/>
          </a:p>
          <a:p>
            <a:pPr marL="342906" indent="-342906" defTabSz="457207" fontAlgn="auto">
              <a:spcAft>
                <a:spcPts val="0"/>
              </a:spcAft>
              <a:buClr>
                <a:schemeClr val="bg2">
                  <a:lumMod val="40000"/>
                  <a:lumOff val="60000"/>
                </a:schemeClr>
              </a:buClr>
              <a:buFont typeface="Wingdings 3" charset="2"/>
              <a:buChar char=""/>
              <a:defRPr/>
            </a:pPr>
            <a:r>
              <a:rPr lang="tr-TR" sz="2900" dirty="0"/>
              <a:t>3. Hasta memnuniyetine önem </a:t>
            </a:r>
            <a:r>
              <a:rPr lang="tr-TR" sz="2900" dirty="0" err="1"/>
              <a:t>veren,güler</a:t>
            </a:r>
            <a:r>
              <a:rPr lang="tr-TR" sz="2900" dirty="0"/>
              <a:t> yüzlü, </a:t>
            </a:r>
          </a:p>
          <a:p>
            <a:pPr marL="342906" indent="-342906" defTabSz="457207" fontAlgn="auto">
              <a:spcAft>
                <a:spcPts val="0"/>
              </a:spcAft>
              <a:buClr>
                <a:schemeClr val="bg2">
                  <a:lumMod val="40000"/>
                  <a:lumOff val="60000"/>
                </a:schemeClr>
              </a:buClr>
              <a:buFont typeface="Wingdings 3" charset="2"/>
              <a:buChar char=""/>
              <a:defRPr/>
            </a:pPr>
            <a:endParaRPr lang="tr-TR" sz="2900" dirty="0"/>
          </a:p>
          <a:p>
            <a:pPr marL="342906" indent="-342906" defTabSz="457207" fontAlgn="auto">
              <a:spcAft>
                <a:spcPts val="0"/>
              </a:spcAft>
              <a:buClr>
                <a:schemeClr val="bg2">
                  <a:lumMod val="40000"/>
                  <a:lumOff val="60000"/>
                </a:schemeClr>
              </a:buClr>
              <a:buFont typeface="Wingdings 3" charset="2"/>
              <a:buChar char=""/>
              <a:defRPr/>
            </a:pPr>
            <a:r>
              <a:rPr lang="tr-TR" sz="2900" dirty="0" smtClean="0"/>
              <a:t>4. </a:t>
            </a:r>
            <a:r>
              <a:rPr lang="tr-TR" sz="2900" dirty="0"/>
              <a:t>En az 1 yıl deneyimli çalışma arkadaşları aramaktayız</a:t>
            </a:r>
            <a:r>
              <a:rPr lang="tr-TR" dirty="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765175"/>
            <a:ext cx="8229600" cy="1143000"/>
          </a:xfrm>
        </p:spPr>
        <p:txBody>
          <a:bodyPr rtlCol="0">
            <a:normAutofit fontScale="90000"/>
          </a:bodyPr>
          <a:lstStyle/>
          <a:p>
            <a:pPr defTabSz="457207" fontAlgn="auto">
              <a:spcAft>
                <a:spcPts val="0"/>
              </a:spcAft>
              <a:defRPr/>
            </a:pPr>
            <a:r>
              <a:rPr lang="tr-TR" dirty="0">
                <a:solidFill>
                  <a:srgbClr val="FF0000"/>
                </a:solidFill>
              </a:rPr>
              <a:t>Hastane öncesi ekibinin değerli bir elemanı olması için </a:t>
            </a:r>
            <a:r>
              <a:rPr lang="tr-TR" dirty="0" err="1" smtClean="0">
                <a:solidFill>
                  <a:srgbClr val="FF0000"/>
                </a:solidFill>
              </a:rPr>
              <a:t>paramediğin</a:t>
            </a:r>
            <a:r>
              <a:rPr lang="tr-TR" dirty="0" smtClean="0">
                <a:solidFill>
                  <a:srgbClr val="FF0000"/>
                </a:solidFill>
              </a:rPr>
              <a:t> </a:t>
            </a:r>
            <a:r>
              <a:rPr lang="tr-TR" dirty="0">
                <a:solidFill>
                  <a:srgbClr val="FF0000"/>
                </a:solidFill>
              </a:rPr>
              <a:t>ihtiyacı olanlar: </a:t>
            </a:r>
            <a:r>
              <a:rPr lang="tr-TR" dirty="0"/>
              <a:t/>
            </a:r>
            <a:br>
              <a:rPr lang="tr-TR" dirty="0"/>
            </a:br>
            <a:endParaRPr lang="tr-TR" dirty="0"/>
          </a:p>
        </p:txBody>
      </p:sp>
      <p:sp>
        <p:nvSpPr>
          <p:cNvPr id="37890" name="İçerik Yer Tutucusu 2"/>
          <p:cNvSpPr>
            <a:spLocks noGrp="1"/>
          </p:cNvSpPr>
          <p:nvPr>
            <p:ph idx="1"/>
          </p:nvPr>
        </p:nvSpPr>
        <p:spPr>
          <a:xfrm>
            <a:off x="457200" y="2781300"/>
            <a:ext cx="8229600" cy="4679950"/>
          </a:xfrm>
        </p:spPr>
        <p:txBody>
          <a:bodyPr/>
          <a:lstStyle/>
          <a:p>
            <a:r>
              <a:rPr lang="tr-TR" sz="2400" smtClean="0"/>
              <a:t>1. Uygun eğitim ve tecrübe </a:t>
            </a:r>
          </a:p>
          <a:p>
            <a:r>
              <a:rPr lang="tr-TR" sz="2400" smtClean="0"/>
              <a:t>2. Gerekli malzeme ve araçları hazır bulundurmak </a:t>
            </a:r>
          </a:p>
          <a:p>
            <a:r>
              <a:rPr lang="tr-TR" sz="2400" smtClean="0"/>
              <a:t>3. Hasta ve yaralıların ihtiyaçlarını karşılayabilecek bir araç</a:t>
            </a:r>
          </a:p>
          <a:p>
            <a:r>
              <a:rPr lang="tr-TR" sz="2400" smtClean="0"/>
              <a:t>4. Acil bölüm personeli ile telekomünikasyon </a:t>
            </a:r>
          </a:p>
          <a:p>
            <a:r>
              <a:rPr lang="tr-TR" sz="2400" smtClean="0"/>
              <a:t>5. Doktor kontrolünün hazır olması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8638" y="260350"/>
            <a:ext cx="8229600" cy="1143000"/>
          </a:xfrm>
        </p:spPr>
        <p:txBody>
          <a:bodyPr rtlCol="0">
            <a:normAutofit fontScale="90000"/>
          </a:bodyPr>
          <a:lstStyle/>
          <a:p>
            <a:pPr defTabSz="457207" fontAlgn="auto">
              <a:spcAft>
                <a:spcPts val="0"/>
              </a:spcAft>
              <a:defRPr/>
            </a:pPr>
            <a:r>
              <a:rPr lang="tr-TR" dirty="0">
                <a:solidFill>
                  <a:srgbClr val="FF0000"/>
                </a:solidFill>
              </a:rPr>
              <a:t>1. OLAY YERİ YÖNETİMİ</a:t>
            </a:r>
            <a:br>
              <a:rPr lang="tr-TR" dirty="0">
                <a:solidFill>
                  <a:srgbClr val="FF0000"/>
                </a:solidFill>
              </a:rPr>
            </a:br>
            <a:endParaRPr lang="tr-TR" dirty="0">
              <a:solidFill>
                <a:srgbClr val="FF0000"/>
              </a:solidFill>
            </a:endParaRPr>
          </a:p>
        </p:txBody>
      </p:sp>
      <p:pic>
        <p:nvPicPr>
          <p:cNvPr id="38914" name="Picture 3"/>
          <p:cNvPicPr>
            <a:picLocks noGrp="1" noChangeAspect="1" noChangeArrowheads="1"/>
          </p:cNvPicPr>
          <p:nvPr>
            <p:ph idx="1"/>
          </p:nvPr>
        </p:nvPicPr>
        <p:blipFill>
          <a:blip r:embed="rId2"/>
          <a:srcRect/>
          <a:stretch>
            <a:fillRect/>
          </a:stretch>
        </p:blipFill>
        <p:spPr>
          <a:xfrm>
            <a:off x="1619250" y="1268413"/>
            <a:ext cx="6048375" cy="45307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çerik Yer Tutucusu 2"/>
          <p:cNvSpPr>
            <a:spLocks noGrp="1"/>
          </p:cNvSpPr>
          <p:nvPr>
            <p:ph idx="1"/>
          </p:nvPr>
        </p:nvSpPr>
        <p:spPr>
          <a:xfrm>
            <a:off x="755650" y="2276475"/>
            <a:ext cx="6711950" cy="4195763"/>
          </a:xfrm>
        </p:spPr>
        <p:txBody>
          <a:bodyPr/>
          <a:lstStyle/>
          <a:p>
            <a:r>
              <a:rPr lang="tr-TR" sz="2400" smtClean="0"/>
              <a:t>Olayın niteliği soruşturularak olay hakkında bilgi alınır. Güvenlik önlemleri  alınır. Güvenlik şeridi oluşturulur. Etkilenen bölge ve kişi sayısı hakkında bilgi edinilir. </a:t>
            </a:r>
          </a:p>
          <a:p>
            <a:r>
              <a:rPr lang="tr-TR" sz="2400" smtClean="0"/>
              <a:t>KKM ile sürekli iletişim halinde olunarak bilgilerin iletilmesi sağlanır. Olası ihtiyaçlar KKM ye bildirilir.</a:t>
            </a:r>
          </a:p>
        </p:txBody>
      </p:sp>
      <p:sp>
        <p:nvSpPr>
          <p:cNvPr id="39938" name="Metin kutusu 3"/>
          <p:cNvSpPr txBox="1">
            <a:spLocks noChangeArrowheads="1"/>
          </p:cNvSpPr>
          <p:nvPr/>
        </p:nvSpPr>
        <p:spPr bwMode="auto">
          <a:xfrm>
            <a:off x="1042988" y="765175"/>
            <a:ext cx="6607175" cy="646113"/>
          </a:xfrm>
          <a:prstGeom prst="rect">
            <a:avLst/>
          </a:prstGeom>
          <a:noFill/>
          <a:ln w="9525">
            <a:noFill/>
            <a:miter lim="800000"/>
            <a:headEnd/>
            <a:tailEnd/>
          </a:ln>
        </p:spPr>
        <p:txBody>
          <a:bodyPr wrap="none">
            <a:spAutoFit/>
          </a:bodyPr>
          <a:lstStyle/>
          <a:p>
            <a:r>
              <a:rPr lang="tr-TR" sz="3600" b="1">
                <a:solidFill>
                  <a:srgbClr val="FF0000"/>
                </a:solidFill>
                <a:latin typeface="Century Gothic"/>
              </a:rPr>
              <a:t>Olay Yeri Yönetim Aşamaları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p:nvPr>
        </p:nvSpPr>
        <p:spPr/>
        <p:txBody>
          <a:bodyPr/>
          <a:lstStyle/>
          <a:p>
            <a:r>
              <a:rPr lang="tr-TR" smtClean="0">
                <a:solidFill>
                  <a:srgbClr val="FF0000"/>
                </a:solidFill>
              </a:rPr>
              <a:t>a) Ekip Nedir?</a:t>
            </a:r>
            <a:br>
              <a:rPr lang="tr-TR" smtClean="0">
                <a:solidFill>
                  <a:srgbClr val="FF0000"/>
                </a:solidFill>
              </a:rPr>
            </a:br>
            <a:endParaRPr lang="tr-TR" smtClean="0">
              <a:solidFill>
                <a:srgbClr val="FF0000"/>
              </a:solidFill>
            </a:endParaRPr>
          </a:p>
        </p:txBody>
      </p:sp>
      <p:sp>
        <p:nvSpPr>
          <p:cNvPr id="22530" name="İçerik Yer Tutucusu 2"/>
          <p:cNvSpPr>
            <a:spLocks noGrp="1"/>
          </p:cNvSpPr>
          <p:nvPr>
            <p:ph idx="1"/>
          </p:nvPr>
        </p:nvSpPr>
        <p:spPr/>
        <p:txBody>
          <a:bodyPr/>
          <a:lstStyle/>
          <a:p>
            <a:r>
              <a:rPr lang="tr-TR" sz="2400" smtClean="0"/>
              <a:t>Ekipler, etkin biçimde hedeflere ulaşmak için değişik beceri, eğitim ve görüşe sahip çalışanların yaratıcı güçlerini, emek ve bilgilerini birleştirdikleri topluluklardır.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çerik Yer Tutucusu 2"/>
          <p:cNvSpPr>
            <a:spLocks noGrp="1"/>
          </p:cNvSpPr>
          <p:nvPr>
            <p:ph idx="1"/>
          </p:nvPr>
        </p:nvSpPr>
        <p:spPr>
          <a:xfrm>
            <a:off x="827088" y="1196975"/>
            <a:ext cx="6711950" cy="5976938"/>
          </a:xfrm>
        </p:spPr>
        <p:txBody>
          <a:bodyPr/>
          <a:lstStyle/>
          <a:p>
            <a:r>
              <a:rPr lang="tr-TR" smtClean="0"/>
              <a:t>Olay yerinde görev dağılımı yapılır. Görev dağılımı:</a:t>
            </a:r>
          </a:p>
          <a:p>
            <a:r>
              <a:rPr lang="tr-TR" smtClean="0"/>
              <a:t> Güvenlik sorumlusu,</a:t>
            </a:r>
          </a:p>
          <a:p>
            <a:r>
              <a:rPr lang="tr-TR" smtClean="0"/>
              <a:t> Zarar azaltma timleri ve sorumluları,</a:t>
            </a:r>
          </a:p>
          <a:p>
            <a:r>
              <a:rPr lang="tr-TR" smtClean="0"/>
              <a:t> Sağlık organizasyonu,</a:t>
            </a:r>
          </a:p>
          <a:p>
            <a:r>
              <a:rPr lang="tr-TR" smtClean="0"/>
              <a:t> Haberleşme sorumlusu,</a:t>
            </a:r>
          </a:p>
          <a:p>
            <a:r>
              <a:rPr lang="tr-TR" smtClean="0"/>
              <a:t> Lojistik sorumlusu,</a:t>
            </a:r>
          </a:p>
          <a:p>
            <a:r>
              <a:rPr lang="tr-TR" smtClean="0"/>
              <a:t> Basınla ilişkiler sorumlusu,</a:t>
            </a:r>
          </a:p>
          <a:p>
            <a:r>
              <a:rPr lang="tr-TR" smtClean="0"/>
              <a:t> Finans sorumlusu olarak düzenlenir.</a:t>
            </a:r>
          </a:p>
          <a:p>
            <a:endParaRPr lang="tr-T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Unvan 1"/>
          <p:cNvSpPr>
            <a:spLocks noGrp="1"/>
          </p:cNvSpPr>
          <p:nvPr>
            <p:ph type="title"/>
          </p:nvPr>
        </p:nvSpPr>
        <p:spPr>
          <a:xfrm>
            <a:off x="655638" y="404813"/>
            <a:ext cx="7054850" cy="1400175"/>
          </a:xfrm>
        </p:spPr>
        <p:txBody>
          <a:bodyPr/>
          <a:lstStyle/>
          <a:p>
            <a:r>
              <a:rPr lang="tr-TR" smtClean="0">
                <a:solidFill>
                  <a:srgbClr val="FF0000"/>
                </a:solidFill>
              </a:rPr>
              <a:t>Olay yerinde görevli Acil Yardım Ekipleri</a:t>
            </a:r>
          </a:p>
        </p:txBody>
      </p:sp>
      <p:sp>
        <p:nvSpPr>
          <p:cNvPr id="41986" name="İçerik Yer Tutucusu 2"/>
          <p:cNvSpPr>
            <a:spLocks noGrp="1"/>
          </p:cNvSpPr>
          <p:nvPr>
            <p:ph idx="1"/>
          </p:nvPr>
        </p:nvSpPr>
        <p:spPr>
          <a:xfrm>
            <a:off x="827088" y="2349500"/>
            <a:ext cx="6711950" cy="4194175"/>
          </a:xfrm>
        </p:spPr>
        <p:txBody>
          <a:bodyPr/>
          <a:lstStyle/>
          <a:p>
            <a:r>
              <a:rPr lang="tr-TR" sz="2800" smtClean="0"/>
              <a:t>Acil ambulans ekipleri</a:t>
            </a:r>
          </a:p>
          <a:p>
            <a:r>
              <a:rPr lang="tr-TR" sz="2800" smtClean="0"/>
              <a:t>İtfaiye ekipleri</a:t>
            </a:r>
          </a:p>
          <a:p>
            <a:r>
              <a:rPr lang="tr-TR" sz="2800" smtClean="0"/>
              <a:t>Polis ekipleri </a:t>
            </a:r>
          </a:p>
          <a:p>
            <a:r>
              <a:rPr lang="tr-TR" sz="2800" smtClean="0"/>
              <a:t>Askeri ekipler </a:t>
            </a:r>
          </a:p>
          <a:p>
            <a:r>
              <a:rPr lang="tr-TR" sz="2800" smtClean="0"/>
              <a:t>Kurtarma ekipleri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Grp="1" noChangeAspect="1" noChangeArrowheads="1"/>
          </p:cNvPicPr>
          <p:nvPr>
            <p:ph idx="1"/>
          </p:nvPr>
        </p:nvPicPr>
        <p:blipFill>
          <a:blip r:embed="rId2"/>
          <a:srcRect/>
          <a:stretch>
            <a:fillRect/>
          </a:stretch>
        </p:blipFill>
        <p:spPr>
          <a:xfrm>
            <a:off x="179388" y="115888"/>
            <a:ext cx="8785225" cy="66262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İçerik Yer Tutucusu 2"/>
          <p:cNvSpPr>
            <a:spLocks noGrp="1"/>
          </p:cNvSpPr>
          <p:nvPr>
            <p:ph idx="1"/>
          </p:nvPr>
        </p:nvSpPr>
        <p:spPr>
          <a:xfrm>
            <a:off x="415925" y="1700213"/>
            <a:ext cx="8229600" cy="5545137"/>
          </a:xfrm>
        </p:spPr>
        <p:txBody>
          <a:bodyPr/>
          <a:lstStyle/>
          <a:p>
            <a:r>
              <a:rPr lang="tr-TR" sz="2400" b="1" smtClean="0"/>
              <a:t>Olay yeri yöneticisi; </a:t>
            </a:r>
            <a:r>
              <a:rPr lang="tr-TR" sz="2400" u="sng" smtClean="0"/>
              <a:t>olay yerine ilk ulaşan ambulansın ekip sorumlusu (hekim, AABT, ATT), görevlendirilen memur (il sağlık müdürlüğü afet birimsorumlusu, başhekim yardımcısı vb.) kaymakam, vali  görevlendirilen bakan, başbakan olabilir.</a:t>
            </a:r>
          </a:p>
          <a:p>
            <a:endParaRPr lang="tr-TR" sz="1200" smtClean="0"/>
          </a:p>
          <a:p>
            <a:pPr marL="914400" lvl="2" indent="0">
              <a:buFont typeface="Wingdings 3" pitchFamily="18" charset="2"/>
              <a:buNone/>
            </a:pPr>
            <a:endParaRPr lang="tr-TR" sz="800" b="1" smtClean="0"/>
          </a:p>
        </p:txBody>
      </p:sp>
      <p:sp>
        <p:nvSpPr>
          <p:cNvPr id="44034" name="Metin kutusu 3"/>
          <p:cNvSpPr txBox="1">
            <a:spLocks noChangeArrowheads="1"/>
          </p:cNvSpPr>
          <p:nvPr/>
        </p:nvSpPr>
        <p:spPr bwMode="auto">
          <a:xfrm>
            <a:off x="1331913" y="549275"/>
            <a:ext cx="7227887" cy="1322388"/>
          </a:xfrm>
          <a:prstGeom prst="rect">
            <a:avLst/>
          </a:prstGeom>
          <a:noFill/>
          <a:ln w="9525">
            <a:noFill/>
            <a:miter lim="800000"/>
            <a:headEnd/>
            <a:tailEnd/>
          </a:ln>
        </p:spPr>
        <p:txBody>
          <a:bodyPr>
            <a:spAutoFit/>
          </a:bodyPr>
          <a:lstStyle/>
          <a:p>
            <a:r>
              <a:rPr lang="tr-TR" sz="4000" b="1">
                <a:solidFill>
                  <a:srgbClr val="FF0000"/>
                </a:solidFill>
                <a:latin typeface="Century Gothic"/>
              </a:rPr>
              <a:t>OLAY YERİ YÖNETİCİSİ</a:t>
            </a:r>
          </a:p>
          <a:p>
            <a:endParaRPr lang="tr-TR" sz="4000" b="1">
              <a:latin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088" y="1125538"/>
            <a:ext cx="6711950" cy="6191250"/>
          </a:xfrm>
        </p:spPr>
        <p:txBody>
          <a:bodyPr rtlCol="0">
            <a:normAutofit/>
          </a:bodyPr>
          <a:lstStyle/>
          <a:p>
            <a:pPr marL="342906" indent="-342906" defTabSz="457207" fontAlgn="auto">
              <a:spcAft>
                <a:spcPts val="0"/>
              </a:spcAft>
              <a:buClr>
                <a:srgbClr val="1E5155">
                  <a:lumMod val="40000"/>
                  <a:lumOff val="60000"/>
                </a:srgbClr>
              </a:buClr>
              <a:buFont typeface="Wingdings 3" charset="2"/>
              <a:buChar char=""/>
              <a:defRPr/>
            </a:pPr>
            <a:r>
              <a:rPr lang="tr-TR" sz="2800" b="1" dirty="0">
                <a:solidFill>
                  <a:prstClr val="white"/>
                </a:solidFill>
              </a:rPr>
              <a:t>Olay yeri yöneticisinin görevleri şunlardır:</a:t>
            </a:r>
          </a:p>
          <a:p>
            <a:pPr marL="0" indent="0" defTabSz="457207" fontAlgn="auto">
              <a:spcAft>
                <a:spcPts val="0"/>
              </a:spcAft>
              <a:buClr>
                <a:srgbClr val="1E5155">
                  <a:lumMod val="40000"/>
                  <a:lumOff val="60000"/>
                </a:srgbClr>
              </a:buClr>
              <a:buFont typeface="Wingdings 3" charset="2"/>
              <a:buNone/>
              <a:defRPr/>
            </a:pPr>
            <a:r>
              <a:rPr lang="tr-TR" sz="1800" dirty="0">
                <a:solidFill>
                  <a:prstClr val="white"/>
                </a:solidFill>
              </a:rPr>
              <a:t> </a:t>
            </a:r>
            <a:endParaRPr lang="tr-TR" sz="1800" dirty="0" smtClean="0">
              <a:solidFill>
                <a:prstClr val="white"/>
              </a:solidFill>
            </a:endParaRPr>
          </a:p>
          <a:p>
            <a:pPr marL="342906" indent="-342906" defTabSz="457207" fontAlgn="auto">
              <a:spcAft>
                <a:spcPts val="0"/>
              </a:spcAft>
              <a:buClr>
                <a:srgbClr val="1E5155">
                  <a:lumMod val="40000"/>
                  <a:lumOff val="60000"/>
                </a:srgbClr>
              </a:buClr>
              <a:buFont typeface="Wingdings 3" charset="2"/>
              <a:buChar char=""/>
              <a:defRPr/>
            </a:pPr>
            <a:r>
              <a:rPr lang="tr-TR" sz="2400" dirty="0" smtClean="0">
                <a:solidFill>
                  <a:prstClr val="white"/>
                </a:solidFill>
              </a:rPr>
              <a:t>Olay </a:t>
            </a:r>
            <a:r>
              <a:rPr lang="tr-TR" sz="2400" dirty="0">
                <a:solidFill>
                  <a:prstClr val="white"/>
                </a:solidFill>
              </a:rPr>
              <a:t>yeri hakkında bilgi alır</a:t>
            </a:r>
            <a:r>
              <a:rPr lang="tr-TR" sz="2400" dirty="0" smtClean="0">
                <a:solidFill>
                  <a:prstClr val="white"/>
                </a:solidFill>
              </a:rPr>
              <a:t>.</a:t>
            </a:r>
            <a:endParaRPr lang="tr-TR" sz="2400" dirty="0">
              <a:solidFill>
                <a:prstClr val="white"/>
              </a:solidFill>
            </a:endParaRPr>
          </a:p>
          <a:p>
            <a:pPr marL="342906" indent="-342906" defTabSz="457207" fontAlgn="auto">
              <a:spcAft>
                <a:spcPts val="0"/>
              </a:spcAft>
              <a:buClr>
                <a:srgbClr val="1E5155">
                  <a:lumMod val="40000"/>
                  <a:lumOff val="60000"/>
                </a:srgbClr>
              </a:buClr>
              <a:buFont typeface="Wingdings 3" charset="2"/>
              <a:buChar char=""/>
              <a:defRPr/>
            </a:pPr>
            <a:r>
              <a:rPr lang="tr-TR" sz="2400" dirty="0">
                <a:solidFill>
                  <a:prstClr val="white"/>
                </a:solidFill>
              </a:rPr>
              <a:t> Olay yerinin güvenliğini sağlar, gerekli önlemlerin alınmasını sağlar. </a:t>
            </a:r>
            <a:r>
              <a:rPr lang="tr-TR" sz="2400" dirty="0" smtClean="0">
                <a:solidFill>
                  <a:prstClr val="white"/>
                </a:solidFill>
              </a:rPr>
              <a:t> </a:t>
            </a:r>
          </a:p>
          <a:p>
            <a:pPr marL="342906" indent="-342906" defTabSz="457207" fontAlgn="auto">
              <a:spcAft>
                <a:spcPts val="0"/>
              </a:spcAft>
              <a:buClr>
                <a:srgbClr val="1E5155">
                  <a:lumMod val="40000"/>
                  <a:lumOff val="60000"/>
                </a:srgbClr>
              </a:buClr>
              <a:buFont typeface="Wingdings 3" charset="2"/>
              <a:buChar char=""/>
              <a:defRPr/>
            </a:pPr>
            <a:r>
              <a:rPr lang="tr-TR" sz="2400" dirty="0" smtClean="0">
                <a:solidFill>
                  <a:prstClr val="white"/>
                </a:solidFill>
              </a:rPr>
              <a:t>Diğer kurumlarla </a:t>
            </a:r>
            <a:r>
              <a:rPr lang="tr-TR" sz="2400" dirty="0">
                <a:solidFill>
                  <a:prstClr val="white"/>
                </a:solidFill>
              </a:rPr>
              <a:t>(itfaiye, polis/jandarma, sivil savunma vb.) koordinasyonu sağlar.</a:t>
            </a:r>
          </a:p>
          <a:p>
            <a:pPr marL="342906" indent="-342906" defTabSz="457207" fontAlgn="auto">
              <a:spcAft>
                <a:spcPts val="0"/>
              </a:spcAft>
              <a:buClr>
                <a:srgbClr val="1E5155">
                  <a:lumMod val="40000"/>
                  <a:lumOff val="60000"/>
                </a:srgbClr>
              </a:buClr>
              <a:buFont typeface="Wingdings 3" charset="2"/>
              <a:buChar char=""/>
              <a:defRPr/>
            </a:pPr>
            <a:r>
              <a:rPr lang="tr-TR" sz="2400" dirty="0">
                <a:solidFill>
                  <a:prstClr val="white"/>
                </a:solidFill>
              </a:rPr>
              <a:t> 112 KKM ile iletişim halinde bulunur.</a:t>
            </a:r>
          </a:p>
          <a:p>
            <a:pPr marL="0" indent="0" defTabSz="457207" fontAlgn="auto">
              <a:spcAft>
                <a:spcPts val="0"/>
              </a:spcAft>
              <a:buClr>
                <a:srgbClr val="1E5155">
                  <a:lumMod val="40000"/>
                  <a:lumOff val="60000"/>
                </a:srgbClr>
              </a:buClr>
              <a:buFont typeface="Wingdings 3" charset="2"/>
              <a:buNone/>
              <a:defRPr/>
            </a:pPr>
            <a:r>
              <a:rPr lang="tr-TR" sz="1800" dirty="0">
                <a:solidFill>
                  <a:prstClr val="white"/>
                </a:solidFill>
              </a:rPr>
              <a:t> </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çerik Yer Tutucusu 2"/>
          <p:cNvSpPr>
            <a:spLocks noGrp="1"/>
          </p:cNvSpPr>
          <p:nvPr>
            <p:ph idx="1"/>
          </p:nvPr>
        </p:nvSpPr>
        <p:spPr>
          <a:xfrm>
            <a:off x="827088" y="1341438"/>
            <a:ext cx="6711950" cy="4194175"/>
          </a:xfrm>
        </p:spPr>
        <p:txBody>
          <a:bodyPr/>
          <a:lstStyle/>
          <a:p>
            <a:r>
              <a:rPr lang="tr-TR" sz="2400" smtClean="0">
                <a:solidFill>
                  <a:srgbClr val="FFFFFF"/>
                </a:solidFill>
              </a:rPr>
              <a:t> Uygun nitelik ve sayıda sağlık personelini 112 KKM’den ister.</a:t>
            </a:r>
          </a:p>
          <a:p>
            <a:r>
              <a:rPr lang="tr-TR" sz="2400" smtClean="0">
                <a:solidFill>
                  <a:srgbClr val="FFFFFF"/>
                </a:solidFill>
              </a:rPr>
              <a:t> Diğer sağlık personeli (112 acil yardım ambulansları) gelinceye kadar “Hızlı Triaj” yapıp tedavilere başlar.</a:t>
            </a:r>
          </a:p>
          <a:p>
            <a:r>
              <a:rPr lang="tr-TR" sz="2400" smtClean="0">
                <a:solidFill>
                  <a:srgbClr val="FFFFFF"/>
                </a:solidFill>
              </a:rPr>
              <a:t> Olay yerinde herhangi bir hasta veya yaralı kalmayıncaya kadar olay yerini terk etmez.</a:t>
            </a:r>
          </a:p>
          <a:p>
            <a:r>
              <a:rPr lang="tr-TR" sz="2400" smtClean="0">
                <a:solidFill>
                  <a:srgbClr val="FFFFFF"/>
                </a:solidFill>
              </a:rPr>
              <a:t> Olay yerinde çalışan tüm ekiplere görev vererek takibini yapar. </a:t>
            </a:r>
          </a:p>
          <a:p>
            <a:endParaRPr lang="tr-T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title"/>
          </p:nvPr>
        </p:nvSpPr>
        <p:spPr/>
        <p:txBody>
          <a:bodyPr/>
          <a:lstStyle/>
          <a:p>
            <a:r>
              <a:rPr lang="tr-TR" smtClean="0">
                <a:solidFill>
                  <a:srgbClr val="FF0000"/>
                </a:solidFill>
              </a:rPr>
              <a:t>ACİL AMBULANS EKİPLERİ</a:t>
            </a:r>
            <a:r>
              <a:rPr lang="tr-TR" smtClean="0"/>
              <a:t/>
            </a:r>
            <a:br>
              <a:rPr lang="tr-TR" smtClean="0"/>
            </a:br>
            <a:endParaRPr lang="tr-TR" smtClean="0"/>
          </a:p>
        </p:txBody>
      </p:sp>
      <p:sp>
        <p:nvSpPr>
          <p:cNvPr id="47106" name="İçerik Yer Tutucusu 2"/>
          <p:cNvSpPr>
            <a:spLocks noGrp="1"/>
          </p:cNvSpPr>
          <p:nvPr>
            <p:ph idx="1"/>
          </p:nvPr>
        </p:nvSpPr>
        <p:spPr>
          <a:xfrm>
            <a:off x="457200" y="1417638"/>
            <a:ext cx="8229600" cy="5024437"/>
          </a:xfrm>
        </p:spPr>
        <p:txBody>
          <a:bodyPr/>
          <a:lstStyle/>
          <a:p>
            <a:r>
              <a:rPr lang="tr-TR" sz="2400" smtClean="0"/>
              <a:t>Acil ambulans ekipleri, acil sağlık hizmetini sunmakla görevlidir. </a:t>
            </a:r>
          </a:p>
          <a:p>
            <a:r>
              <a:rPr lang="tr-TR" sz="2400" smtClean="0"/>
              <a:t>Bir acil yardım ambulans ekibi </a:t>
            </a:r>
            <a:r>
              <a:rPr lang="tr-TR" sz="2400" b="1" smtClean="0"/>
              <a:t>doktor, ambulans ve acil bakım teknikeri </a:t>
            </a:r>
            <a:r>
              <a:rPr lang="tr-TR" sz="2400" smtClean="0"/>
              <a:t>ve </a:t>
            </a:r>
            <a:r>
              <a:rPr lang="tr-TR" sz="2400" b="1" smtClean="0"/>
              <a:t>acil tıp teknisyeninden </a:t>
            </a:r>
            <a:r>
              <a:rPr lang="tr-TR" sz="2400" smtClean="0"/>
              <a:t>oluşur.</a:t>
            </a:r>
          </a:p>
          <a:p>
            <a:r>
              <a:rPr lang="tr-TR" sz="2400" smtClean="0"/>
              <a:t> Olay yerine ilk ekip gelene kadar olay yeri yönetimini ASYM (112 KKM) yürütür</a:t>
            </a:r>
          </a:p>
          <a:p>
            <a:r>
              <a:rPr lang="tr-TR" sz="2400" smtClean="0"/>
              <a:t>Olay yerine ilk ulaşan görevli personel, (hekim, AABT, ATT) olay yeri yöneticisidir.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İçerik Yer Tutucusu 2"/>
          <p:cNvSpPr>
            <a:spLocks noGrp="1"/>
          </p:cNvSpPr>
          <p:nvPr>
            <p:ph idx="1"/>
          </p:nvPr>
        </p:nvSpPr>
        <p:spPr>
          <a:xfrm>
            <a:off x="457200" y="620713"/>
            <a:ext cx="8229600" cy="5505450"/>
          </a:xfrm>
        </p:spPr>
        <p:txBody>
          <a:bodyPr/>
          <a:lstStyle/>
          <a:p>
            <a:r>
              <a:rPr lang="tr-TR" sz="2400" smtClean="0"/>
              <a:t>Olay yeri yönetici talimatına göre olay yeri yönetimi organizasyonu yapar. </a:t>
            </a:r>
          </a:p>
          <a:p>
            <a:r>
              <a:rPr lang="tr-TR" sz="2400" smtClean="0"/>
              <a:t>Olay yerine ilk ulaşan ambulans, olay yeri yönetim merkezi kurulana kadar komuta merkezi işlevi görür.</a:t>
            </a:r>
          </a:p>
          <a:p>
            <a:r>
              <a:rPr lang="tr-TR" sz="2400" smtClean="0"/>
              <a:t>Yaralı taşıma işlemlerinde görev almaz.</a:t>
            </a:r>
          </a:p>
          <a:p>
            <a:r>
              <a:rPr lang="tr-TR" sz="2400" smtClean="0"/>
              <a:t> Olay yerindeki tüm sağlık hizmeti ve ekiplerden sorumludur.</a:t>
            </a:r>
          </a:p>
          <a:p>
            <a:r>
              <a:rPr lang="tr-TR" sz="2400" smtClean="0"/>
              <a:t> Görevi olay sonlanıncaya kadar veya devredinceye kadar sürdürür.</a:t>
            </a:r>
          </a:p>
          <a:p>
            <a:r>
              <a:rPr lang="tr-TR" sz="2400" smtClean="0"/>
              <a:t> Olay yerinden en son ayrılır.</a:t>
            </a:r>
          </a:p>
          <a:p>
            <a:endParaRPr lang="tr-TR"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İçerik Yer Tutucusu 2"/>
          <p:cNvSpPr>
            <a:spLocks noGrp="1"/>
          </p:cNvSpPr>
          <p:nvPr>
            <p:ph idx="1"/>
          </p:nvPr>
        </p:nvSpPr>
        <p:spPr>
          <a:xfrm>
            <a:off x="457200" y="692150"/>
            <a:ext cx="8229600" cy="5689600"/>
          </a:xfrm>
        </p:spPr>
        <p:txBody>
          <a:bodyPr/>
          <a:lstStyle/>
          <a:p>
            <a:r>
              <a:rPr lang="tr-TR" sz="2400" smtClean="0"/>
              <a:t>Olay yerine kendisinden daha yetkili bir olay yeri yöneticisi ulaştığında,ona olay ve olay yeri hakkında bilgi vererek olay yeri yöneticiliğini ve o ana kadar geçen sürede tuttuğu kayıtları yeni OYY’ne devreder.</a:t>
            </a:r>
          </a:p>
          <a:p>
            <a:r>
              <a:rPr lang="tr-TR" sz="2400" smtClean="0"/>
              <a:t> Olay yerine ulaşan diğer ekipler, olay yeri yöneticisinin talimatları doğrultusunda ve ilgili talimatlar uyarınca verilen görevleri yerine getirir</a:t>
            </a:r>
          </a:p>
          <a:p>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Başlık 1"/>
          <p:cNvSpPr>
            <a:spLocks noGrp="1"/>
          </p:cNvSpPr>
          <p:nvPr>
            <p:ph type="title"/>
          </p:nvPr>
        </p:nvSpPr>
        <p:spPr>
          <a:xfrm>
            <a:off x="484188" y="260350"/>
            <a:ext cx="7054850" cy="1400175"/>
          </a:xfrm>
        </p:spPr>
        <p:txBody>
          <a:bodyPr/>
          <a:lstStyle/>
          <a:p>
            <a:r>
              <a:rPr lang="tr-TR" b="1" smtClean="0">
                <a:solidFill>
                  <a:srgbClr val="FF0000"/>
                </a:solidFill>
              </a:rPr>
              <a:t>TRİAJ</a:t>
            </a:r>
          </a:p>
        </p:txBody>
      </p:sp>
      <p:sp>
        <p:nvSpPr>
          <p:cNvPr id="51202" name="İçerik Yer Tutucusu 2"/>
          <p:cNvSpPr>
            <a:spLocks noGrp="1"/>
          </p:cNvSpPr>
          <p:nvPr>
            <p:ph idx="1"/>
          </p:nvPr>
        </p:nvSpPr>
        <p:spPr>
          <a:xfrm>
            <a:off x="846138" y="1412875"/>
            <a:ext cx="6711950" cy="4195763"/>
          </a:xfrm>
        </p:spPr>
        <p:txBody>
          <a:bodyPr/>
          <a:lstStyle/>
          <a:p>
            <a:r>
              <a:rPr lang="tr-TR" sz="2400" smtClean="0">
                <a:solidFill>
                  <a:srgbClr val="FF0000"/>
                </a:solidFill>
              </a:rPr>
              <a:t>Triaj: </a:t>
            </a:r>
            <a:r>
              <a:rPr lang="tr-TR" sz="2400" smtClean="0"/>
              <a:t>Hasta veya yaralıların yaşamlarını tehdit eden yaralanma derecelerine göre sınıflanması, ayrılması anlamına gelir.</a:t>
            </a:r>
          </a:p>
          <a:p>
            <a:endParaRPr lang="tr-TR" sz="2400" smtClean="0"/>
          </a:p>
          <a:p>
            <a:r>
              <a:rPr lang="tr-TR" sz="2400" smtClean="0">
                <a:solidFill>
                  <a:srgbClr val="FF0000"/>
                </a:solidFill>
              </a:rPr>
              <a:t>Triajın amacı: </a:t>
            </a:r>
            <a:r>
              <a:rPr lang="tr-TR" sz="2400" smtClean="0"/>
              <a:t>Çok sayıda yaralının olduğu durumda eldeki kısıtlı olanaklarla maximum düzeyde yaşamı kurtarmaktır.  Kısaca çok sayıda yaralı için kısa sürede en iyisini yapmaktır.</a:t>
            </a:r>
          </a:p>
          <a:p>
            <a:endParaRPr lang="tr-TR" sz="2400" smtClean="0"/>
          </a:p>
          <a:p>
            <a:r>
              <a:rPr lang="tr-TR" sz="2400" smtClean="0">
                <a:solidFill>
                  <a:srgbClr val="FF0000"/>
                </a:solidFill>
              </a:rPr>
              <a:t>Triaj Görevlisi: </a:t>
            </a:r>
            <a:r>
              <a:rPr lang="tr-TR" sz="2400" smtClean="0"/>
              <a:t>Olay yerine ulaşan ekibin lideri veya görevlendirdiği kişidir.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çerik Yer Tutucusu 2"/>
          <p:cNvSpPr>
            <a:spLocks noGrp="1"/>
          </p:cNvSpPr>
          <p:nvPr>
            <p:ph idx="1"/>
          </p:nvPr>
        </p:nvSpPr>
        <p:spPr>
          <a:xfrm>
            <a:off x="468313" y="1125538"/>
            <a:ext cx="8229600" cy="5040312"/>
          </a:xfrm>
        </p:spPr>
        <p:txBody>
          <a:bodyPr/>
          <a:lstStyle/>
          <a:p>
            <a:r>
              <a:rPr lang="tr-TR" sz="3200" smtClean="0">
                <a:solidFill>
                  <a:srgbClr val="FF0000"/>
                </a:solidFill>
              </a:rPr>
              <a:t>Ekipler;</a:t>
            </a:r>
          </a:p>
          <a:p>
            <a:r>
              <a:rPr lang="tr-TR" sz="2800" smtClean="0"/>
              <a:t>Organizasyonlarda projelerin yürütülmesi,</a:t>
            </a:r>
          </a:p>
          <a:p>
            <a:r>
              <a:rPr lang="tr-TR" sz="2800" smtClean="0"/>
              <a:t>Karşılaşılan problemlerin çözülmesi,</a:t>
            </a:r>
          </a:p>
          <a:p>
            <a:r>
              <a:rPr lang="tr-TR" sz="2800" smtClean="0"/>
              <a:t>Kararlar alınması,</a:t>
            </a:r>
          </a:p>
          <a:p>
            <a:r>
              <a:rPr lang="tr-TR" sz="2800" smtClean="0"/>
              <a:t>Yapılan çalışmaları iyileştirerek yüksek kalite ve verime ulaşılması,</a:t>
            </a:r>
          </a:p>
          <a:p>
            <a:r>
              <a:rPr lang="tr-TR" sz="2800" smtClean="0"/>
              <a:t>Çalışanların potansiyelinin değerlendirilmesi gibi hedeflerle kurulurlar.</a:t>
            </a:r>
          </a:p>
          <a:p>
            <a:endParaRPr lang="tr-TR"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defTabSz="457207" fontAlgn="auto">
              <a:spcAft>
                <a:spcPts val="0"/>
              </a:spcAft>
              <a:defRPr/>
            </a:pPr>
            <a:r>
              <a:rPr lang="tr-TR" dirty="0" smtClean="0"/>
              <a:t> </a:t>
            </a:r>
            <a:r>
              <a:rPr lang="tr-TR" dirty="0" err="1">
                <a:solidFill>
                  <a:srgbClr val="FF0000"/>
                </a:solidFill>
              </a:rPr>
              <a:t>Triaj</a:t>
            </a:r>
            <a:r>
              <a:rPr lang="tr-TR" dirty="0">
                <a:solidFill>
                  <a:srgbClr val="FF0000"/>
                </a:solidFill>
              </a:rPr>
              <a:t> Personeli ve Sorumlulukları</a:t>
            </a:r>
            <a:r>
              <a:rPr lang="tr-TR" dirty="0"/>
              <a:t/>
            </a:r>
            <a:br>
              <a:rPr lang="tr-TR" dirty="0"/>
            </a:br>
            <a:endParaRPr lang="tr-TR" dirty="0"/>
          </a:p>
        </p:txBody>
      </p:sp>
      <p:sp>
        <p:nvSpPr>
          <p:cNvPr id="52226" name="İçerik Yer Tutucusu 2"/>
          <p:cNvSpPr>
            <a:spLocks noGrp="1"/>
          </p:cNvSpPr>
          <p:nvPr>
            <p:ph idx="1"/>
          </p:nvPr>
        </p:nvSpPr>
        <p:spPr/>
        <p:txBody>
          <a:bodyPr/>
          <a:lstStyle/>
          <a:p>
            <a:r>
              <a:rPr lang="tr-TR" sz="2400" smtClean="0"/>
              <a:t>Olay yerine gelen ilk acil yardım ekibi, öncelikli olarak olay yerini değerlendirir, gerekli tespitleri yapar. </a:t>
            </a:r>
          </a:p>
          <a:p>
            <a:r>
              <a:rPr lang="tr-TR" sz="2400" smtClean="0"/>
              <a:t>Ekip içinde </a:t>
            </a:r>
          </a:p>
          <a:p>
            <a:r>
              <a:rPr lang="tr-TR" sz="2400" b="1" smtClean="0"/>
              <a:t>triaj sorumlusu, </a:t>
            </a:r>
          </a:p>
          <a:p>
            <a:r>
              <a:rPr lang="tr-TR" sz="2400" b="1" smtClean="0"/>
              <a:t>acil yardım sorumlusu </a:t>
            </a:r>
            <a:r>
              <a:rPr lang="tr-TR" sz="2400" smtClean="0"/>
              <a:t>ve </a:t>
            </a:r>
          </a:p>
          <a:p>
            <a:r>
              <a:rPr lang="tr-TR" sz="2400" b="1" smtClean="0"/>
              <a:t>Transport sorumlusu </a:t>
            </a:r>
            <a:r>
              <a:rPr lang="tr-TR" sz="2400" smtClean="0"/>
              <a:t>şeklinde görev dağılımı yapılır.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9900" y="333375"/>
            <a:ext cx="8229600" cy="1143000"/>
          </a:xfrm>
        </p:spPr>
        <p:txBody>
          <a:bodyPr rtlCol="0">
            <a:normAutofit fontScale="90000"/>
          </a:bodyPr>
          <a:lstStyle/>
          <a:p>
            <a:pPr defTabSz="457207" fontAlgn="auto">
              <a:spcAft>
                <a:spcPts val="0"/>
              </a:spcAft>
              <a:defRPr/>
            </a:pPr>
            <a:r>
              <a:rPr lang="tr-TR" dirty="0" smtClean="0">
                <a:solidFill>
                  <a:srgbClr val="FF0000"/>
                </a:solidFill>
              </a:rPr>
              <a:t>TRİAJ GÖREVLİSİNİN SORUMLULUKLARI</a:t>
            </a:r>
            <a:r>
              <a:rPr lang="tr-TR" dirty="0" smtClean="0"/>
              <a:t/>
            </a:r>
            <a:br>
              <a:rPr lang="tr-TR" dirty="0" smtClean="0"/>
            </a:br>
            <a:endParaRPr lang="tr-TR" dirty="0"/>
          </a:p>
        </p:txBody>
      </p:sp>
      <p:sp>
        <p:nvSpPr>
          <p:cNvPr id="53250" name="İçerik Yer Tutucusu 2"/>
          <p:cNvSpPr>
            <a:spLocks noGrp="1"/>
          </p:cNvSpPr>
          <p:nvPr>
            <p:ph idx="1"/>
          </p:nvPr>
        </p:nvSpPr>
        <p:spPr>
          <a:xfrm>
            <a:off x="457200" y="1600200"/>
            <a:ext cx="8229600" cy="5357813"/>
          </a:xfrm>
        </p:spPr>
        <p:txBody>
          <a:bodyPr/>
          <a:lstStyle/>
          <a:p>
            <a:r>
              <a:rPr lang="tr-TR" sz="2400" smtClean="0"/>
              <a:t>Olay yerine gelen acil yardım ekibinden acil yardım konusunda en yüksek eğitime veya deneyime sahip personel triajdan sorumlu kişidir. Olay yerine daha deneyimli ve eğitimli acil sağlık personeli geldiğinde komuta el değiştirebilir.</a:t>
            </a:r>
          </a:p>
          <a:p>
            <a:r>
              <a:rPr lang="tr-TR" sz="2400" smtClean="0"/>
              <a:t>Olay yerine güvenli uzaklıkta triaj alanı oluşturmak,</a:t>
            </a:r>
          </a:p>
          <a:p>
            <a:r>
              <a:rPr lang="tr-TR" sz="2400" smtClean="0"/>
              <a:t>Triaj uygulamasını organize etmek ve triaj uygulamasına hemen başlamak, yaralıları değerlendirmek ve öncelikli olanları belirlemek,</a:t>
            </a:r>
          </a:p>
          <a:p>
            <a:r>
              <a:rPr lang="tr-TR" sz="2400" smtClean="0"/>
              <a:t> Triajı hızlı ve soğukkanlı gerçekleştirmek,</a:t>
            </a:r>
          </a:p>
          <a:p>
            <a:r>
              <a:rPr lang="tr-TR" sz="2400" smtClean="0"/>
              <a:t> Alanda sürekli turlayarak triajı yenilemek,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750" y="188913"/>
            <a:ext cx="8229600" cy="6408737"/>
          </a:xfrm>
        </p:spPr>
        <p:txBody>
          <a:bodyPr rtlCol="0">
            <a:normAutofit/>
          </a:bodyPr>
          <a:lstStyle/>
          <a:p>
            <a:pPr marL="342906" indent="-342906" defTabSz="457207" fontAlgn="auto">
              <a:spcAft>
                <a:spcPts val="0"/>
              </a:spcAft>
              <a:buClr>
                <a:schemeClr val="bg2">
                  <a:lumMod val="40000"/>
                  <a:lumOff val="60000"/>
                </a:schemeClr>
              </a:buClr>
              <a:buFont typeface="Wingdings 3" charset="2"/>
              <a:buChar char=""/>
              <a:defRPr/>
            </a:pPr>
            <a:endParaRPr lang="tr-TR" dirty="0" smtClean="0"/>
          </a:p>
          <a:p>
            <a:pPr marL="342906" indent="-342906" defTabSz="457207" fontAlgn="auto">
              <a:spcAft>
                <a:spcPts val="0"/>
              </a:spcAft>
              <a:buClr>
                <a:schemeClr val="bg2">
                  <a:lumMod val="40000"/>
                  <a:lumOff val="60000"/>
                </a:schemeClr>
              </a:buClr>
              <a:buFont typeface="Wingdings 3" charset="2"/>
              <a:buChar char=""/>
              <a:defRPr/>
            </a:pPr>
            <a:r>
              <a:rPr lang="tr-TR" sz="2400" dirty="0" smtClean="0"/>
              <a:t>İhtiyaç </a:t>
            </a:r>
            <a:r>
              <a:rPr lang="tr-TR" sz="2400" dirty="0"/>
              <a:t>halinde, personel ve araç-gereç takviyesi istemek,</a:t>
            </a:r>
          </a:p>
          <a:p>
            <a:pPr marL="342906" indent="-342906" defTabSz="457207" fontAlgn="auto">
              <a:spcAft>
                <a:spcPts val="0"/>
              </a:spcAft>
              <a:buClr>
                <a:schemeClr val="bg2">
                  <a:lumMod val="40000"/>
                  <a:lumOff val="60000"/>
                </a:schemeClr>
              </a:buClr>
              <a:buFont typeface="Wingdings 3" charset="2"/>
              <a:buChar char=""/>
              <a:defRPr/>
            </a:pPr>
            <a:r>
              <a:rPr lang="tr-TR" sz="2400" dirty="0" smtClean="0"/>
              <a:t> </a:t>
            </a:r>
            <a:r>
              <a:rPr lang="tr-TR" sz="2400" dirty="0"/>
              <a:t>Hasta veya yaralıların kimlik tespitlerini yaparak </a:t>
            </a:r>
            <a:r>
              <a:rPr lang="tr-TR" sz="2400" dirty="0" err="1"/>
              <a:t>triaj</a:t>
            </a:r>
            <a:r>
              <a:rPr lang="tr-TR" sz="2400" dirty="0"/>
              <a:t> </a:t>
            </a:r>
            <a:r>
              <a:rPr lang="tr-TR" sz="2400" dirty="0" smtClean="0"/>
              <a:t>kartlarını kullanmak </a:t>
            </a:r>
            <a:r>
              <a:rPr lang="tr-TR" sz="2400" dirty="0"/>
              <a:t>ve düzenlemek,</a:t>
            </a:r>
          </a:p>
          <a:p>
            <a:pPr marL="342906" indent="-342906" defTabSz="457207" fontAlgn="auto">
              <a:spcAft>
                <a:spcPts val="0"/>
              </a:spcAft>
              <a:buClr>
                <a:schemeClr val="bg2">
                  <a:lumMod val="40000"/>
                  <a:lumOff val="60000"/>
                </a:schemeClr>
              </a:buClr>
              <a:buFont typeface="Wingdings 3" charset="2"/>
              <a:buChar char=""/>
              <a:defRPr/>
            </a:pPr>
            <a:r>
              <a:rPr lang="tr-TR" sz="2400" dirty="0" smtClean="0"/>
              <a:t> </a:t>
            </a:r>
            <a:r>
              <a:rPr lang="tr-TR" sz="2400" dirty="0"/>
              <a:t>KKM, kurumlar ve ekipler arası haberleşmeyi sağlamak,</a:t>
            </a:r>
          </a:p>
          <a:p>
            <a:pPr marL="342906" indent="-342906" defTabSz="457207" fontAlgn="auto">
              <a:spcAft>
                <a:spcPts val="0"/>
              </a:spcAft>
              <a:buClr>
                <a:schemeClr val="bg2">
                  <a:lumMod val="40000"/>
                  <a:lumOff val="60000"/>
                </a:schemeClr>
              </a:buClr>
              <a:buFont typeface="Wingdings 3" charset="2"/>
              <a:buChar char=""/>
              <a:defRPr/>
            </a:pPr>
            <a:r>
              <a:rPr lang="tr-TR" sz="2400" dirty="0" smtClean="0"/>
              <a:t> </a:t>
            </a:r>
            <a:r>
              <a:rPr lang="tr-TR" sz="2400" dirty="0"/>
              <a:t>Hastanelerin kapasitelerini ve yaralıların durumunu göz </a:t>
            </a:r>
            <a:r>
              <a:rPr lang="tr-TR" sz="2400" dirty="0" smtClean="0"/>
              <a:t>önünde bulundurarak </a:t>
            </a:r>
            <a:r>
              <a:rPr lang="tr-TR" sz="2400" dirty="0"/>
              <a:t>sevk işlemlerini gerçekleştirmek,</a:t>
            </a:r>
          </a:p>
          <a:p>
            <a:pPr marL="342906" indent="-342906" defTabSz="457207" fontAlgn="auto">
              <a:spcAft>
                <a:spcPts val="0"/>
              </a:spcAft>
              <a:buClr>
                <a:schemeClr val="bg2">
                  <a:lumMod val="40000"/>
                  <a:lumOff val="60000"/>
                </a:schemeClr>
              </a:buClr>
              <a:buFont typeface="Wingdings 3" charset="2"/>
              <a:buChar char=""/>
              <a:defRPr/>
            </a:pPr>
            <a:r>
              <a:rPr lang="tr-TR" sz="2400" dirty="0" smtClean="0"/>
              <a:t> </a:t>
            </a:r>
            <a:r>
              <a:rPr lang="tr-TR" sz="2400" dirty="0" err="1"/>
              <a:t>Triaja</a:t>
            </a:r>
            <a:r>
              <a:rPr lang="tr-TR" sz="2400" dirty="0"/>
              <a:t>, tüm hasta veya yaralılar sevki gerçekleşene kadar devam etmek,</a:t>
            </a:r>
          </a:p>
          <a:p>
            <a:pPr marL="0" indent="0" defTabSz="457207" fontAlgn="auto">
              <a:spcAft>
                <a:spcPts val="0"/>
              </a:spcAft>
              <a:buClr>
                <a:schemeClr val="bg2">
                  <a:lumMod val="40000"/>
                  <a:lumOff val="60000"/>
                </a:schemeClr>
              </a:buClr>
              <a:buFont typeface="Wingdings 3" charset="2"/>
              <a:buNone/>
              <a:defRPr/>
            </a:pPr>
            <a:endParaRPr lang="tr-TR" sz="2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İçerik Yer Tutucusu 2"/>
          <p:cNvSpPr>
            <a:spLocks noGrp="1"/>
          </p:cNvSpPr>
          <p:nvPr>
            <p:ph idx="1"/>
          </p:nvPr>
        </p:nvSpPr>
        <p:spPr>
          <a:xfrm>
            <a:off x="457200" y="620713"/>
            <a:ext cx="8229600" cy="6048375"/>
          </a:xfrm>
        </p:spPr>
        <p:txBody>
          <a:bodyPr/>
          <a:lstStyle/>
          <a:p>
            <a:r>
              <a:rPr lang="tr-TR" sz="2400" smtClean="0"/>
              <a:t>Yapılan işlemlerin kaydını tutmak ve ilgili yerlere teslim etmek,</a:t>
            </a:r>
          </a:p>
          <a:p>
            <a:r>
              <a:rPr lang="tr-TR" sz="2400" smtClean="0"/>
              <a:t> Radyoaktif serpintiye maruz kalan hasta veya yaralıların acil yardım ve transportunu ayrıca yapmak,</a:t>
            </a:r>
          </a:p>
          <a:p>
            <a:r>
              <a:rPr lang="tr-TR" sz="2400" smtClean="0"/>
              <a:t> Olay yerine kendisinden daha yetkili acil yardım personeli ulaştığında, ona olay ve olay yeri hakkında bilgi vermek ve triaj sorumluluğunu o ana kadar geçen sürede tuttuğu kayıtları yeni triaj sorumlusuna devretmek,</a:t>
            </a:r>
          </a:p>
          <a:p>
            <a:r>
              <a:rPr lang="tr-TR" sz="2400" smtClean="0"/>
              <a:t>Triaj görevini olay sonlanıncaya kadar veya bir başka sorumluya devredinceye kadar sürdürmektir. </a:t>
            </a:r>
          </a:p>
          <a:p>
            <a:endParaRPr lang="tr-T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Başlık 1"/>
          <p:cNvSpPr>
            <a:spLocks noGrp="1"/>
          </p:cNvSpPr>
          <p:nvPr>
            <p:ph type="title"/>
          </p:nvPr>
        </p:nvSpPr>
        <p:spPr/>
        <p:txBody>
          <a:bodyPr/>
          <a:lstStyle/>
          <a:p>
            <a:endParaRPr lang="tr-TR" smtClean="0"/>
          </a:p>
        </p:txBody>
      </p:sp>
      <p:pic>
        <p:nvPicPr>
          <p:cNvPr id="56322" name="Picture 2"/>
          <p:cNvPicPr>
            <a:picLocks noGrp="1" noChangeAspect="1" noChangeArrowheads="1"/>
          </p:cNvPicPr>
          <p:nvPr>
            <p:ph idx="1"/>
          </p:nvPr>
        </p:nvPicPr>
        <p:blipFill>
          <a:blip r:embed="rId2"/>
          <a:srcRect/>
          <a:stretch>
            <a:fillRect/>
          </a:stretch>
        </p:blipFill>
        <p:spPr>
          <a:xfrm>
            <a:off x="0" y="106363"/>
            <a:ext cx="9144000" cy="66802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549275"/>
            <a:ext cx="8229600" cy="1143000"/>
          </a:xfrm>
        </p:spPr>
        <p:txBody>
          <a:bodyPr rtlCol="0">
            <a:normAutofit fontScale="90000"/>
          </a:bodyPr>
          <a:lstStyle/>
          <a:p>
            <a:pPr defTabSz="457207" fontAlgn="auto">
              <a:spcAft>
                <a:spcPts val="0"/>
              </a:spcAft>
              <a:defRPr/>
            </a:pPr>
            <a:r>
              <a:rPr lang="tr-TR" dirty="0" smtClean="0">
                <a:solidFill>
                  <a:srgbClr val="FF0000"/>
                </a:solidFill>
              </a:rPr>
              <a:t>ACİL YARDIM GÖREVLİSİNİN SORUMLULUKLARI</a:t>
            </a:r>
            <a:r>
              <a:rPr lang="tr-TR" dirty="0">
                <a:solidFill>
                  <a:srgbClr val="FF0000"/>
                </a:solidFill>
              </a:rPr>
              <a:t/>
            </a:r>
            <a:br>
              <a:rPr lang="tr-TR" dirty="0">
                <a:solidFill>
                  <a:srgbClr val="FF0000"/>
                </a:solidFill>
              </a:rPr>
            </a:br>
            <a:endParaRPr lang="tr-TR" dirty="0">
              <a:solidFill>
                <a:srgbClr val="FF0000"/>
              </a:solidFill>
            </a:endParaRPr>
          </a:p>
        </p:txBody>
      </p:sp>
      <p:sp>
        <p:nvSpPr>
          <p:cNvPr id="57346" name="İçerik Yer Tutucusu 2"/>
          <p:cNvSpPr>
            <a:spLocks noGrp="1"/>
          </p:cNvSpPr>
          <p:nvPr>
            <p:ph idx="1"/>
          </p:nvPr>
        </p:nvSpPr>
        <p:spPr>
          <a:xfrm>
            <a:off x="463550" y="2043113"/>
            <a:ext cx="8229600" cy="4814887"/>
          </a:xfrm>
        </p:spPr>
        <p:txBody>
          <a:bodyPr/>
          <a:lstStyle/>
          <a:p>
            <a:r>
              <a:rPr lang="tr-TR" sz="2400" smtClean="0"/>
              <a:t>Acil yardım alanında (tedavi alanı) bulunan acil sağlık hizmetleri personeli, hasta veya yaralılar bir hastaneye sevk edilene kadar ilk yardım ve acil yardım uygulamalarından sorumludur.</a:t>
            </a:r>
          </a:p>
          <a:p>
            <a:r>
              <a:rPr lang="tr-TR" sz="2400" smtClean="0"/>
              <a:t> Uygun tedavi alanları oluşturmak,</a:t>
            </a:r>
          </a:p>
          <a:p>
            <a:r>
              <a:rPr lang="tr-TR" sz="2400" smtClean="0"/>
              <a:t> Gerekli tıbbi malzeme ve ekipmanı sağlayarak kullanmak,</a:t>
            </a:r>
          </a:p>
          <a:p>
            <a:r>
              <a:rPr lang="tr-TR" sz="2400" smtClean="0"/>
              <a:t> Hasta veya yaralıların acil yardımını yapmak ve koordine etmek,</a:t>
            </a:r>
          </a:p>
          <a:p>
            <a:r>
              <a:rPr lang="tr-TR" sz="2400" smtClean="0"/>
              <a:t> Gerekli durumlarda triaj sorumlusunu bilgilendirmek.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4188" y="115888"/>
            <a:ext cx="7056437" cy="1736725"/>
          </a:xfrm>
        </p:spPr>
        <p:txBody>
          <a:bodyPr rtlCol="0">
            <a:normAutofit fontScale="90000"/>
          </a:bodyPr>
          <a:lstStyle/>
          <a:p>
            <a:pPr defTabSz="457207" fontAlgn="auto">
              <a:spcAft>
                <a:spcPts val="0"/>
              </a:spcAft>
              <a:defRPr/>
            </a:pPr>
            <a:r>
              <a:rPr lang="tr-TR" dirty="0" smtClean="0"/>
              <a:t/>
            </a:r>
            <a:br>
              <a:rPr lang="tr-TR" dirty="0" smtClean="0"/>
            </a:br>
            <a:r>
              <a:rPr lang="tr-TR" dirty="0" smtClean="0">
                <a:solidFill>
                  <a:srgbClr val="FF0000"/>
                </a:solidFill>
              </a:rPr>
              <a:t>TRANSPORT GÖREVLİSİNİN     SORUMLULUKLARI </a:t>
            </a:r>
            <a:r>
              <a:rPr lang="tr-TR" dirty="0">
                <a:solidFill>
                  <a:srgbClr val="FF0000"/>
                </a:solidFill>
              </a:rPr>
              <a:t/>
            </a:r>
            <a:br>
              <a:rPr lang="tr-TR" dirty="0">
                <a:solidFill>
                  <a:srgbClr val="FF0000"/>
                </a:solidFill>
              </a:rPr>
            </a:br>
            <a:endParaRPr lang="tr-TR" dirty="0">
              <a:solidFill>
                <a:srgbClr val="FF0000"/>
              </a:solidFill>
            </a:endParaRPr>
          </a:p>
        </p:txBody>
      </p:sp>
      <p:sp>
        <p:nvSpPr>
          <p:cNvPr id="58370" name="İçerik Yer Tutucusu 2"/>
          <p:cNvSpPr>
            <a:spLocks noGrp="1"/>
          </p:cNvSpPr>
          <p:nvPr>
            <p:ph idx="1"/>
          </p:nvPr>
        </p:nvSpPr>
        <p:spPr>
          <a:xfrm>
            <a:off x="828675" y="2420938"/>
            <a:ext cx="6711950" cy="4195762"/>
          </a:xfrm>
        </p:spPr>
        <p:txBody>
          <a:bodyPr/>
          <a:lstStyle/>
          <a:p>
            <a:r>
              <a:rPr lang="tr-TR" sz="2400" smtClean="0"/>
              <a:t> Hastanelerde yığılmayı önlemek için uygun hasta dağılımı yapmak,</a:t>
            </a:r>
          </a:p>
          <a:p>
            <a:r>
              <a:rPr lang="tr-TR" sz="2400" smtClean="0"/>
              <a:t> Hastanelerle haberleşerek gönderilen hasta veya yaralı sayısı ve durumu hakkında bilgi edinmek,</a:t>
            </a:r>
          </a:p>
          <a:p>
            <a:r>
              <a:rPr lang="tr-TR" sz="2400" smtClean="0"/>
              <a:t> Yapılan hasta transportu ile ilgili kayıtları tutmak,</a:t>
            </a:r>
          </a:p>
          <a:p>
            <a:r>
              <a:rPr lang="tr-TR" sz="2400" smtClean="0"/>
              <a:t> Gerekli durumlarda triaj sorumlusunu bilgilendirmektir.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İçerik Yer Tutucusu 2"/>
          <p:cNvSpPr>
            <a:spLocks noGrp="1"/>
          </p:cNvSpPr>
          <p:nvPr>
            <p:ph idx="1"/>
          </p:nvPr>
        </p:nvSpPr>
        <p:spPr>
          <a:xfrm>
            <a:off x="457200" y="901700"/>
            <a:ext cx="8229600" cy="5040313"/>
          </a:xfrm>
        </p:spPr>
        <p:txBody>
          <a:bodyPr/>
          <a:lstStyle/>
          <a:p>
            <a:pPr algn="ctr"/>
            <a:r>
              <a:rPr lang="tr-TR" sz="2800" smtClean="0"/>
              <a:t>Takımın aklı, takımdaki bireylerin aklından daha büyüktür.</a:t>
            </a:r>
          </a:p>
          <a:p>
            <a:pPr algn="ctr"/>
            <a:endParaRPr lang="tr-TR" sz="2800" smtClean="0"/>
          </a:p>
          <a:p>
            <a:pPr algn="ctr"/>
            <a:r>
              <a:rPr lang="tr-TR" sz="2400" smtClean="0"/>
              <a:t>Peter Senge</a:t>
            </a:r>
          </a:p>
        </p:txBody>
      </p:sp>
      <p:pic>
        <p:nvPicPr>
          <p:cNvPr id="59394" name="Picture 2"/>
          <p:cNvPicPr>
            <a:picLocks noChangeAspect="1" noChangeArrowheads="1"/>
          </p:cNvPicPr>
          <p:nvPr/>
        </p:nvPicPr>
        <p:blipFill>
          <a:blip r:embed="rId2"/>
          <a:srcRect/>
          <a:stretch>
            <a:fillRect/>
          </a:stretch>
        </p:blipFill>
        <p:spPr bwMode="auto">
          <a:xfrm>
            <a:off x="2714625" y="3284538"/>
            <a:ext cx="371475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defTabSz="457207" fontAlgn="auto">
              <a:spcAft>
                <a:spcPts val="0"/>
              </a:spcAft>
              <a:defRPr/>
            </a:pPr>
            <a:r>
              <a:rPr lang="tr-TR" dirty="0">
                <a:solidFill>
                  <a:srgbClr val="FF0000"/>
                </a:solidFill>
              </a:rPr>
              <a:t>b) Ekip Çalışmasının Faydaları</a:t>
            </a:r>
            <a:br>
              <a:rPr lang="tr-TR" dirty="0">
                <a:solidFill>
                  <a:srgbClr val="FF0000"/>
                </a:solidFill>
              </a:rPr>
            </a:br>
            <a:endParaRPr lang="tr-TR" dirty="0">
              <a:solidFill>
                <a:srgbClr val="FF0000"/>
              </a:solidFill>
            </a:endParaRPr>
          </a:p>
        </p:txBody>
      </p:sp>
      <p:sp>
        <p:nvSpPr>
          <p:cNvPr id="24578" name="İçerik Yer Tutucusu 2"/>
          <p:cNvSpPr>
            <a:spLocks noGrp="1"/>
          </p:cNvSpPr>
          <p:nvPr>
            <p:ph idx="1"/>
          </p:nvPr>
        </p:nvSpPr>
        <p:spPr/>
        <p:txBody>
          <a:bodyPr/>
          <a:lstStyle/>
          <a:p>
            <a:r>
              <a:rPr lang="tr-TR" sz="2400" smtClean="0"/>
              <a:t>Çalışanların moral ve motivasyonunun yükselmesi,</a:t>
            </a:r>
          </a:p>
          <a:p>
            <a:r>
              <a:rPr lang="tr-TR" sz="2400" smtClean="0"/>
              <a:t>Çalışanların sürekli iyileştirmeye teşvik edilmesi,</a:t>
            </a:r>
          </a:p>
          <a:p>
            <a:r>
              <a:rPr lang="tr-TR" sz="2400" smtClean="0"/>
              <a:t>Hataları azaltarak kalitenin artırılması,</a:t>
            </a:r>
          </a:p>
          <a:p>
            <a:r>
              <a:rPr lang="tr-TR" sz="2400" smtClean="0"/>
              <a:t>İletişimin iyileştirilmesi,</a:t>
            </a:r>
          </a:p>
          <a:p>
            <a:r>
              <a:rPr lang="tr-TR" sz="2400" smtClean="0"/>
              <a:t>Çalışanların ait olma ve özgüven duygularının geliştirilmesi.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620713"/>
            <a:ext cx="8229600" cy="1143000"/>
          </a:xfrm>
        </p:spPr>
        <p:txBody>
          <a:bodyPr rtlCol="0">
            <a:normAutofit fontScale="90000"/>
          </a:bodyPr>
          <a:lstStyle/>
          <a:p>
            <a:pPr defTabSz="457207" fontAlgn="auto">
              <a:spcAft>
                <a:spcPts val="0"/>
              </a:spcAft>
              <a:defRPr/>
            </a:pPr>
            <a:r>
              <a:rPr lang="tr-TR" dirty="0" smtClean="0">
                <a:solidFill>
                  <a:srgbClr val="FF0000"/>
                </a:solidFill>
              </a:rPr>
              <a:t> EKİBİN </a:t>
            </a:r>
            <a:r>
              <a:rPr lang="tr-TR" dirty="0">
                <a:solidFill>
                  <a:srgbClr val="FF0000"/>
                </a:solidFill>
              </a:rPr>
              <a:t>GELİŞİM BASAMAKLARI</a:t>
            </a:r>
            <a:r>
              <a:rPr lang="tr-TR" dirty="0"/>
              <a:t/>
            </a:r>
            <a:br>
              <a:rPr lang="tr-TR" dirty="0"/>
            </a:br>
            <a:endParaRPr lang="tr-TR" dirty="0"/>
          </a:p>
        </p:txBody>
      </p:sp>
      <p:sp>
        <p:nvSpPr>
          <p:cNvPr id="25602" name="İçerik Yer Tutucusu 2"/>
          <p:cNvSpPr>
            <a:spLocks noGrp="1"/>
          </p:cNvSpPr>
          <p:nvPr>
            <p:ph idx="1"/>
          </p:nvPr>
        </p:nvSpPr>
        <p:spPr/>
        <p:txBody>
          <a:bodyPr/>
          <a:lstStyle/>
          <a:p>
            <a:endParaRPr lang="tr-TR" smtClean="0"/>
          </a:p>
          <a:p>
            <a:r>
              <a:rPr lang="tr-TR" sz="2400" smtClean="0">
                <a:solidFill>
                  <a:srgbClr val="FF0000"/>
                </a:solidFill>
              </a:rPr>
              <a:t>Tanışma: </a:t>
            </a:r>
            <a:r>
              <a:rPr lang="tr-TR" sz="2400" smtClean="0"/>
              <a:t>Ekibin kuruluş aşamasında üyeler öncelikle birbirlerini tanımaya ve kabul edilebilir grup davranışlarını öğrenmeye çalışırlar.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çerik Yer Tutucusu 2"/>
          <p:cNvSpPr>
            <a:spLocks noGrp="1"/>
          </p:cNvSpPr>
          <p:nvPr>
            <p:ph idx="1"/>
          </p:nvPr>
        </p:nvSpPr>
        <p:spPr/>
        <p:txBody>
          <a:bodyPr/>
          <a:lstStyle/>
          <a:p>
            <a:r>
              <a:rPr lang="tr-TR" sz="2400" smtClean="0">
                <a:solidFill>
                  <a:srgbClr val="FF0000"/>
                </a:solidFill>
              </a:rPr>
              <a:t>Tartışma: </a:t>
            </a:r>
            <a:r>
              <a:rPr lang="tr-TR" sz="2400" smtClean="0"/>
              <a:t>Tartışma, belki de ekip gelişimindeki en zor aşamadır. Bu aşamada, üyeler, diğerlerinin fikirlerine ve yeni yaklaşımlara direnç gösterirler.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çerik Yer Tutucusu 2"/>
          <p:cNvSpPr>
            <a:spLocks noGrp="1"/>
          </p:cNvSpPr>
          <p:nvPr>
            <p:ph idx="1"/>
          </p:nvPr>
        </p:nvSpPr>
        <p:spPr>
          <a:xfrm>
            <a:off x="827088" y="1484313"/>
            <a:ext cx="6711950" cy="4764087"/>
          </a:xfrm>
        </p:spPr>
        <p:txBody>
          <a:bodyPr/>
          <a:lstStyle/>
          <a:p>
            <a:r>
              <a:rPr lang="tr-TR" sz="2400" smtClean="0">
                <a:solidFill>
                  <a:srgbClr val="FF0000"/>
                </a:solidFill>
              </a:rPr>
              <a:t>Anlaşma: </a:t>
            </a:r>
            <a:r>
              <a:rPr lang="tr-TR" sz="2400" smtClean="0"/>
              <a:t>Tartışma aşamasının ardından üyelerde çatışmalara yapıcı yaklaşımda bulunma ve ekip içinde uyum sağlama çabası gözlemlenir.</a:t>
            </a:r>
          </a:p>
          <a:p>
            <a:endParaRPr lang="tr-TR" smtClean="0"/>
          </a:p>
        </p:txBody>
      </p:sp>
      <p:pic>
        <p:nvPicPr>
          <p:cNvPr id="27650" name="Picture 2"/>
          <p:cNvPicPr>
            <a:picLocks noChangeAspect="1" noChangeArrowheads="1"/>
          </p:cNvPicPr>
          <p:nvPr/>
        </p:nvPicPr>
        <p:blipFill>
          <a:blip r:embed="rId2"/>
          <a:srcRect/>
          <a:stretch>
            <a:fillRect/>
          </a:stretch>
        </p:blipFill>
        <p:spPr bwMode="auto">
          <a:xfrm>
            <a:off x="631825" y="3933825"/>
            <a:ext cx="2747963" cy="25638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İçerik Yer Tutucusu 2"/>
          <p:cNvSpPr>
            <a:spLocks noGrp="1"/>
          </p:cNvSpPr>
          <p:nvPr>
            <p:ph idx="1"/>
          </p:nvPr>
        </p:nvSpPr>
        <p:spPr/>
        <p:txBody>
          <a:bodyPr/>
          <a:lstStyle/>
          <a:p>
            <a:r>
              <a:rPr lang="tr-TR" sz="2400" smtClean="0">
                <a:solidFill>
                  <a:srgbClr val="FF0000"/>
                </a:solidFill>
              </a:rPr>
              <a:t>Yapma: </a:t>
            </a:r>
            <a:r>
              <a:rPr lang="tr-TR" sz="2400" smtClean="0"/>
              <a:t>Bu aşamada üyeler birbirlerini daha iyi anlarlar; problemlerin belirlenmesi ve çözüm alternatifleri üzerinde durmaya başlarlar.</a:t>
            </a:r>
          </a:p>
          <a:p>
            <a:endParaRPr lang="tr-TR"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8313" y="549275"/>
            <a:ext cx="8229600" cy="1143000"/>
          </a:xfrm>
        </p:spPr>
        <p:txBody>
          <a:bodyPr rtlCol="0">
            <a:normAutofit fontScale="90000"/>
          </a:bodyPr>
          <a:lstStyle/>
          <a:p>
            <a:pPr defTabSz="457207" fontAlgn="auto">
              <a:spcAft>
                <a:spcPts val="0"/>
              </a:spcAft>
              <a:defRPr/>
            </a:pPr>
            <a:r>
              <a:rPr lang="tr-TR" b="1" dirty="0">
                <a:solidFill>
                  <a:srgbClr val="FF0000"/>
                </a:solidFill>
              </a:rPr>
              <a:t>EKİP LİDERİNİN ve ÜYELERİNİN GÖREVLERİ</a:t>
            </a:r>
            <a:r>
              <a:rPr lang="tr-TR" dirty="0"/>
              <a:t/>
            </a:r>
            <a:br>
              <a:rPr lang="tr-TR" dirty="0"/>
            </a:br>
            <a:endParaRPr lang="tr-TR" dirty="0"/>
          </a:p>
        </p:txBody>
      </p:sp>
      <p:sp>
        <p:nvSpPr>
          <p:cNvPr id="3" name="İçerik Yer Tutucusu 2"/>
          <p:cNvSpPr>
            <a:spLocks noGrp="1"/>
          </p:cNvSpPr>
          <p:nvPr>
            <p:ph idx="1"/>
          </p:nvPr>
        </p:nvSpPr>
        <p:spPr>
          <a:xfrm>
            <a:off x="827088" y="2052638"/>
            <a:ext cx="6711950" cy="4616450"/>
          </a:xfrm>
        </p:spPr>
        <p:txBody>
          <a:bodyPr rtlCol="0">
            <a:normAutofit/>
          </a:bodyPr>
          <a:lstStyle/>
          <a:p>
            <a:pPr marL="0" indent="0" defTabSz="457207" fontAlgn="auto">
              <a:spcAft>
                <a:spcPts val="0"/>
              </a:spcAft>
              <a:buClr>
                <a:schemeClr val="bg2">
                  <a:lumMod val="40000"/>
                  <a:lumOff val="60000"/>
                </a:schemeClr>
              </a:buClr>
              <a:buFont typeface="Wingdings 3" charset="2"/>
              <a:buNone/>
              <a:defRPr/>
            </a:pPr>
            <a:r>
              <a:rPr lang="tr-TR" sz="2400" dirty="0" smtClean="0"/>
              <a:t>Ekip </a:t>
            </a:r>
            <a:r>
              <a:rPr lang="tr-TR" sz="2400" dirty="0"/>
              <a:t>liderinin görevleri şu şekilde sıralanabilir:</a:t>
            </a:r>
          </a:p>
          <a:p>
            <a:pPr marL="342906" indent="-342906" defTabSz="457207" fontAlgn="auto">
              <a:spcAft>
                <a:spcPts val="0"/>
              </a:spcAft>
              <a:buClr>
                <a:schemeClr val="bg2">
                  <a:lumMod val="40000"/>
                  <a:lumOff val="60000"/>
                </a:schemeClr>
              </a:buClr>
              <a:buFont typeface="Wingdings 3" charset="2"/>
              <a:buChar char=""/>
              <a:defRPr/>
            </a:pPr>
            <a:r>
              <a:rPr lang="tr-TR" sz="2400" dirty="0"/>
              <a:t>Ekibi yönetmek, </a:t>
            </a:r>
            <a:endParaRPr lang="tr-TR" sz="2400" dirty="0" smtClean="0"/>
          </a:p>
          <a:p>
            <a:pPr marL="342906" indent="-342906" defTabSz="457207" fontAlgn="auto">
              <a:spcAft>
                <a:spcPts val="0"/>
              </a:spcAft>
              <a:buClr>
                <a:schemeClr val="bg2">
                  <a:lumMod val="40000"/>
                  <a:lumOff val="60000"/>
                </a:schemeClr>
              </a:buClr>
              <a:buFont typeface="Wingdings 3" charset="2"/>
              <a:buChar char=""/>
              <a:defRPr/>
            </a:pPr>
            <a:r>
              <a:rPr lang="tr-TR" sz="2400" dirty="0"/>
              <a:t>Y</a:t>
            </a:r>
            <a:r>
              <a:rPr lang="tr-TR" sz="2400" dirty="0" smtClean="0"/>
              <a:t>ürütülen </a:t>
            </a:r>
            <a:r>
              <a:rPr lang="tr-TR" sz="2400" dirty="0"/>
              <a:t>faaliyetleri organize etmek,</a:t>
            </a:r>
          </a:p>
          <a:p>
            <a:pPr marL="342906" indent="-342906" defTabSz="457207" fontAlgn="auto">
              <a:spcAft>
                <a:spcPts val="0"/>
              </a:spcAft>
              <a:buClr>
                <a:schemeClr val="bg2">
                  <a:lumMod val="40000"/>
                  <a:lumOff val="60000"/>
                </a:schemeClr>
              </a:buClr>
              <a:buFont typeface="Wingdings 3" charset="2"/>
              <a:buChar char=""/>
              <a:defRPr/>
            </a:pPr>
            <a:r>
              <a:rPr lang="tr-TR" sz="2400" dirty="0"/>
              <a:t>Çalışmak için elverişli bir atmosfer yaratmak,</a:t>
            </a:r>
          </a:p>
          <a:p>
            <a:pPr marL="342906" indent="-342906" defTabSz="457207" fontAlgn="auto">
              <a:spcAft>
                <a:spcPts val="0"/>
              </a:spcAft>
              <a:buClr>
                <a:schemeClr val="bg2">
                  <a:lumMod val="40000"/>
                  <a:lumOff val="60000"/>
                </a:schemeClr>
              </a:buClr>
              <a:buFont typeface="Wingdings 3" charset="2"/>
              <a:buChar char=""/>
              <a:defRPr/>
            </a:pPr>
            <a:r>
              <a:rPr lang="tr-TR" sz="2400" dirty="0"/>
              <a:t>Ekip üyelerinin hedeflere yönelimini ve motivasyonunu sağlamak.</a:t>
            </a:r>
          </a:p>
          <a:p>
            <a:pPr marL="342906" indent="-342906" defTabSz="457207" fontAlgn="auto">
              <a:spcAft>
                <a:spcPts val="0"/>
              </a:spcAft>
              <a:buClr>
                <a:schemeClr val="bg2">
                  <a:lumMod val="40000"/>
                  <a:lumOff val="60000"/>
                </a:schemeClr>
              </a:buClr>
              <a:buFont typeface="Wingdings 3" charset="2"/>
              <a:buChar char=""/>
              <a:defRPr/>
            </a:pP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271</TotalTime>
  <Words>1261</Words>
  <Application>Microsoft Office PowerPoint</Application>
  <PresentationFormat>Ekran Gösterisi (4:3)</PresentationFormat>
  <Paragraphs>151</Paragraphs>
  <Slides>37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Century Gothic</vt:lpstr>
      <vt:lpstr>Wingdings 3</vt:lpstr>
      <vt:lpstr>İyon</vt:lpstr>
      <vt:lpstr>   GÖREV ORGANİZASYONU</vt:lpstr>
      <vt:lpstr>a) Ekip Nedir? </vt:lpstr>
      <vt:lpstr>PowerPoint Sunusu</vt:lpstr>
      <vt:lpstr>b) Ekip Çalışmasının Faydaları </vt:lpstr>
      <vt:lpstr> EKİBİN GELİŞİM BASAMAKLARI </vt:lpstr>
      <vt:lpstr>PowerPoint Sunusu</vt:lpstr>
      <vt:lpstr>PowerPoint Sunusu</vt:lpstr>
      <vt:lpstr>PowerPoint Sunusu</vt:lpstr>
      <vt:lpstr>EKİP LİDERİNİN ve ÜYELERİNİN GÖREVLERİ </vt:lpstr>
      <vt:lpstr>   BAŞARILI EKİBİN ÖZELLİKLERİ </vt:lpstr>
      <vt:lpstr>PowerPoint Sunusu</vt:lpstr>
      <vt:lpstr>PowerPoint Sunusu</vt:lpstr>
      <vt:lpstr>PARAMEDİKLERDE  EKİP ÇALIŞMASI</vt:lpstr>
      <vt:lpstr>Sağlık hizmetlerinde ekip çalışması;</vt:lpstr>
      <vt:lpstr>PowerPoint Sunusu</vt:lpstr>
      <vt:lpstr>Euro-Line Sağlık Hizmetleri - Att /Acil Tıp Teknisyeni </vt:lpstr>
      <vt:lpstr>Hastane öncesi ekibinin değerli bir elemanı olması için paramediğin ihtiyacı olanlar:  </vt:lpstr>
      <vt:lpstr>1. OLAY YERİ YÖNETİMİ </vt:lpstr>
      <vt:lpstr>PowerPoint Sunusu</vt:lpstr>
      <vt:lpstr>PowerPoint Sunusu</vt:lpstr>
      <vt:lpstr>Olay yerinde görevli Acil Yardım Ekipleri</vt:lpstr>
      <vt:lpstr>PowerPoint Sunusu</vt:lpstr>
      <vt:lpstr>PowerPoint Sunusu</vt:lpstr>
      <vt:lpstr>PowerPoint Sunusu</vt:lpstr>
      <vt:lpstr>PowerPoint Sunusu</vt:lpstr>
      <vt:lpstr>ACİL AMBULANS EKİPLERİ </vt:lpstr>
      <vt:lpstr>PowerPoint Sunusu</vt:lpstr>
      <vt:lpstr>PowerPoint Sunusu</vt:lpstr>
      <vt:lpstr>TRİAJ</vt:lpstr>
      <vt:lpstr> Triaj Personeli ve Sorumlulukları </vt:lpstr>
      <vt:lpstr>TRİAJ GÖREVLİSİNİN SORUMLULUKLARI </vt:lpstr>
      <vt:lpstr>PowerPoint Sunusu</vt:lpstr>
      <vt:lpstr>PowerPoint Sunusu</vt:lpstr>
      <vt:lpstr>PowerPoint Sunusu</vt:lpstr>
      <vt:lpstr>ACİL YARDIM GÖREVLİSİNİN SORUMLULUKLARI </vt:lpstr>
      <vt:lpstr> TRANSPORT GÖREVLİSİNİN     SORUMLULUKLARI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HP</cp:lastModifiedBy>
  <cp:revision>35</cp:revision>
  <dcterms:created xsi:type="dcterms:W3CDTF">2017-11-30T20:41:28Z</dcterms:created>
  <dcterms:modified xsi:type="dcterms:W3CDTF">2018-07-31T22:34:31Z</dcterms:modified>
</cp:coreProperties>
</file>