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1" r:id="rId7"/>
    <p:sldId id="264" r:id="rId8"/>
    <p:sldId id="265" r:id="rId9"/>
    <p:sldId id="266" r:id="rId10"/>
    <p:sldId id="270" r:id="rId11"/>
    <p:sldId id="271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06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755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03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33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06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94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37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50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45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52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08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F37F9-0971-4CF4-A9E4-FA922724551E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42376-63DF-444C-8E65-5EC7C3DA8E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49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EGZERSİZLER VE ETKİLERİ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ŞEYDA CANDENİZ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674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600" dirty="0">
                <a:solidFill>
                  <a:prstClr val="black"/>
                </a:solidFill>
              </a:rPr>
              <a:t> </a:t>
            </a:r>
            <a:r>
              <a:rPr lang="tr-TR" sz="2600" dirty="0" err="1">
                <a:solidFill>
                  <a:prstClr val="black"/>
                </a:solidFill>
              </a:rPr>
              <a:t>İzotonik</a:t>
            </a:r>
            <a:r>
              <a:rPr lang="tr-TR" sz="2600" dirty="0">
                <a:solidFill>
                  <a:prstClr val="black"/>
                </a:solidFill>
              </a:rPr>
              <a:t> Egzersiz </a:t>
            </a:r>
            <a:r>
              <a:rPr lang="tr-TR" sz="2600" dirty="0">
                <a:solidFill>
                  <a:prstClr val="black"/>
                </a:solidFill>
                <a:sym typeface="Symbol" panose="05050102010706020507" pitchFamily="18" charset="2"/>
              </a:rPr>
              <a:t>:</a:t>
            </a:r>
            <a:r>
              <a:rPr lang="tr-TR" sz="2600" dirty="0">
                <a:solidFill>
                  <a:prstClr val="black"/>
                </a:solidFill>
              </a:rPr>
              <a:t> EHA içinde kas uzarken veya kısalırken direnç uygulanarak yapılan egzersizdir. Direnç elle veya mekanik olarak uygulanabilir. Mekanik direnç uygulandığında </a:t>
            </a:r>
            <a:r>
              <a:rPr lang="tr-TR" sz="2600" dirty="0" smtClean="0">
                <a:solidFill>
                  <a:prstClr val="black"/>
                </a:solidFill>
              </a:rPr>
              <a:t>yük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146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İzokinetik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Egzersiz </a:t>
            </a:r>
            <a:r>
              <a:rPr lang="tr-TR" dirty="0">
                <a:solidFill>
                  <a:prstClr val="black"/>
                </a:solidFill>
                <a:sym typeface="Symbol" panose="05050102010706020507" pitchFamily="18" charset="2"/>
              </a:rPr>
              <a:t>:</a:t>
            </a:r>
            <a:r>
              <a:rPr lang="tr-TR" dirty="0">
                <a:solidFill>
                  <a:prstClr val="black"/>
                </a:solidFill>
              </a:rPr>
              <a:t> Kas kasılma hızının mekanik bir cihazla kontrol edildiği bir tür dinamik egzersizdir. Sabit bir </a:t>
            </a:r>
            <a:r>
              <a:rPr lang="tr-TR" dirty="0" err="1">
                <a:solidFill>
                  <a:prstClr val="black"/>
                </a:solidFill>
              </a:rPr>
              <a:t>açısal</a:t>
            </a:r>
            <a:r>
              <a:rPr lang="tr-TR" dirty="0">
                <a:solidFill>
                  <a:prstClr val="black"/>
                </a:solidFill>
              </a:rPr>
              <a:t> hızda hareket ve değişken direnç söz konusudur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3830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DENGE VE KOORDİNASYON EGZERSİZLERİ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1628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Denge vücudun statik veya dinamik pozisyonlarda en az kas aktivitesi ile kontrol edilebilme yeteneğidir. </a:t>
            </a:r>
          </a:p>
          <a:p>
            <a:r>
              <a:rPr lang="tr-TR" dirty="0" smtClean="0"/>
              <a:t> Kontrol ve koordinasyon egzersizlerinde çok ve sık tekrar önemlidir, amaç beyinde duyusal ve motor hareket </a:t>
            </a:r>
            <a:r>
              <a:rPr lang="tr-TR" dirty="0" err="1" smtClean="0"/>
              <a:t>paternleri</a:t>
            </a:r>
            <a:r>
              <a:rPr lang="tr-TR" dirty="0" smtClean="0"/>
              <a:t> oluşturmak ve bu kalıpları hedeflenen hareketlerde kullanmaktır.</a:t>
            </a:r>
          </a:p>
          <a:p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4514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Fiziksel </a:t>
            </a:r>
            <a:r>
              <a:rPr lang="tr-TR" dirty="0" smtClean="0"/>
              <a:t>sorunların </a:t>
            </a:r>
            <a:r>
              <a:rPr lang="tr-TR" dirty="0"/>
              <a:t>önlenmesi veya tedavisi amacı ile kişinin hareketliliğini </a:t>
            </a:r>
            <a:r>
              <a:rPr lang="tr-TR" dirty="0" smtClean="0"/>
              <a:t>ve fonksiyonlarında </a:t>
            </a:r>
            <a:r>
              <a:rPr lang="tr-TR" dirty="0"/>
              <a:t>artışın hedeflendiği egzersizlerdir. </a:t>
            </a:r>
            <a:r>
              <a:rPr lang="tr-TR" dirty="0"/>
              <a:t>Amaç </a:t>
            </a:r>
            <a:r>
              <a:rPr lang="tr-TR" dirty="0" smtClean="0"/>
              <a:t>bireyin </a:t>
            </a:r>
            <a:r>
              <a:rPr lang="tr-TR" dirty="0"/>
              <a:t>hareketliliğini ve esnekliğini, kas kuvvetini, dayanıklılığını, koordinasyonu ve becerisini geliştirmektir.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508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EHA Egzersizleri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Sağlıklı </a:t>
            </a:r>
            <a:r>
              <a:rPr lang="tr-TR" dirty="0"/>
              <a:t>kişilerde normal EHA günlük aktivitelerle korunur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Patolojik </a:t>
            </a:r>
            <a:r>
              <a:rPr lang="tr-TR" dirty="0"/>
              <a:t>olarak </a:t>
            </a:r>
            <a:r>
              <a:rPr lang="tr-TR" dirty="0" err="1"/>
              <a:t>EHA'yı</a:t>
            </a:r>
            <a:r>
              <a:rPr lang="tr-TR" dirty="0"/>
              <a:t> azaltan faktörler varlığında </a:t>
            </a:r>
            <a:r>
              <a:rPr lang="tr-TR" dirty="0" err="1"/>
              <a:t>EHA'nın</a:t>
            </a:r>
            <a:r>
              <a:rPr lang="tr-TR" dirty="0"/>
              <a:t> korunmasına yönelik egzersizlerin uygulanması gereklidir. </a:t>
            </a:r>
            <a:endParaRPr lang="tr-TR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2331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/>
              <a:t>Pasif EHA Egzersizleri 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Hasta </a:t>
            </a:r>
            <a:r>
              <a:rPr lang="tr-TR" dirty="0"/>
              <a:t>vücut </a:t>
            </a:r>
            <a:r>
              <a:rPr lang="tr-TR" dirty="0" err="1"/>
              <a:t>segmentlerini</a:t>
            </a:r>
            <a:r>
              <a:rPr lang="tr-TR" dirty="0"/>
              <a:t> hareket ettiremeyecek durumda ise ya da hastanın hareket ettirmesi istenmiyorsa uygulanır.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 </a:t>
            </a:r>
            <a:r>
              <a:rPr lang="tr-TR" dirty="0"/>
              <a:t>Amaç</a:t>
            </a:r>
            <a:r>
              <a:rPr lang="tr-TR" dirty="0" smtClean="0"/>
              <a:t>;</a:t>
            </a:r>
          </a:p>
          <a:p>
            <a:pPr lvl="0"/>
            <a:r>
              <a:rPr lang="tr-TR" dirty="0" smtClean="0"/>
              <a:t>eklem </a:t>
            </a:r>
            <a:r>
              <a:rPr lang="tr-TR" dirty="0"/>
              <a:t>ve yumuşak doku hareketliliğini sağlamak</a:t>
            </a:r>
            <a:r>
              <a:rPr lang="tr-TR" dirty="0" smtClean="0"/>
              <a:t>,</a:t>
            </a:r>
          </a:p>
          <a:p>
            <a:pPr lvl="0"/>
            <a:r>
              <a:rPr lang="tr-TR" dirty="0" err="1" smtClean="0"/>
              <a:t>kontraktür</a:t>
            </a:r>
            <a:r>
              <a:rPr lang="tr-TR" dirty="0" smtClean="0"/>
              <a:t> </a:t>
            </a:r>
            <a:r>
              <a:rPr lang="tr-TR" dirty="0"/>
              <a:t>oluşumunu engellemek, </a:t>
            </a:r>
            <a:endParaRPr lang="tr-TR" dirty="0" smtClean="0"/>
          </a:p>
          <a:p>
            <a:pPr lvl="0"/>
            <a:r>
              <a:rPr lang="tr-TR" dirty="0" smtClean="0"/>
              <a:t>kasın </a:t>
            </a:r>
            <a:r>
              <a:rPr lang="tr-TR" dirty="0"/>
              <a:t>mekanik </a:t>
            </a:r>
            <a:r>
              <a:rPr lang="tr-TR" dirty="0" err="1"/>
              <a:t>elastisitesini</a:t>
            </a:r>
            <a:r>
              <a:rPr lang="tr-TR" dirty="0"/>
              <a:t> korumak</a:t>
            </a:r>
            <a:r>
              <a:rPr lang="tr-TR" dirty="0" smtClean="0"/>
              <a:t>,</a:t>
            </a:r>
          </a:p>
          <a:p>
            <a:pPr lvl="0"/>
            <a:r>
              <a:rPr lang="tr-TR" dirty="0" smtClean="0"/>
              <a:t>dolaşıma </a:t>
            </a:r>
            <a:r>
              <a:rPr lang="tr-TR" dirty="0"/>
              <a:t>yardımcı olmak, </a:t>
            </a:r>
            <a:endParaRPr lang="tr-TR" dirty="0" smtClean="0"/>
          </a:p>
          <a:p>
            <a:pPr lvl="0"/>
            <a:r>
              <a:rPr lang="tr-TR" dirty="0" smtClean="0"/>
              <a:t>EHA </a:t>
            </a:r>
            <a:r>
              <a:rPr lang="tr-TR" dirty="0"/>
              <a:t>sınırlarını saptamak,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3908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tr-TR" sz="2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Aktif Yardımlı EHA Egzersizleri</a:t>
            </a:r>
            <a:br>
              <a:rPr lang="tr-TR" sz="2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sz="2200" dirty="0" smtClean="0">
                <a:solidFill>
                  <a:prstClr val="black"/>
                </a:solidFill>
              </a:rPr>
              <a:t>Pasif </a:t>
            </a:r>
            <a:r>
              <a:rPr lang="tr-TR" sz="2200" dirty="0">
                <a:solidFill>
                  <a:prstClr val="black"/>
                </a:solidFill>
              </a:rPr>
              <a:t>EHA Egzersizlerindeki amaçlarla uygulanır ve ek olarak; </a:t>
            </a:r>
            <a:endParaRPr lang="tr-TR" sz="2200" dirty="0" smtClean="0">
              <a:solidFill>
                <a:prstClr val="black"/>
              </a:solidFill>
            </a:endParaRPr>
          </a:p>
          <a:p>
            <a:pPr lvl="0"/>
            <a:r>
              <a:rPr lang="tr-TR" sz="2200" dirty="0" smtClean="0">
                <a:solidFill>
                  <a:prstClr val="black"/>
                </a:solidFill>
              </a:rPr>
              <a:t>-</a:t>
            </a:r>
            <a:r>
              <a:rPr lang="tr-TR" sz="2200" dirty="0">
                <a:solidFill>
                  <a:prstClr val="black"/>
                </a:solidFill>
              </a:rPr>
              <a:t>harekete katılan kasların </a:t>
            </a:r>
            <a:r>
              <a:rPr lang="tr-TR" sz="2200" dirty="0" err="1">
                <a:solidFill>
                  <a:prstClr val="black"/>
                </a:solidFill>
              </a:rPr>
              <a:t>elastisitelerini</a:t>
            </a:r>
            <a:r>
              <a:rPr lang="tr-TR" sz="2200" dirty="0">
                <a:solidFill>
                  <a:prstClr val="black"/>
                </a:solidFill>
              </a:rPr>
              <a:t> ve </a:t>
            </a:r>
            <a:r>
              <a:rPr lang="tr-TR" sz="2200" dirty="0" err="1">
                <a:solidFill>
                  <a:prstClr val="black"/>
                </a:solidFill>
              </a:rPr>
              <a:t>kasılabilirliklerini</a:t>
            </a:r>
            <a:r>
              <a:rPr lang="tr-TR" sz="2200" dirty="0">
                <a:solidFill>
                  <a:prstClr val="black"/>
                </a:solidFill>
              </a:rPr>
              <a:t> korumak, </a:t>
            </a:r>
            <a:endParaRPr lang="tr-TR" sz="2200" dirty="0" smtClean="0">
              <a:solidFill>
                <a:prstClr val="black"/>
              </a:solidFill>
            </a:endParaRPr>
          </a:p>
          <a:p>
            <a:pPr lvl="0"/>
            <a:r>
              <a:rPr lang="tr-TR" sz="2200" dirty="0" smtClean="0">
                <a:solidFill>
                  <a:prstClr val="black"/>
                </a:solidFill>
              </a:rPr>
              <a:t>-</a:t>
            </a:r>
            <a:r>
              <a:rPr lang="tr-TR" sz="2200" dirty="0">
                <a:solidFill>
                  <a:prstClr val="black"/>
                </a:solidFill>
              </a:rPr>
              <a:t>duyusal geri dönüşü sağlamak, dolaşımı arttırmak ve </a:t>
            </a:r>
            <a:r>
              <a:rPr lang="tr-TR" sz="2200" dirty="0" err="1">
                <a:solidFill>
                  <a:prstClr val="black"/>
                </a:solidFill>
              </a:rPr>
              <a:t>tromboemboliyi</a:t>
            </a:r>
            <a:r>
              <a:rPr lang="tr-TR" sz="2200" dirty="0">
                <a:solidFill>
                  <a:prstClr val="black"/>
                </a:solidFill>
              </a:rPr>
              <a:t> önlemek, </a:t>
            </a:r>
            <a:endParaRPr lang="tr-TR" sz="2200" dirty="0" smtClean="0">
              <a:solidFill>
                <a:prstClr val="black"/>
              </a:solidFill>
            </a:endParaRPr>
          </a:p>
          <a:p>
            <a:pPr lvl="0"/>
            <a:r>
              <a:rPr lang="tr-TR" sz="2200" dirty="0" smtClean="0">
                <a:solidFill>
                  <a:prstClr val="black"/>
                </a:solidFill>
              </a:rPr>
              <a:t>-</a:t>
            </a:r>
            <a:r>
              <a:rPr lang="tr-TR" sz="2200" dirty="0">
                <a:solidFill>
                  <a:prstClr val="black"/>
                </a:solidFill>
              </a:rPr>
              <a:t>kas aktivitesinin ve kas kuvvetinin arttırılması gibi avantajları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703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EHA Egzersizleri </a:t>
            </a:r>
            <a:r>
              <a:rPr lang="tr-TR" dirty="0" err="1">
                <a:solidFill>
                  <a:prstClr val="black"/>
                </a:solidFill>
              </a:rPr>
              <a:t>Kontrendikasyonları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Aktif </a:t>
            </a:r>
            <a:r>
              <a:rPr lang="tr-TR" dirty="0">
                <a:solidFill>
                  <a:prstClr val="black"/>
                </a:solidFill>
              </a:rPr>
              <a:t>ve pasif egzersiz için </a:t>
            </a:r>
            <a:r>
              <a:rPr lang="tr-TR" dirty="0" err="1">
                <a:solidFill>
                  <a:prstClr val="black"/>
                </a:solidFill>
              </a:rPr>
              <a:t>kontrendikasyonlar</a:t>
            </a:r>
            <a:r>
              <a:rPr lang="tr-TR" dirty="0">
                <a:solidFill>
                  <a:prstClr val="black"/>
                </a:solidFill>
              </a:rPr>
              <a:t>: </a:t>
            </a:r>
            <a:endParaRPr lang="tr-TR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1.Tendon</a:t>
            </a:r>
            <a:r>
              <a:rPr lang="tr-TR" dirty="0">
                <a:solidFill>
                  <a:prstClr val="black"/>
                </a:solidFill>
              </a:rPr>
              <a:t>, </a:t>
            </a:r>
            <a:r>
              <a:rPr lang="tr-TR" dirty="0" err="1">
                <a:solidFill>
                  <a:prstClr val="black"/>
                </a:solidFill>
              </a:rPr>
              <a:t>ligaman</a:t>
            </a:r>
            <a:r>
              <a:rPr lang="tr-TR" dirty="0">
                <a:solidFill>
                  <a:prstClr val="black"/>
                </a:solidFill>
              </a:rPr>
              <a:t> veya kas yırtığının erken dönemi, </a:t>
            </a:r>
            <a:endParaRPr lang="tr-TR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2.İyileşmemiş </a:t>
            </a:r>
            <a:r>
              <a:rPr lang="tr-TR" dirty="0">
                <a:solidFill>
                  <a:prstClr val="black"/>
                </a:solidFill>
              </a:rPr>
              <a:t>kırık, </a:t>
            </a:r>
            <a:endParaRPr lang="tr-TR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3.Tendon</a:t>
            </a:r>
            <a:r>
              <a:rPr lang="tr-TR" dirty="0">
                <a:solidFill>
                  <a:prstClr val="black"/>
                </a:solidFill>
              </a:rPr>
              <a:t>, </a:t>
            </a:r>
            <a:r>
              <a:rPr lang="tr-TR" dirty="0" err="1">
                <a:solidFill>
                  <a:prstClr val="black"/>
                </a:solidFill>
              </a:rPr>
              <a:t>ligaman</a:t>
            </a:r>
            <a:r>
              <a:rPr lang="tr-TR" dirty="0">
                <a:solidFill>
                  <a:prstClr val="black"/>
                </a:solidFill>
              </a:rPr>
              <a:t>, sinir, kas, kapsül veya cildin cerrahi onarımından hemen sonra, </a:t>
            </a:r>
            <a:endParaRPr lang="tr-TR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4.Derin </a:t>
            </a:r>
            <a:r>
              <a:rPr lang="tr-TR" dirty="0" err="1">
                <a:solidFill>
                  <a:prstClr val="black"/>
                </a:solidFill>
              </a:rPr>
              <a:t>ven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trombozu</a:t>
            </a:r>
            <a:r>
              <a:rPr lang="tr-TR" dirty="0">
                <a:solidFill>
                  <a:prstClr val="black"/>
                </a:solidFill>
              </a:rPr>
              <a:t>, </a:t>
            </a:r>
            <a:endParaRPr lang="tr-TR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Aktif </a:t>
            </a:r>
            <a:r>
              <a:rPr lang="tr-TR" dirty="0">
                <a:solidFill>
                  <a:prstClr val="black"/>
                </a:solidFill>
              </a:rPr>
              <a:t>egzersiz için </a:t>
            </a:r>
            <a:r>
              <a:rPr lang="tr-TR" dirty="0" err="1">
                <a:solidFill>
                  <a:prstClr val="black"/>
                </a:solidFill>
              </a:rPr>
              <a:t>kontrendikasyonlar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</a:p>
          <a:p>
            <a:pPr mar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1.Kardiyovasküler </a:t>
            </a:r>
            <a:r>
              <a:rPr lang="tr-TR" dirty="0" err="1">
                <a:solidFill>
                  <a:prstClr val="black"/>
                </a:solidFill>
              </a:rPr>
              <a:t>instabilité</a:t>
            </a:r>
            <a:r>
              <a:rPr lang="tr-TR" dirty="0">
                <a:solidFill>
                  <a:prstClr val="black"/>
                </a:solidFill>
              </a:rPr>
              <a:t>, </a:t>
            </a:r>
            <a:r>
              <a:rPr lang="tr-TR" dirty="0" err="1">
                <a:solidFill>
                  <a:prstClr val="black"/>
                </a:solidFill>
              </a:rPr>
              <a:t>miyokard</a:t>
            </a:r>
            <a:r>
              <a:rPr lang="tr-TR" dirty="0">
                <a:solidFill>
                  <a:prstClr val="black"/>
                </a:solidFill>
              </a:rPr>
              <a:t> enfarktüsü hemen sonrası, 2.Şiddetli ağrı varlığı.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988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EHA’NIN ARTTIRILMASI GERME EGZERSİZLERİ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1146" y="1447556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Eklem </a:t>
            </a:r>
            <a:r>
              <a:rPr lang="tr-TR" dirty="0"/>
              <a:t>hareketlerinde kısıtlılık geliştiği zaman </a:t>
            </a:r>
            <a:r>
              <a:rPr lang="tr-TR" dirty="0" err="1"/>
              <a:t>EHA'yı</a:t>
            </a:r>
            <a:r>
              <a:rPr lang="tr-TR" dirty="0"/>
              <a:t> arttırmak için germe </a:t>
            </a:r>
            <a:r>
              <a:rPr lang="tr-TR" dirty="0" smtClean="0"/>
              <a:t>egzersizlerinin </a:t>
            </a:r>
            <a:r>
              <a:rPr lang="tr-TR" dirty="0"/>
              <a:t>tedaviye eklenmesi gerekir. </a:t>
            </a:r>
            <a:endParaRPr lang="tr-TR" dirty="0" smtClean="0"/>
          </a:p>
          <a:p>
            <a:r>
              <a:rPr lang="tr-TR" dirty="0" smtClean="0"/>
              <a:t>Germe </a:t>
            </a:r>
            <a:r>
              <a:rPr lang="tr-TR" dirty="0"/>
              <a:t>elle veya mekanik yolla pasif olarak veya kas kasılması ile aktif olarak uygulanabilir. </a:t>
            </a:r>
            <a:endParaRPr lang="tr-TR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30114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Germe </a:t>
            </a:r>
            <a:r>
              <a:rPr lang="tr-TR" dirty="0"/>
              <a:t>Egzersizleri için </a:t>
            </a:r>
            <a:r>
              <a:rPr lang="tr-TR" dirty="0" err="1"/>
              <a:t>Kontrendikasyonlar</a:t>
            </a:r>
            <a:r>
              <a:rPr lang="tr-TR" dirty="0"/>
              <a:t>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1.Eklem </a:t>
            </a:r>
            <a:r>
              <a:rPr lang="tr-TR" dirty="0"/>
              <a:t>hareketini engelleyen kemik doku varlığı,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2.Yeni </a:t>
            </a:r>
            <a:r>
              <a:rPr lang="tr-TR" dirty="0"/>
              <a:t>kırık,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3.Çevre </a:t>
            </a:r>
            <a:r>
              <a:rPr lang="tr-TR" dirty="0"/>
              <a:t>dokuda akut </a:t>
            </a:r>
            <a:r>
              <a:rPr lang="tr-TR" dirty="0" err="1"/>
              <a:t>inflamasyon</a:t>
            </a:r>
            <a:r>
              <a:rPr lang="tr-TR" dirty="0"/>
              <a:t> veya enfeksiyon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4.Eklem hareketi ve kas uzatma ile belirgin ağrı,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5.Cilt </a:t>
            </a:r>
            <a:r>
              <a:rPr lang="tr-TR" dirty="0"/>
              <a:t>veya damar patolojisi,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06344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KAS KUVVETİNİ ARTTIRAN EGZERSİZLER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</a:t>
            </a:r>
            <a:r>
              <a:rPr lang="tr-TR" dirty="0" err="1"/>
              <a:t>İzometrik</a:t>
            </a:r>
            <a:r>
              <a:rPr lang="tr-TR" dirty="0"/>
              <a:t> Egzersizler </a:t>
            </a:r>
            <a:r>
              <a:rPr lang="tr-TR" dirty="0">
                <a:sym typeface="Symbol" panose="05050102010706020507" pitchFamily="18" charset="2"/>
              </a:rPr>
              <a:t>:</a:t>
            </a:r>
            <a:r>
              <a:rPr lang="tr-TR" dirty="0" smtClean="0"/>
              <a:t>Eklem </a:t>
            </a:r>
            <a:r>
              <a:rPr lang="tr-TR" dirty="0"/>
              <a:t>hareketi olmaksızın kas kasılmasının olduğu statik egzersizdir. Dirence karşı yapıldığında kas kuvvetinde ve dayanıklılığında artış sağlanabilir.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22141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408</Words>
  <Application>Microsoft Office PowerPoint</Application>
  <PresentationFormat>Geniş ekran</PresentationFormat>
  <Paragraphs>46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Office Teması</vt:lpstr>
      <vt:lpstr>EGZERSİZLER VE ETKİLERİ</vt:lpstr>
      <vt:lpstr>PowerPoint Sunusu</vt:lpstr>
      <vt:lpstr>EHA Egzersizleri</vt:lpstr>
      <vt:lpstr>Pasif EHA Egzersizleri   </vt:lpstr>
      <vt:lpstr>Aktif Yardımlı EHA Egzersizleri </vt:lpstr>
      <vt:lpstr>EHA Egzersizleri Kontrendikasyonları</vt:lpstr>
      <vt:lpstr>EHA’NIN ARTTIRILMASI GERME EGZERSİZLERİ</vt:lpstr>
      <vt:lpstr>PowerPoint Sunusu</vt:lpstr>
      <vt:lpstr>KAS KUVVETİNİ ARTTIRAN EGZERSİZLER</vt:lpstr>
      <vt:lpstr>PowerPoint Sunusu</vt:lpstr>
      <vt:lpstr>PowerPoint Sunusu</vt:lpstr>
      <vt:lpstr>DENGE VE KOORDİNASYON EGZERSİZLERİ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EGZERSİZLER VE ETKİLERİ</dc:title>
  <dc:creator>kmyo2</dc:creator>
  <cp:lastModifiedBy>kmyo2</cp:lastModifiedBy>
  <cp:revision>6</cp:revision>
  <dcterms:created xsi:type="dcterms:W3CDTF">2018-02-20T10:47:51Z</dcterms:created>
  <dcterms:modified xsi:type="dcterms:W3CDTF">2018-03-15T08:27:56Z</dcterms:modified>
</cp:coreProperties>
</file>