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24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955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480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715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02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60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944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878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651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63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810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A2D6C-15C8-4E12-9A10-D8B44B5ADC3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C84A6-E498-4547-A55C-4E2D27E13A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00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8324850" cy="609600"/>
          </a:xfrm>
        </p:spPr>
        <p:txBody>
          <a:bodyPr/>
          <a:lstStyle/>
          <a:p>
            <a:pPr eaLnBrk="1" hangingPunct="1"/>
            <a:r>
              <a:rPr lang="tr-TR" altLang="tr-TR" sz="3400" b="1">
                <a:latin typeface="Times New Roman" panose="02020603050405020304" pitchFamily="18" charset="0"/>
              </a:rPr>
              <a:t>Lysis of Cell Wall:</a:t>
            </a:r>
            <a:endParaRPr lang="tr-TR" altLang="tr-TR" sz="2100" b="1">
              <a:latin typeface="Times New Roman" panose="02020603050405020304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533400"/>
            <a:ext cx="7772400" cy="43815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endParaRPr lang="tr-TR" altLang="tr-TR" sz="1700" b="1"/>
          </a:p>
          <a:p>
            <a:pPr eaLnBrk="1" hangingPunct="1"/>
            <a:r>
              <a:rPr lang="tr-TR" altLang="tr-TR" sz="1700"/>
              <a:t>1. First stage is the weakening of cell wall: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tr-TR" altLang="tr-TR" sz="1700">
                <a:cs typeface="Times New Roman" panose="02020603050405020304" pitchFamily="18" charset="0"/>
              </a:rPr>
              <a:t>·  </a:t>
            </a:r>
            <a:r>
              <a:rPr lang="tr-TR" altLang="tr-TR" sz="1700"/>
              <a:t>Physical (freezing-thawing)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1700">
                <a:cs typeface="Times New Roman" panose="02020603050405020304" pitchFamily="18" charset="0"/>
              </a:rPr>
              <a:t>		·  </a:t>
            </a:r>
            <a:r>
              <a:rPr lang="tr-TR" altLang="tr-TR" sz="1700"/>
              <a:t>Chemical (lyzozyme, EDTA)</a:t>
            </a:r>
          </a:p>
          <a:p>
            <a:pPr eaLnBrk="1" hangingPunct="1"/>
            <a:r>
              <a:rPr lang="tr-TR" altLang="tr-TR" sz="1700"/>
              <a:t>2. Destruction stage: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tr-TR" altLang="tr-TR" sz="1700">
                <a:cs typeface="Times New Roman" panose="02020603050405020304" pitchFamily="18" charset="0"/>
              </a:rPr>
              <a:t>·  </a:t>
            </a:r>
            <a:r>
              <a:rPr lang="tr-TR" altLang="tr-TR" sz="1700"/>
              <a:t>Ionic detergents (sodium dodecyl sulphate, SDS)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1700">
                <a:cs typeface="Times New Roman" panose="02020603050405020304" pitchFamily="18" charset="0"/>
              </a:rPr>
              <a:t>		·  Non-ionic detergents </a:t>
            </a:r>
            <a:r>
              <a:rPr lang="tr-TR" altLang="tr-TR" sz="1700"/>
              <a:t>(Triton X-100)</a:t>
            </a:r>
          </a:p>
          <a:p>
            <a:pPr lvl="2" eaLnBrk="1" hangingPunct="1"/>
            <a:r>
              <a:rPr lang="tr-TR" altLang="tr-TR" sz="1700"/>
              <a:t>Chemical treatment times differs according to the organism </a:t>
            </a:r>
          </a:p>
          <a:p>
            <a:pPr eaLnBrk="1" hangingPunct="1"/>
            <a:r>
              <a:rPr lang="tr-TR" altLang="tr-TR" sz="1700"/>
              <a:t>Method used for destruction depends to two factors:</a:t>
            </a:r>
          </a:p>
          <a:p>
            <a:pPr lvl="2" eaLnBrk="1" hangingPunct="1"/>
            <a:r>
              <a:rPr lang="tr-TR" altLang="tr-TR" sz="1700">
                <a:cs typeface="Times New Roman" panose="02020603050405020304" pitchFamily="18" charset="0"/>
              </a:rPr>
              <a:t>1. Length of </a:t>
            </a:r>
            <a:r>
              <a:rPr lang="tr-TR" altLang="tr-TR" sz="1700"/>
              <a:t>DNA </a:t>
            </a:r>
          </a:p>
          <a:p>
            <a:pPr eaLnBrk="1" hangingPunct="1"/>
            <a:r>
              <a:rPr lang="tr-TR" altLang="tr-TR" sz="1700"/>
              <a:t>i.e.: DNAs longer than 15 kb arehighly  sensitive  so time of application should be shorter and should work carefully  </a:t>
            </a:r>
          </a:p>
          <a:p>
            <a:pPr lvl="2" eaLnBrk="1" hangingPunct="1"/>
            <a:r>
              <a:rPr lang="tr-TR" altLang="tr-TR" sz="1700">
                <a:cs typeface="Times New Roman" panose="02020603050405020304" pitchFamily="18" charset="0"/>
              </a:rPr>
              <a:t>2. </a:t>
            </a:r>
            <a:r>
              <a:rPr lang="tr-TR" altLang="tr-TR" sz="1700"/>
              <a:t>Organism</a:t>
            </a:r>
          </a:p>
          <a:p>
            <a:pPr eaLnBrk="1" hangingPunct="1"/>
            <a:r>
              <a:rPr lang="tr-TR" altLang="tr-TR" sz="1700"/>
              <a:t>Cell wall content of the organism require use of different chemicals for the purpose :</a:t>
            </a:r>
          </a:p>
          <a:p>
            <a:pPr eaLnBrk="1" hangingPunct="1"/>
            <a:r>
              <a:rPr lang="tr-TR" altLang="tr-TR" sz="1700"/>
              <a:t>In Bacteria----------------------- lysostaphine (Staphylococci), lyzozyme (Streptococci), proteinase K</a:t>
            </a:r>
          </a:p>
          <a:p>
            <a:pPr eaLnBrk="1" hangingPunct="1"/>
            <a:r>
              <a:rPr lang="tr-TR" altLang="tr-TR" sz="1700"/>
              <a:t>In yeasts ------------------------ novozyme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1700"/>
              <a:t>i.e.: </a:t>
            </a:r>
            <a:r>
              <a:rPr lang="tr-TR" altLang="tr-TR" sz="1700" i="1"/>
              <a:t>Shizosaccharomyces pombe</a:t>
            </a:r>
          </a:p>
          <a:p>
            <a:pPr eaLnBrk="1" hangingPunct="1"/>
            <a:endParaRPr lang="tr-TR" altLang="tr-TR" sz="1700"/>
          </a:p>
        </p:txBody>
      </p:sp>
    </p:spTree>
    <p:extLst>
      <p:ext uri="{BB962C8B-B14F-4D97-AF65-F5344CB8AC3E}">
        <p14:creationId xmlns:p14="http://schemas.microsoft.com/office/powerpoint/2010/main" val="164196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19264" y="228600"/>
            <a:ext cx="8015287" cy="1143000"/>
          </a:xfrm>
        </p:spPr>
        <p:txBody>
          <a:bodyPr/>
          <a:lstStyle/>
          <a:p>
            <a:pPr eaLnBrk="1" hangingPunct="1"/>
            <a:r>
              <a:rPr lang="tr-TR" altLang="tr-TR" sz="3600" b="1"/>
              <a:t>Resolution of DNA-Protein Complexes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0" y="1066800"/>
            <a:ext cx="7772400" cy="4381500"/>
          </a:xfrm>
        </p:spPr>
        <p:txBody>
          <a:bodyPr/>
          <a:lstStyle/>
          <a:p>
            <a:pPr eaLnBrk="1" hangingPunct="1"/>
            <a:endParaRPr lang="tr-TR" altLang="tr-TR" b="1" smtClean="0">
              <a:latin typeface="Times New Roman" panose="02020603050405020304" pitchFamily="18" charset="0"/>
            </a:endParaRPr>
          </a:p>
          <a:p>
            <a:pPr eaLnBrk="1" hangingPunct="1"/>
            <a:r>
              <a:rPr lang="tr-TR" altLang="tr-TR" smtClean="0">
                <a:latin typeface="Times New Roman" panose="02020603050405020304" pitchFamily="18" charset="0"/>
              </a:rPr>
              <a:t>Denaturation ----------- phenol extraction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mtClean="0">
              <a:latin typeface="Times New Roman" panose="02020603050405020304" pitchFamily="18" charset="0"/>
            </a:endParaRPr>
          </a:p>
          <a:p>
            <a:pPr eaLnBrk="1" hangingPunct="1"/>
            <a:r>
              <a:rPr lang="tr-TR" altLang="tr-TR" smtClean="0">
                <a:latin typeface="Times New Roman" panose="02020603050405020304" pitchFamily="18" charset="0"/>
              </a:rPr>
              <a:t>By the help of phenol proteins are denatured and removed from the environment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mtClean="0">
              <a:latin typeface="Times New Roman" panose="02020603050405020304" pitchFamily="18" charset="0"/>
            </a:endParaRPr>
          </a:p>
          <a:p>
            <a:pPr eaLnBrk="1" hangingPunct="1"/>
            <a:r>
              <a:rPr lang="tr-TR" altLang="tr-TR" smtClean="0">
                <a:latin typeface="Times New Roman" panose="02020603050405020304" pitchFamily="18" charset="0"/>
              </a:rPr>
              <a:t>pH of the phenol is important; since in alcalic pH (pH 8.0) RNAs are removed, in asidic pH (pH 5.0) DNA are removed.</a:t>
            </a:r>
          </a:p>
        </p:txBody>
      </p:sp>
    </p:spTree>
    <p:extLst>
      <p:ext uri="{BB962C8B-B14F-4D97-AF65-F5344CB8AC3E}">
        <p14:creationId xmlns:p14="http://schemas.microsoft.com/office/powerpoint/2010/main" val="80620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tx1"/>
                </a:solidFill>
                <a:latin typeface="Times New Roman" panose="02020603050405020304" pitchFamily="18" charset="0"/>
              </a:rPr>
              <a:t>Seperation of DNA from other molecules in the environment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0" y="990600"/>
            <a:ext cx="7772400" cy="4381500"/>
          </a:xfrm>
        </p:spPr>
        <p:txBody>
          <a:bodyPr/>
          <a:lstStyle/>
          <a:p>
            <a:pPr eaLnBrk="1" hangingPunct="1"/>
            <a:endParaRPr lang="tr-TR" altLang="tr-TR" b="1" smtClean="0">
              <a:latin typeface="Times New Roman" panose="02020603050405020304" pitchFamily="18" charset="0"/>
            </a:endParaRP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</a:rPr>
              <a:t>Treatment of DNA with physical and chemical substances: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</a:rPr>
              <a:t>Chemical precipitation of  i.e.: ethanol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</a:rPr>
              <a:t>Chemicals increase the level of precipitation i.e.: isopropanol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</a:rPr>
              <a:t>Physical precipitation of DNA: santrifuges 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</a:rPr>
              <a:t>Tuning of santrifuge rpm depends on the weight of the molecule.</a:t>
            </a:r>
          </a:p>
        </p:txBody>
      </p:sp>
    </p:spTree>
    <p:extLst>
      <p:ext uri="{BB962C8B-B14F-4D97-AF65-F5344CB8AC3E}">
        <p14:creationId xmlns:p14="http://schemas.microsoft.com/office/powerpoint/2010/main" val="267481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N</a:t>
            </a:r>
            <a:r>
              <a:rPr 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uk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lei</a:t>
            </a: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c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 A</a:t>
            </a:r>
            <a:r>
              <a:rPr 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cid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Purifi</a:t>
            </a:r>
            <a:r>
              <a:rPr 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cation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+mj-cs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>
                <a:latin typeface="Times New Roman" panose="02020603050405020304" pitchFamily="18" charset="0"/>
              </a:rPr>
              <a:t>The purpose of nukleic acid use defines the level of purity of nucleic acid  </a:t>
            </a:r>
            <a:endParaRPr lang="en-US" altLang="tr-TR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latin typeface="Times New Roman" panose="02020603050405020304" pitchFamily="18" charset="0"/>
              </a:rPr>
              <a:t>According to the purpose sometimes no purification is needed and other times lots of consecutive steps are needed </a:t>
            </a:r>
            <a:endParaRPr lang="en-US" altLang="tr-TR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latin typeface="Times New Roman" panose="02020603050405020304" pitchFamily="18" charset="0"/>
              </a:rPr>
              <a:t>The simplest purification step is treatment of 70% ethanol: removes salts  </a:t>
            </a:r>
            <a:endParaRPr lang="en-US" altLang="tr-TR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latin typeface="Times New Roman" panose="02020603050405020304" pitchFamily="18" charset="0"/>
              </a:rPr>
              <a:t>Phenol/chloroform treatment removes protein from the environment  </a:t>
            </a:r>
            <a:endParaRPr lang="en-US" altLang="tr-T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66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Purity</a:t>
            </a: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 of </a:t>
            </a:r>
            <a:r>
              <a:rPr 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nucleic</a:t>
            </a: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acids</a:t>
            </a: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 </a:t>
            </a:r>
            <a:endParaRPr lang="en-US" dirty="0">
              <a:solidFill>
                <a:schemeClr val="tx1"/>
              </a:solidFill>
              <a:ea typeface="ＭＳ Ｐゴシック" charset="0"/>
              <a:cs typeface="+mj-cs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Column Chromatography </a:t>
            </a:r>
            <a:r>
              <a:rPr lang="en-US" altLang="tr-TR" smtClean="0"/>
              <a:t>– </a:t>
            </a:r>
            <a:r>
              <a:rPr lang="tr-TR" altLang="tr-TR" smtClean="0"/>
              <a:t>removement of small DNA fragments and other nucleotides</a:t>
            </a:r>
            <a:endParaRPr lang="en-US" altLang="tr-TR" smtClean="0"/>
          </a:p>
          <a:p>
            <a:pPr eaLnBrk="1" hangingPunct="1"/>
            <a:r>
              <a:rPr lang="tr-TR" altLang="tr-TR" smtClean="0"/>
              <a:t>Cesium density santrifugation </a:t>
            </a:r>
            <a:r>
              <a:rPr lang="en-US" altLang="tr-TR" smtClean="0"/>
              <a:t>– isolation of high purity DNA</a:t>
            </a:r>
            <a:r>
              <a:rPr lang="tr-TR" altLang="tr-TR" smtClean="0"/>
              <a:t> </a:t>
            </a:r>
            <a:endParaRPr lang="en-US" altLang="tr-TR" smtClean="0"/>
          </a:p>
          <a:p>
            <a:pPr eaLnBrk="1" hangingPunct="1"/>
            <a:r>
              <a:rPr lang="tr-TR" altLang="tr-TR" smtClean="0"/>
              <a:t>Electrophoresis and cutting of pure DNA from the agarose gel  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19241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8400" y="2971800"/>
            <a:ext cx="7721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Preparation</a:t>
            </a:r>
            <a:r>
              <a:rPr lang="tr-TR" alt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of </a:t>
            </a: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the</a:t>
            </a:r>
            <a:r>
              <a:rPr lang="tr-TR" alt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equipment</a:t>
            </a:r>
            <a:r>
              <a:rPr lang="tr-TR" alt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and</a:t>
            </a:r>
            <a:r>
              <a:rPr lang="tr-TR" alt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the</a:t>
            </a:r>
            <a:r>
              <a:rPr lang="tr-TR" alt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solutions</a:t>
            </a:r>
            <a:r>
              <a:rPr lang="tr-TR" alt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used</a:t>
            </a:r>
            <a:r>
              <a:rPr lang="tr-TR" alt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in DNA </a:t>
            </a:r>
            <a:r>
              <a:rPr lang="tr-TR" altLang="tr-TR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isolation</a:t>
            </a:r>
            <a:endParaRPr lang="tr-TR" altLang="tr-TR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413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Equipment and expandatures;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600200"/>
            <a:ext cx="7620000" cy="4495800"/>
          </a:xfrm>
        </p:spPr>
        <p:txBody>
          <a:bodyPr/>
          <a:lstStyle/>
          <a:p>
            <a:pPr eaLnBrk="1" hangingPunct="1"/>
            <a:r>
              <a:rPr lang="tr-TR" altLang="tr-TR"/>
              <a:t>Nuclease free (nuclease free, DNAase, RNAase-free, PCR-grade) plastic expandatures (ependorf tubes, filtred pippet tips)</a:t>
            </a:r>
          </a:p>
          <a:p>
            <a:pPr eaLnBrk="1" hangingPunct="1"/>
            <a:r>
              <a:rPr lang="tr-TR" altLang="tr-TR"/>
              <a:t>Automatic pippettes used only for the purpose of DNA isolation  </a:t>
            </a:r>
          </a:p>
          <a:p>
            <a:pPr eaLnBrk="1" hangingPunct="1"/>
            <a:r>
              <a:rPr lang="tr-TR" altLang="tr-TR"/>
              <a:t>Water bath, heating block</a:t>
            </a:r>
          </a:p>
          <a:p>
            <a:pPr eaLnBrk="1" hangingPunct="1"/>
            <a:r>
              <a:rPr lang="tr-TR" altLang="tr-TR"/>
              <a:t>Refrigerated  santrifuge, vortex, sterile laminar flow, tube rocks, ice-buckets, homogenizators</a:t>
            </a:r>
          </a:p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7593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Solutions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tr-TR" dirty="0">
                <a:ea typeface="ＭＳ Ｐゴシック" charset="0"/>
              </a:rPr>
              <a:t>TE (</a:t>
            </a:r>
            <a:r>
              <a:rPr lang="tr-TR" dirty="0" err="1">
                <a:ea typeface="ＭＳ Ｐゴシック" charset="0"/>
              </a:rPr>
              <a:t>Tris</a:t>
            </a:r>
            <a:r>
              <a:rPr lang="tr-TR" dirty="0">
                <a:ea typeface="ＭＳ Ｐゴシック" charset="0"/>
              </a:rPr>
              <a:t>-EDTA) </a:t>
            </a:r>
            <a:r>
              <a:rPr lang="tr-TR" dirty="0" err="1">
                <a:ea typeface="ＭＳ Ｐゴシック" charset="0"/>
              </a:rPr>
              <a:t>buffer</a:t>
            </a:r>
            <a:endParaRPr lang="tr-TR" dirty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tr-TR" dirty="0">
                <a:ea typeface="ＭＳ Ｐゴシック" charset="0"/>
              </a:rPr>
              <a:t>DEPC </a:t>
            </a:r>
            <a:r>
              <a:rPr lang="tr-TR" dirty="0" err="1">
                <a:ea typeface="ＭＳ Ｐゴシック" charset="0"/>
              </a:rPr>
              <a:t>treated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water</a:t>
            </a:r>
            <a:r>
              <a:rPr lang="tr-TR" dirty="0">
                <a:ea typeface="ＭＳ Ｐゴシック" charset="0"/>
              </a:rPr>
              <a:t>, </a:t>
            </a:r>
            <a:r>
              <a:rPr lang="tr-TR" dirty="0" err="1">
                <a:ea typeface="ＭＳ Ｐゴシック" charset="0"/>
              </a:rPr>
              <a:t>distilled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water</a:t>
            </a:r>
            <a:endParaRPr lang="tr-TR" dirty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tr-TR" dirty="0">
                <a:ea typeface="ＭＳ Ｐゴシック" charset="0"/>
              </a:rPr>
              <a:t>PBS, </a:t>
            </a:r>
            <a:r>
              <a:rPr lang="tr-TR" dirty="0" err="1">
                <a:ea typeface="ＭＳ Ｐゴシック" charset="0"/>
              </a:rPr>
              <a:t>NaCl</a:t>
            </a:r>
            <a:r>
              <a:rPr lang="tr-TR" dirty="0">
                <a:ea typeface="ＭＳ Ｐゴシック" charset="0"/>
              </a:rPr>
              <a:t> (%0.9 w/w)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tr-TR" dirty="0" err="1">
                <a:ea typeface="ＭＳ Ｐゴシック" charset="0"/>
              </a:rPr>
              <a:t>Proteinase</a:t>
            </a:r>
            <a:r>
              <a:rPr lang="tr-TR" dirty="0">
                <a:ea typeface="ＭＳ Ｐゴシック" charset="0"/>
              </a:rPr>
              <a:t>-K (10mg/ml)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tr-TR" dirty="0" err="1">
                <a:ea typeface="ＭＳ Ｐゴシック" charset="0"/>
              </a:rPr>
              <a:t>Lysostaphine</a:t>
            </a:r>
            <a:r>
              <a:rPr lang="tr-TR" dirty="0">
                <a:ea typeface="ＭＳ Ｐゴシック" charset="0"/>
              </a:rPr>
              <a:t>, </a:t>
            </a:r>
            <a:r>
              <a:rPr lang="tr-TR" dirty="0" err="1">
                <a:ea typeface="ＭＳ Ｐゴシック" charset="0"/>
              </a:rPr>
              <a:t>lysozime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enyme</a:t>
            </a:r>
            <a:r>
              <a:rPr lang="tr-TR" dirty="0">
                <a:ea typeface="ＭＳ Ｐゴシック" charset="0"/>
              </a:rPr>
              <a:t>, </a:t>
            </a:r>
            <a:r>
              <a:rPr lang="tr-TR" dirty="0" err="1">
                <a:ea typeface="ＭＳ Ｐゴシック" charset="0"/>
              </a:rPr>
              <a:t>RNAase</a:t>
            </a:r>
            <a:r>
              <a:rPr lang="tr-TR" dirty="0">
                <a:ea typeface="ＭＳ Ｐゴシック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tr-TR" dirty="0" err="1">
                <a:ea typeface="ＭＳ Ｐゴシック" charset="0"/>
              </a:rPr>
              <a:t>Lyzis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buffer</a:t>
            </a:r>
            <a:r>
              <a:rPr lang="tr-TR" dirty="0">
                <a:ea typeface="ＭＳ Ｐゴシック" charset="0"/>
              </a:rPr>
              <a:t> (SDS+TNE, </a:t>
            </a:r>
            <a:r>
              <a:rPr lang="tr-TR" dirty="0" err="1">
                <a:ea typeface="ＭＳ Ｐゴシック" charset="0"/>
              </a:rPr>
              <a:t>Tris-HCl</a:t>
            </a:r>
            <a:r>
              <a:rPr lang="tr-TR" dirty="0">
                <a:ea typeface="ＭＳ Ｐゴシック" charset="0"/>
              </a:rPr>
              <a:t>, </a:t>
            </a:r>
            <a:r>
              <a:rPr lang="tr-TR" dirty="0" err="1">
                <a:ea typeface="ＭＳ Ｐゴシック" charset="0"/>
              </a:rPr>
              <a:t>NaCl</a:t>
            </a:r>
            <a:r>
              <a:rPr lang="tr-TR" dirty="0">
                <a:ea typeface="ＭＳ Ｐゴシック" charset="0"/>
              </a:rPr>
              <a:t>, EDTA)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tr-TR" dirty="0" err="1">
                <a:ea typeface="ＭＳ Ｐゴシック" charset="0"/>
              </a:rPr>
              <a:t>Phenol</a:t>
            </a:r>
            <a:r>
              <a:rPr lang="tr-TR" dirty="0">
                <a:ea typeface="ＭＳ Ｐゴシック" charset="0"/>
              </a:rPr>
              <a:t>, </a:t>
            </a:r>
            <a:r>
              <a:rPr lang="tr-TR" dirty="0" err="1">
                <a:ea typeface="ＭＳ Ｐゴシック" charset="0"/>
              </a:rPr>
              <a:t>chloroform</a:t>
            </a:r>
            <a:r>
              <a:rPr lang="tr-TR" dirty="0">
                <a:ea typeface="ＭＳ Ｐゴシック" charset="0"/>
              </a:rPr>
              <a:t>, </a:t>
            </a:r>
            <a:r>
              <a:rPr lang="tr-TR" dirty="0" err="1">
                <a:ea typeface="ＭＳ Ｐゴシック" charset="0"/>
              </a:rPr>
              <a:t>isoamylalcohol</a:t>
            </a:r>
            <a:r>
              <a:rPr lang="tr-TR" dirty="0">
                <a:ea typeface="ＭＳ Ｐゴシック" charset="0"/>
              </a:rPr>
              <a:t> (</a:t>
            </a:r>
            <a:r>
              <a:rPr lang="tr-TR" dirty="0" err="1">
                <a:ea typeface="ＭＳ Ｐゴシック" charset="0"/>
              </a:rPr>
              <a:t>separetly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or</a:t>
            </a:r>
            <a:r>
              <a:rPr lang="tr-TR" dirty="0">
                <a:ea typeface="ＭＳ Ｐゴシック" charset="0"/>
              </a:rPr>
              <a:t> in a </a:t>
            </a:r>
            <a:r>
              <a:rPr lang="tr-TR" dirty="0" err="1">
                <a:ea typeface="ＭＳ Ｐゴシック" charset="0"/>
              </a:rPr>
              <a:t>mixture</a:t>
            </a:r>
            <a:r>
              <a:rPr lang="tr-TR" dirty="0">
                <a:ea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tr-TR" dirty="0">
                <a:ea typeface="ＭＳ Ｐゴシック" charset="0"/>
              </a:rPr>
              <a:t> </a:t>
            </a:r>
          </a:p>
          <a:p>
            <a:pPr marL="0" indent="0">
              <a:buNone/>
              <a:defRPr/>
            </a:pPr>
            <a:endParaRPr lang="tr-TR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52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</Words>
  <Application>Microsoft Office PowerPoint</Application>
  <PresentationFormat>Geniş ekran</PresentationFormat>
  <Paragraphs>55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MS PGothic</vt:lpstr>
      <vt:lpstr>Arial</vt:lpstr>
      <vt:lpstr>Calibri</vt:lpstr>
      <vt:lpstr>Calibri Light</vt:lpstr>
      <vt:lpstr>Times New Roman</vt:lpstr>
      <vt:lpstr>Wingdings</vt:lpstr>
      <vt:lpstr>Office Teması</vt:lpstr>
      <vt:lpstr>Lysis of Cell Wall:</vt:lpstr>
      <vt:lpstr>Resolution of DNA-Protein Complexes</vt:lpstr>
      <vt:lpstr>Seperation of DNA from other molecules in the environment</vt:lpstr>
      <vt:lpstr>Nukleic Acid Purification</vt:lpstr>
      <vt:lpstr>Purity of nucleic acids </vt:lpstr>
      <vt:lpstr>Preparation of the equipment and the solutions used in DNA isolation</vt:lpstr>
      <vt:lpstr>Equipment and expandatures;</vt:lpstr>
      <vt:lpstr>Solutions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Lysis of Cell Wall:</dc:title>
  <dc:creator>Inci Basak Kaya</dc:creator>
  <cp:lastModifiedBy>Inci Basak Kaya</cp:lastModifiedBy>
  <cp:revision>1</cp:revision>
  <dcterms:created xsi:type="dcterms:W3CDTF">2018-02-15T14:21:53Z</dcterms:created>
  <dcterms:modified xsi:type="dcterms:W3CDTF">2018-02-15T14:22:01Z</dcterms:modified>
</cp:coreProperties>
</file>