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MESELLERLE </a:t>
            </a:r>
            <a:r>
              <a:rPr lang="tr-TR" smtClean="0"/>
              <a:t>İLGİLİ KİTAPLAR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647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89213" y="609600"/>
            <a:ext cx="8657908" cy="1245326"/>
          </a:xfrm>
        </p:spPr>
        <p:txBody>
          <a:bodyPr/>
          <a:lstStyle/>
          <a:p>
            <a:pPr algn="ctr"/>
            <a:r>
              <a:rPr lang="ar-KW" dirty="0" smtClean="0"/>
              <a:t>سَانِحَاتُ العرب (معلم ناجي)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331722" y="2390503"/>
            <a:ext cx="8915399" cy="26703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Muallim </a:t>
            </a:r>
            <a:r>
              <a:rPr lang="tr-TR" dirty="0" err="1" smtClean="0">
                <a:solidFill>
                  <a:schemeClr val="tx1"/>
                </a:solidFill>
              </a:rPr>
              <a:t>Nâcî</a:t>
            </a:r>
            <a:r>
              <a:rPr lang="tr-TR" dirty="0" smtClean="0">
                <a:solidFill>
                  <a:schemeClr val="tx1"/>
                </a:solidFill>
              </a:rPr>
              <a:t> tarafından yazılan </a:t>
            </a:r>
            <a:r>
              <a:rPr lang="tr-TR" dirty="0" err="1" smtClean="0">
                <a:solidFill>
                  <a:schemeClr val="tx1"/>
                </a:solidFill>
              </a:rPr>
              <a:t>Sânihâtu’l</a:t>
            </a:r>
            <a:r>
              <a:rPr lang="tr-TR" dirty="0" smtClean="0">
                <a:solidFill>
                  <a:schemeClr val="tx1"/>
                </a:solidFill>
              </a:rPr>
              <a:t>- ‘</a:t>
            </a:r>
            <a:r>
              <a:rPr lang="tr-TR" dirty="0" err="1" smtClean="0">
                <a:solidFill>
                  <a:schemeClr val="tx1"/>
                </a:solidFill>
              </a:rPr>
              <a:t>arab</a:t>
            </a:r>
            <a:r>
              <a:rPr lang="tr-TR" dirty="0" smtClean="0">
                <a:solidFill>
                  <a:schemeClr val="tx1"/>
                </a:solidFill>
              </a:rPr>
              <a:t> adlı eser; Arap atasözleri sözlüğüdür.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Türkçe açıklamasına yer verdiği mesellerin ilk kelimelerinin </a:t>
            </a:r>
            <a:r>
              <a:rPr lang="tr-TR" dirty="0" err="1" smtClean="0">
                <a:solidFill>
                  <a:schemeClr val="tx1"/>
                </a:solidFill>
              </a:rPr>
              <a:t>sülâsî</a:t>
            </a:r>
            <a:r>
              <a:rPr lang="tr-TR" dirty="0" smtClean="0">
                <a:solidFill>
                  <a:schemeClr val="tx1"/>
                </a:solidFill>
              </a:rPr>
              <a:t> aslına dikkat ederek düzenlemiştir.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Bu çerçevede </a:t>
            </a:r>
            <a:r>
              <a:rPr lang="ar-KW" dirty="0" smtClean="0">
                <a:solidFill>
                  <a:schemeClr val="tx1"/>
                </a:solidFill>
              </a:rPr>
              <a:t>أفعل</a:t>
            </a:r>
            <a:r>
              <a:rPr lang="tr-TR" dirty="0" smtClean="0">
                <a:solidFill>
                  <a:schemeClr val="tx1"/>
                </a:solidFill>
              </a:rPr>
              <a:t> veznindeki meseller kelimenin </a:t>
            </a:r>
            <a:r>
              <a:rPr lang="tr-TR" dirty="0" err="1" smtClean="0">
                <a:solidFill>
                  <a:schemeClr val="tx1"/>
                </a:solidFill>
              </a:rPr>
              <a:t>sülâsî</a:t>
            </a:r>
            <a:r>
              <a:rPr lang="tr-TR" dirty="0" smtClean="0">
                <a:solidFill>
                  <a:schemeClr val="tx1"/>
                </a:solidFill>
              </a:rPr>
              <a:t> aslına göre alfabetik olarak düzenlendiği yerde zikredilmiştir.</a:t>
            </a:r>
          </a:p>
        </p:txBody>
      </p:sp>
    </p:spTree>
    <p:extLst>
      <p:ext uri="{BB962C8B-B14F-4D97-AF65-F5344CB8AC3E}">
        <p14:creationId xmlns:p14="http://schemas.microsoft.com/office/powerpoint/2010/main" val="1199847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ARUZ VE KAFİYE İLE İLGİLİ ESERLER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3"/>
          </p:nvPr>
        </p:nvSpPr>
        <p:spPr>
          <a:xfrm>
            <a:off x="2455817" y="3505200"/>
            <a:ext cx="9048795" cy="1676400"/>
          </a:xfrm>
        </p:spPr>
        <p:txBody>
          <a:bodyPr/>
          <a:lstStyle/>
          <a:p>
            <a:r>
              <a:rPr lang="tr-TR" b="1" dirty="0" err="1" smtClean="0"/>
              <a:t>Kitâbu’l</a:t>
            </a:r>
            <a:r>
              <a:rPr lang="tr-TR" b="1" dirty="0" smtClean="0"/>
              <a:t>- ‘</a:t>
            </a:r>
            <a:r>
              <a:rPr lang="tr-TR" b="1" dirty="0" err="1" smtClean="0"/>
              <a:t>arûd</a:t>
            </a:r>
            <a:r>
              <a:rPr lang="tr-TR" b="1" dirty="0" smtClean="0"/>
              <a:t> ve Kitâbu’l-kavâfî</a:t>
            </a:r>
            <a:endParaRPr lang="tr-TR" b="1" dirty="0"/>
          </a:p>
          <a:p>
            <a:r>
              <a:rPr lang="tr-TR" b="1" dirty="0" smtClean="0"/>
              <a:t>el-</a:t>
            </a:r>
            <a:r>
              <a:rPr lang="tr-TR" b="1" dirty="0" err="1" smtClean="0"/>
              <a:t>Ahfaş</a:t>
            </a:r>
            <a:r>
              <a:rPr lang="tr-TR" b="1" dirty="0" smtClean="0"/>
              <a:t> </a:t>
            </a:r>
            <a:r>
              <a:rPr lang="tr-TR" b="1" dirty="0"/>
              <a:t>(öl. 830)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643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365760"/>
            <a:ext cx="8911687" cy="927463"/>
          </a:xfrm>
        </p:spPr>
        <p:txBody>
          <a:bodyPr>
            <a:normAutofit fontScale="90000"/>
          </a:bodyPr>
          <a:lstStyle/>
          <a:p>
            <a:pPr algn="ctr"/>
            <a:r>
              <a:rPr lang="ar-KW" sz="4400" b="1" dirty="0" smtClean="0"/>
              <a:t>مثل (ج) أَمْثَالٌ</a:t>
            </a:r>
            <a:br>
              <a:rPr lang="ar-KW" sz="4400" b="1" dirty="0" smtClean="0"/>
            </a:b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293223"/>
            <a:ext cx="8915400" cy="4617999"/>
          </a:xfrm>
        </p:spPr>
        <p:txBody>
          <a:bodyPr/>
          <a:lstStyle/>
          <a:p>
            <a:r>
              <a:rPr lang="tr-TR" dirty="0" smtClean="0"/>
              <a:t>Nesir türlerinden birisidir. </a:t>
            </a:r>
          </a:p>
          <a:p>
            <a:pPr algn="just"/>
            <a:r>
              <a:rPr lang="tr-TR" dirty="0" smtClean="0"/>
              <a:t>Büyük bir edebi değer taşır ve eski dönemden günümüze intikal eden nesir türünün en güvenilir kısmını oluşturur.</a:t>
            </a:r>
          </a:p>
          <a:p>
            <a:pPr algn="just"/>
            <a:r>
              <a:rPr lang="tr-TR" dirty="0" smtClean="0"/>
              <a:t>Söylendiği halkın sosyal ve ruhi yapısını, tabiat ve karakterini yansıtan birer ayna gibidir.</a:t>
            </a:r>
          </a:p>
          <a:p>
            <a:pPr algn="just"/>
            <a:r>
              <a:rPr lang="tr-TR" dirty="0" smtClean="0"/>
              <a:t>Meseller ve hikmetli sözler birden bire ortaya çıkmamış, yaşanan iyi ve kötü olaylar kaynağını oluşturmuştur.</a:t>
            </a:r>
          </a:p>
          <a:p>
            <a:pPr algn="just"/>
            <a:r>
              <a:rPr lang="tr-TR" dirty="0" smtClean="0"/>
              <a:t>Kolay ezberlenebilen, az ve öz kelimelerden oluşan sözlerdir.</a:t>
            </a:r>
          </a:p>
          <a:p>
            <a:pPr algn="just"/>
            <a:r>
              <a:rPr lang="tr-TR" dirty="0" smtClean="0"/>
              <a:t>Meselleri yorumlayabilmek için ortaya çıktıkları dönemlerin sosyal, kültürel ve tarihi yapısını da iyi bilmek gerekir. Sadece iyi bir Arapça bilgisi yeterli değildir.</a:t>
            </a:r>
          </a:p>
          <a:p>
            <a:pPr algn="just"/>
            <a:r>
              <a:rPr lang="tr-TR" dirty="0" smtClean="0"/>
              <a:t> Mesellerin derlenmesine hicretin 1.yy’ında Mu ‘</a:t>
            </a:r>
            <a:r>
              <a:rPr lang="tr-TR" dirty="0" err="1" smtClean="0"/>
              <a:t>âviye</a:t>
            </a:r>
            <a:r>
              <a:rPr lang="tr-TR" dirty="0" smtClean="0"/>
              <a:t> b. </a:t>
            </a:r>
            <a:r>
              <a:rPr lang="tr-TR" dirty="0" err="1" smtClean="0"/>
              <a:t>Ebi</a:t>
            </a:r>
            <a:r>
              <a:rPr lang="tr-TR" dirty="0" smtClean="0"/>
              <a:t> </a:t>
            </a:r>
            <a:r>
              <a:rPr lang="tr-TR" dirty="0" err="1" smtClean="0"/>
              <a:t>Sufyân</a:t>
            </a:r>
            <a:r>
              <a:rPr lang="tr-TR" dirty="0" smtClean="0"/>
              <a:t> (661-679) döneminde başlanmıştır.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6910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397726"/>
            <a:ext cx="8915400" cy="4513496"/>
          </a:xfrm>
        </p:spPr>
        <p:txBody>
          <a:bodyPr/>
          <a:lstStyle/>
          <a:p>
            <a:r>
              <a:rPr lang="tr-TR" dirty="0" smtClean="0"/>
              <a:t>Arapların kendi atasözleri.</a:t>
            </a:r>
          </a:p>
          <a:p>
            <a:r>
              <a:rPr lang="tr-TR" dirty="0" err="1" smtClean="0"/>
              <a:t>Hintten</a:t>
            </a:r>
            <a:r>
              <a:rPr lang="tr-TR" dirty="0" smtClean="0"/>
              <a:t> gelen atasözleri.</a:t>
            </a:r>
          </a:p>
          <a:p>
            <a:r>
              <a:rPr lang="tr-TR" dirty="0" smtClean="0"/>
              <a:t>Yunandan gelen atasözleri.</a:t>
            </a:r>
          </a:p>
          <a:p>
            <a:r>
              <a:rPr lang="ar-KW" b="1" dirty="0" smtClean="0"/>
              <a:t>أفعَلُ مِنْ</a:t>
            </a:r>
            <a:r>
              <a:rPr lang="tr-TR" b="1" dirty="0" smtClean="0"/>
              <a:t> </a:t>
            </a:r>
            <a:r>
              <a:rPr lang="tr-TR" dirty="0" smtClean="0"/>
              <a:t>vezninden gelen atasözleri.</a:t>
            </a:r>
          </a:p>
          <a:p>
            <a:r>
              <a:rPr lang="tr-TR" dirty="0" smtClean="0"/>
              <a:t>Olaylara dayanan atasözleri.</a:t>
            </a:r>
          </a:p>
          <a:p>
            <a:r>
              <a:rPr lang="tr-TR" dirty="0" smtClean="0"/>
              <a:t>Vecizeler, hikmetli sözler.</a:t>
            </a:r>
          </a:p>
          <a:p>
            <a:r>
              <a:rPr lang="tr-TR" dirty="0" smtClean="0"/>
              <a:t>1800’lerden sonra batı etkisiyle Arapçaya giren atasözleri.</a:t>
            </a:r>
          </a:p>
          <a:p>
            <a:r>
              <a:rPr lang="tr-TR" dirty="0" smtClean="0"/>
              <a:t>Şiir </a:t>
            </a:r>
            <a:r>
              <a:rPr lang="tr-TR" dirty="0" smtClean="0"/>
              <a:t>dilinden alınmış, şiir beyitlerinden oluşan atasözleri.</a:t>
            </a:r>
          </a:p>
          <a:p>
            <a:r>
              <a:rPr lang="tr-TR" dirty="0" smtClean="0"/>
              <a:t>(Meselleri </a:t>
            </a:r>
            <a:r>
              <a:rPr lang="tr-TR" dirty="0" smtClean="0"/>
              <a:t>kimin söylediği belli değildir</a:t>
            </a:r>
            <a:r>
              <a:rPr lang="tr-TR" dirty="0" smtClean="0"/>
              <a:t>.)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0844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5867"/>
          </a:xfrm>
        </p:spPr>
        <p:txBody>
          <a:bodyPr/>
          <a:lstStyle/>
          <a:p>
            <a:pPr algn="ctr"/>
            <a:r>
              <a:rPr lang="ar-KW" b="1" dirty="0" smtClean="0"/>
              <a:t>كتاب الأمْثال(الضَّبِّي)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49977"/>
            <a:ext cx="8915400" cy="4461245"/>
          </a:xfrm>
        </p:spPr>
        <p:txBody>
          <a:bodyPr/>
          <a:lstStyle/>
          <a:p>
            <a:r>
              <a:rPr lang="tr-TR" dirty="0" smtClean="0"/>
              <a:t>el-</a:t>
            </a:r>
            <a:r>
              <a:rPr lang="tr-TR" dirty="0" err="1" smtClean="0"/>
              <a:t>Mufaddal</a:t>
            </a:r>
            <a:r>
              <a:rPr lang="tr-TR" dirty="0" smtClean="0"/>
              <a:t> b. Muhammed </a:t>
            </a:r>
            <a:r>
              <a:rPr lang="tr-TR" dirty="0" err="1" smtClean="0"/>
              <a:t>ed-Dabbî</a:t>
            </a:r>
            <a:r>
              <a:rPr lang="tr-TR" dirty="0" smtClean="0"/>
              <a:t> (öl.786) tarafından yazılan </a:t>
            </a:r>
            <a:r>
              <a:rPr lang="tr-TR" dirty="0" err="1" smtClean="0"/>
              <a:t>Kitâbu’l-emsâl</a:t>
            </a:r>
            <a:r>
              <a:rPr lang="tr-TR" dirty="0" smtClean="0"/>
              <a:t>, günümüze ulaşan en eski mesel kitabıdır.</a:t>
            </a:r>
          </a:p>
          <a:p>
            <a:r>
              <a:rPr lang="tr-TR" dirty="0" smtClean="0"/>
              <a:t>Fazla büyük olmayan eser 170 mesel içerir ve bu mesellerin 80 tanesi  </a:t>
            </a:r>
            <a:r>
              <a:rPr lang="ar-KW" dirty="0" smtClean="0"/>
              <a:t>أفعَلُ مِنْ</a:t>
            </a:r>
            <a:r>
              <a:rPr lang="tr-TR" dirty="0" smtClean="0"/>
              <a:t> veznindedir.</a:t>
            </a:r>
          </a:p>
          <a:p>
            <a:r>
              <a:rPr lang="tr-TR" dirty="0" smtClean="0"/>
              <a:t>Mesellerin çoğu cahiliye dönemi savaşları, şairleri, ileri gelenleri ile kabileleri hakkında söylenmiştir.</a:t>
            </a:r>
          </a:p>
          <a:p>
            <a:r>
              <a:rPr lang="tr-TR" dirty="0" smtClean="0"/>
              <a:t>Meseller o dönem şiirlerinden örnekler gösterilerek desteklenmiştir.</a:t>
            </a:r>
          </a:p>
          <a:p>
            <a:r>
              <a:rPr lang="tr-TR" dirty="0" smtClean="0"/>
              <a:t>Cahiliye dönemi sosyal ve edebi hayatı hakkında önemli bir kaynak teşkil eder.</a:t>
            </a:r>
          </a:p>
          <a:p>
            <a:r>
              <a:rPr lang="tr-TR" dirty="0" smtClean="0"/>
              <a:t>Daha sonra bu alanda yazılan eserlere de kaynak olmuştur.</a:t>
            </a:r>
          </a:p>
          <a:p>
            <a:r>
              <a:rPr lang="tr-TR" dirty="0" smtClean="0"/>
              <a:t>İstanbul ve Kahire’de basılmıştır.</a:t>
            </a:r>
          </a:p>
        </p:txBody>
      </p:sp>
    </p:spTree>
    <p:extLst>
      <p:ext uri="{BB962C8B-B14F-4D97-AF65-F5344CB8AC3E}">
        <p14:creationId xmlns:p14="http://schemas.microsoft.com/office/powerpoint/2010/main" val="1873453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589212" y="248195"/>
            <a:ext cx="4342893" cy="783772"/>
          </a:xfrm>
        </p:spPr>
        <p:txBody>
          <a:bodyPr/>
          <a:lstStyle/>
          <a:p>
            <a:r>
              <a:rPr lang="ar-KW" b="1" dirty="0"/>
              <a:t>كتاب الأمْثال(الأنْصَارِي)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2589212" y="1227909"/>
            <a:ext cx="4342893" cy="2429691"/>
          </a:xfrm>
        </p:spPr>
        <p:txBody>
          <a:bodyPr/>
          <a:lstStyle/>
          <a:p>
            <a:pPr algn="just"/>
            <a:r>
              <a:rPr lang="tr-TR" dirty="0"/>
              <a:t>Ebû </a:t>
            </a:r>
            <a:r>
              <a:rPr lang="tr-TR" dirty="0" err="1"/>
              <a:t>Zeyd</a:t>
            </a:r>
            <a:r>
              <a:rPr lang="tr-TR" dirty="0"/>
              <a:t> Saîd b. </a:t>
            </a:r>
            <a:r>
              <a:rPr lang="tr-TR" dirty="0" err="1"/>
              <a:t>Evs</a:t>
            </a:r>
            <a:r>
              <a:rPr lang="tr-TR" dirty="0"/>
              <a:t> el-</a:t>
            </a:r>
            <a:r>
              <a:rPr lang="tr-TR" dirty="0" err="1"/>
              <a:t>Ensârî’nin</a:t>
            </a:r>
            <a:r>
              <a:rPr lang="tr-TR" dirty="0"/>
              <a:t> (öl. 830) eserinden yapılmış bir seçme Halil b. el-</a:t>
            </a:r>
            <a:r>
              <a:rPr lang="tr-TR" dirty="0" err="1"/>
              <a:t>Atiyye</a:t>
            </a:r>
            <a:r>
              <a:rPr lang="tr-TR" dirty="0"/>
              <a:t> tarafından, </a:t>
            </a:r>
            <a:r>
              <a:rPr lang="tr-TR" dirty="0" err="1"/>
              <a:t>Rağıp</a:t>
            </a:r>
            <a:r>
              <a:rPr lang="tr-TR" dirty="0"/>
              <a:t> Paşa kütüphanesinde bulunan nüshası esas alınarak el-</a:t>
            </a:r>
            <a:r>
              <a:rPr lang="tr-TR" dirty="0" err="1"/>
              <a:t>Mevrid</a:t>
            </a:r>
            <a:r>
              <a:rPr lang="tr-TR" dirty="0"/>
              <a:t> içerisinde yayınlanmıştır.</a:t>
            </a:r>
          </a:p>
          <a:p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7506629" y="1227910"/>
            <a:ext cx="3999001" cy="653142"/>
          </a:xfrm>
        </p:spPr>
        <p:txBody>
          <a:bodyPr/>
          <a:lstStyle/>
          <a:p>
            <a:r>
              <a:rPr lang="ar-KW" b="1" dirty="0"/>
              <a:t>كتاب </a:t>
            </a:r>
            <a:r>
              <a:rPr lang="ar-KW" b="1" dirty="0" smtClean="0"/>
              <a:t>الأمْثال(الضَّبّي)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7166957" y="2063930"/>
            <a:ext cx="4338674" cy="383586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dirty="0" smtClean="0"/>
              <a:t>Ebû ‘</a:t>
            </a:r>
            <a:r>
              <a:rPr lang="tr-TR" dirty="0" err="1" smtClean="0"/>
              <a:t>İkrime</a:t>
            </a:r>
            <a:r>
              <a:rPr lang="tr-TR" dirty="0" smtClean="0"/>
              <a:t> ‘Âmir b. ‘</a:t>
            </a:r>
            <a:r>
              <a:rPr lang="tr-TR" dirty="0" err="1" smtClean="0"/>
              <a:t>İmrân</a:t>
            </a:r>
            <a:r>
              <a:rPr lang="tr-TR" dirty="0" smtClean="0"/>
              <a:t> </a:t>
            </a:r>
            <a:r>
              <a:rPr lang="tr-TR" dirty="0" err="1" smtClean="0"/>
              <a:t>ed-Dabbî</a:t>
            </a:r>
            <a:r>
              <a:rPr lang="tr-TR" dirty="0" smtClean="0"/>
              <a:t> (öl.864) tarafından kaleme alınmıştır.</a:t>
            </a:r>
          </a:p>
          <a:p>
            <a:pPr algn="just"/>
            <a:r>
              <a:rPr lang="tr-TR" dirty="0" smtClean="0"/>
              <a:t>120 mesel ve özlü söz içerir.</a:t>
            </a:r>
          </a:p>
          <a:p>
            <a:pPr algn="just"/>
            <a:r>
              <a:rPr lang="tr-TR" dirty="0" smtClean="0"/>
              <a:t>Yazar eserine mesellerle mesel olmayan Araplar arasında yaygın olan sözleri karışık olarak almıştır. Bunların hangisinin söz hangisinin mesel olduğunu belirtmemiştir.</a:t>
            </a:r>
          </a:p>
          <a:p>
            <a:pPr algn="just"/>
            <a:r>
              <a:rPr lang="tr-TR" dirty="0" smtClean="0"/>
              <a:t>Mesel ve sözlerdeki garip kelimeleri dil ve nahiv açısından açıklamaya büyük özen göstermiştir.</a:t>
            </a:r>
          </a:p>
          <a:p>
            <a:pPr algn="just"/>
            <a:r>
              <a:rPr lang="tr-TR" dirty="0" smtClean="0"/>
              <a:t>Dil, nahiv ve edebiyat alimlerinin görüşlerine de yer vermiştir. </a:t>
            </a:r>
            <a:endParaRPr lang="tr-TR" dirty="0"/>
          </a:p>
          <a:p>
            <a:pPr algn="just"/>
            <a:r>
              <a:rPr lang="tr-TR" dirty="0" smtClean="0"/>
              <a:t>Şiirden örnek getirdiği için bol miktarda şiir içerir.</a:t>
            </a:r>
          </a:p>
        </p:txBody>
      </p:sp>
    </p:spTree>
    <p:extLst>
      <p:ext uri="{BB962C8B-B14F-4D97-AF65-F5344CB8AC3E}">
        <p14:creationId xmlns:p14="http://schemas.microsoft.com/office/powerpoint/2010/main" val="2884506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9741"/>
          </a:xfrm>
        </p:spPr>
        <p:txBody>
          <a:bodyPr/>
          <a:lstStyle/>
          <a:p>
            <a:pPr algn="ctr"/>
            <a:r>
              <a:rPr lang="ar-KW" dirty="0" smtClean="0"/>
              <a:t>جمهرة الأمثال (أبو هلال العسكري)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23851"/>
            <a:ext cx="8915400" cy="448737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el- ‘Askerî (öl. 1009) tarafından kaleme alınan </a:t>
            </a:r>
            <a:r>
              <a:rPr lang="tr-TR" dirty="0" err="1" smtClean="0"/>
              <a:t>Cemheretu’l-emsâl</a:t>
            </a:r>
            <a:r>
              <a:rPr lang="tr-TR" dirty="0" smtClean="0"/>
              <a:t>, bu alanda yazılmış en kapsamlı eserlerden birisidir.</a:t>
            </a:r>
          </a:p>
          <a:p>
            <a:pPr algn="just"/>
            <a:r>
              <a:rPr lang="tr-TR" dirty="0" smtClean="0"/>
              <a:t>Mukaddimesinde; mesellerin önemi ve diğer edebi sanatlar içindeki yeri gibi hususları ele alır.</a:t>
            </a:r>
          </a:p>
          <a:p>
            <a:pPr algn="just"/>
            <a:r>
              <a:rPr lang="tr-TR" dirty="0" smtClean="0"/>
              <a:t>29 bölümden oluşur. 28 bölüm alfabetik olarak, 29. bölümü ise </a:t>
            </a:r>
            <a:r>
              <a:rPr lang="ar-KW" dirty="0" smtClean="0"/>
              <a:t>لا</a:t>
            </a:r>
            <a:r>
              <a:rPr lang="tr-TR" dirty="0" smtClean="0"/>
              <a:t> harfi ile başlayan mesellere tahsis edilmiştir.</a:t>
            </a:r>
          </a:p>
          <a:p>
            <a:pPr algn="just"/>
            <a:r>
              <a:rPr lang="tr-TR" dirty="0" smtClean="0"/>
              <a:t>Yazar öncelikle her bölümde meselleri alfabetik olarak sıraya koymuş, daha sonra </a:t>
            </a:r>
            <a:r>
              <a:rPr lang="ar-KW" dirty="0"/>
              <a:t>أفعل من</a:t>
            </a:r>
            <a:r>
              <a:rPr lang="tr-TR" dirty="0"/>
              <a:t> </a:t>
            </a:r>
            <a:r>
              <a:rPr lang="tr-TR" dirty="0" smtClean="0"/>
              <a:t>veznindeki meselleri sıralamış ve en sonunda da açıklanması gereken meselleri açıklamıştır.</a:t>
            </a:r>
          </a:p>
          <a:p>
            <a:pPr algn="just"/>
            <a:r>
              <a:rPr lang="tr-TR" dirty="0" smtClean="0"/>
              <a:t>Yaklaşık olarak 3000 mesel içerir ve bunların 800’ü </a:t>
            </a:r>
            <a:r>
              <a:rPr lang="ar-KW" dirty="0"/>
              <a:t>أفعل من</a:t>
            </a:r>
            <a:r>
              <a:rPr lang="tr-TR" dirty="0"/>
              <a:t> </a:t>
            </a:r>
            <a:r>
              <a:rPr lang="tr-TR" dirty="0" smtClean="0"/>
              <a:t>veznindedir. </a:t>
            </a:r>
          </a:p>
          <a:p>
            <a:pPr algn="just"/>
            <a:r>
              <a:rPr lang="tr-TR" dirty="0" smtClean="0"/>
              <a:t>Mesellerin 1972 tanesini açıklamıştır.</a:t>
            </a:r>
          </a:p>
          <a:p>
            <a:pPr algn="just"/>
            <a:r>
              <a:rPr lang="tr-TR" b="1" u="sng" dirty="0" smtClean="0"/>
              <a:t>Önemi: </a:t>
            </a:r>
            <a:r>
              <a:rPr lang="tr-TR" dirty="0" smtClean="0"/>
              <a:t>Meselleri bir âlim olarak lafız ve mana açısından eleştirmesi, Kuran, hadis ve şiirden örnekler sunarak doğrulaması; dilcilerin görüşlerine önem vermesi, meselleri sınıflandırması.</a:t>
            </a:r>
          </a:p>
          <a:p>
            <a:pPr algn="just"/>
            <a:r>
              <a:rPr lang="tr-TR" dirty="0" smtClean="0"/>
              <a:t>1964 yılında Kahire’de yayınlanmıştır.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9326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1364"/>
          </a:xfrm>
        </p:spPr>
        <p:txBody>
          <a:bodyPr/>
          <a:lstStyle/>
          <a:p>
            <a:pPr algn="ctr"/>
            <a:r>
              <a:rPr lang="ar-KW" dirty="0" smtClean="0"/>
              <a:t>التمثيل و المُحَاضَرَة (الثَّعَالبي)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76103"/>
            <a:ext cx="8915400" cy="4435119"/>
          </a:xfrm>
        </p:spPr>
        <p:txBody>
          <a:bodyPr/>
          <a:lstStyle/>
          <a:p>
            <a:pPr algn="just"/>
            <a:endParaRPr lang="tr-TR" dirty="0"/>
          </a:p>
          <a:p>
            <a:pPr algn="just"/>
            <a:r>
              <a:rPr lang="tr-TR" dirty="0" smtClean="0"/>
              <a:t>Ebû </a:t>
            </a:r>
            <a:r>
              <a:rPr lang="tr-TR" dirty="0" err="1" smtClean="0"/>
              <a:t>Mansûr</a:t>
            </a:r>
            <a:r>
              <a:rPr lang="tr-TR" dirty="0" smtClean="0"/>
              <a:t> es-</a:t>
            </a:r>
            <a:r>
              <a:rPr lang="tr-TR" dirty="0" err="1" smtClean="0"/>
              <a:t>Se‘âlibî</a:t>
            </a:r>
            <a:r>
              <a:rPr lang="tr-TR" dirty="0" smtClean="0"/>
              <a:t> (öl.1038), et-</a:t>
            </a:r>
            <a:r>
              <a:rPr lang="tr-TR" dirty="0" err="1" smtClean="0"/>
              <a:t>Temsîl</a:t>
            </a:r>
            <a:r>
              <a:rPr lang="tr-TR" dirty="0" smtClean="0"/>
              <a:t> </a:t>
            </a:r>
            <a:r>
              <a:rPr lang="tr-TR" dirty="0" err="1" smtClean="0"/>
              <a:t>ve’l-muhâdara</a:t>
            </a:r>
            <a:r>
              <a:rPr lang="tr-TR" dirty="0" smtClean="0"/>
              <a:t> adlı eserinde Kuran’dan, hadisten, şairlerin ve ediplerin sözlerinden mesel haline gelmiş olanları konu almıştır.</a:t>
            </a:r>
          </a:p>
          <a:p>
            <a:pPr algn="just"/>
            <a:r>
              <a:rPr lang="tr-TR" dirty="0" smtClean="0"/>
              <a:t>Dört bölümden oluşur. Birinci bölümde kaynağını Kuran ve hadisin oluşturduğu meselleri ve deyişleri, </a:t>
            </a:r>
            <a:r>
              <a:rPr lang="tr-TR" dirty="0" err="1" smtClean="0"/>
              <a:t>sahabelerin</a:t>
            </a:r>
            <a:r>
              <a:rPr lang="tr-TR" dirty="0" smtClean="0"/>
              <a:t> ve cahiliye döneminde yaşamış bilge kişilerin mesel haline gelmiş sözlerini, </a:t>
            </a:r>
            <a:r>
              <a:rPr lang="tr-TR" dirty="0" err="1" smtClean="0"/>
              <a:t>Sadru’l</a:t>
            </a:r>
            <a:r>
              <a:rPr lang="tr-TR" dirty="0" smtClean="0"/>
              <a:t> İslam ve ilk Abbasi döneminde sıkça kullanılan sözleri, fars mesellerini ; ikinci bölümde çeşitli meslek grupları arasında mesel yerine geçmiş sözleri; üçüncü bölümde kendisiyle mesel getirilen varlıklar ve bu varlıklarla ilgili sözler; dördüncü bölümde ise diğer çeşitli konularda mesel olmuş sözler ele alınmaktadır.</a:t>
            </a:r>
          </a:p>
          <a:p>
            <a:pPr algn="just"/>
            <a:r>
              <a:rPr lang="tr-TR" dirty="0" smtClean="0"/>
              <a:t>1961’de Kahire’de neşredilmiştir.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4575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8930"/>
          </a:xfrm>
        </p:spPr>
        <p:txBody>
          <a:bodyPr/>
          <a:lstStyle/>
          <a:p>
            <a:pPr algn="ctr"/>
            <a:r>
              <a:rPr lang="ar-KW" dirty="0" smtClean="0"/>
              <a:t>مجمع الأمثال (الميداني)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63040"/>
            <a:ext cx="8915400" cy="444818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el-</a:t>
            </a:r>
            <a:r>
              <a:rPr lang="tr-TR" dirty="0" err="1" smtClean="0"/>
              <a:t>Meydânî</a:t>
            </a:r>
            <a:r>
              <a:rPr lang="tr-TR" dirty="0" smtClean="0"/>
              <a:t> (öl. 1124) </a:t>
            </a:r>
            <a:r>
              <a:rPr lang="tr-TR" dirty="0" err="1" smtClean="0"/>
              <a:t>Mecma</a:t>
            </a:r>
            <a:r>
              <a:rPr lang="tr-TR" dirty="0" smtClean="0"/>
              <a:t> ‘</a:t>
            </a:r>
            <a:r>
              <a:rPr lang="tr-TR" dirty="0" err="1" smtClean="0"/>
              <a:t>u’l-emsâl</a:t>
            </a:r>
            <a:r>
              <a:rPr lang="tr-TR" dirty="0" smtClean="0"/>
              <a:t> adlı eserini 30 bölüme ayırmıştır. İlk 28 bölümünde meselleri yalnızca ilk kelimelerinin ilk harflerini göz önüne alarak sıralamıştır.</a:t>
            </a:r>
          </a:p>
          <a:p>
            <a:pPr algn="just"/>
            <a:r>
              <a:rPr lang="tr-TR" dirty="0" smtClean="0"/>
              <a:t>Her bölümde de o bölümün başına koyduğu harfle başlayan meseli ele alarak açıklamıştır. Bundan sonra </a:t>
            </a:r>
            <a:r>
              <a:rPr lang="ar-KW" dirty="0"/>
              <a:t>أفعل من</a:t>
            </a:r>
            <a:r>
              <a:rPr lang="tr-TR" dirty="0"/>
              <a:t> </a:t>
            </a:r>
            <a:r>
              <a:rPr lang="tr-TR" dirty="0" smtClean="0"/>
              <a:t> vezninden olan meselleri zikretmiştir. </a:t>
            </a:r>
            <a:r>
              <a:rPr lang="tr-TR" dirty="0" smtClean="0"/>
              <a:t>Sonra </a:t>
            </a:r>
            <a:r>
              <a:rPr lang="ar-KW" dirty="0" smtClean="0"/>
              <a:t>المُوَلَّدُونَ</a:t>
            </a:r>
            <a:r>
              <a:rPr lang="tr-TR" dirty="0" smtClean="0"/>
              <a:t> başlığı altında </a:t>
            </a:r>
            <a:r>
              <a:rPr lang="tr-TR" dirty="0" err="1" smtClean="0"/>
              <a:t>müvelled</a:t>
            </a:r>
            <a:r>
              <a:rPr lang="tr-TR" dirty="0" smtClean="0"/>
              <a:t> mesellere yer vererek bunların anlam ve söyleniş sebepleri hakkında bilgi vermemiştir.</a:t>
            </a:r>
          </a:p>
          <a:p>
            <a:pPr algn="just"/>
            <a:r>
              <a:rPr lang="tr-TR" dirty="0" smtClean="0"/>
              <a:t>29.bölümde ise cahiliye ve </a:t>
            </a:r>
            <a:r>
              <a:rPr lang="tr-TR" dirty="0" err="1" smtClean="0"/>
              <a:t>islami</a:t>
            </a:r>
            <a:r>
              <a:rPr lang="tr-TR" dirty="0" smtClean="0"/>
              <a:t> dönemde Araplar arasında geçen ve </a:t>
            </a:r>
            <a:r>
              <a:rPr lang="tr-TR" dirty="0" err="1" smtClean="0"/>
              <a:t>Eyyâmu’l-arab</a:t>
            </a:r>
            <a:r>
              <a:rPr lang="tr-TR" dirty="0" smtClean="0"/>
              <a:t> olarak bilinen savaşların isimlerini sıralamıştır.</a:t>
            </a:r>
          </a:p>
          <a:p>
            <a:pPr algn="just"/>
            <a:r>
              <a:rPr lang="tr-TR" dirty="0" smtClean="0"/>
              <a:t>30. bölümde ise Hz. Peygamberin bazı hadisleri ile dört halife, </a:t>
            </a:r>
            <a:r>
              <a:rPr lang="tr-TR" dirty="0" err="1" smtClean="0"/>
              <a:t>İbn</a:t>
            </a:r>
            <a:r>
              <a:rPr lang="tr-TR" dirty="0" smtClean="0"/>
              <a:t> ‘Abbâs, Ebû </a:t>
            </a:r>
            <a:r>
              <a:rPr lang="tr-TR" dirty="0" err="1" smtClean="0"/>
              <a:t>Zerr</a:t>
            </a:r>
            <a:r>
              <a:rPr lang="tr-TR" dirty="0" smtClean="0"/>
              <a:t> ve </a:t>
            </a:r>
            <a:r>
              <a:rPr lang="tr-TR" dirty="0" err="1" smtClean="0"/>
              <a:t>Ebu’d-Derdâ’nın</a:t>
            </a:r>
            <a:r>
              <a:rPr lang="tr-TR" dirty="0" smtClean="0"/>
              <a:t> seçkin sözlerine yer vermiştir. </a:t>
            </a:r>
          </a:p>
          <a:p>
            <a:pPr algn="just"/>
            <a:r>
              <a:rPr lang="tr-TR" dirty="0" smtClean="0"/>
              <a:t>Bazı meselleri ayrıntılı açıklamış, bazı meseller hakkında ise özet bilgi vermiştir. </a:t>
            </a:r>
          </a:p>
          <a:p>
            <a:pPr algn="just"/>
            <a:r>
              <a:rPr lang="tr-TR" dirty="0" smtClean="0"/>
              <a:t>6000’den fazla meselin 1000 kadarı </a:t>
            </a:r>
            <a:r>
              <a:rPr lang="tr-TR" dirty="0" err="1" smtClean="0"/>
              <a:t>müvelleddir</a:t>
            </a:r>
            <a:r>
              <a:rPr lang="tr-TR" dirty="0" smtClean="0"/>
              <a:t>; içerdiği mesellerin sayısı itibariyle telif edilmiş mesel kitaplarının en kapsamlı olanıdır.</a:t>
            </a:r>
          </a:p>
        </p:txBody>
      </p:sp>
    </p:spTree>
    <p:extLst>
      <p:ext uri="{BB962C8B-B14F-4D97-AF65-F5344CB8AC3E}">
        <p14:creationId xmlns:p14="http://schemas.microsoft.com/office/powerpoint/2010/main" val="2094438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6679"/>
          </a:xfrm>
        </p:spPr>
        <p:txBody>
          <a:bodyPr/>
          <a:lstStyle/>
          <a:p>
            <a:pPr algn="ctr"/>
            <a:r>
              <a:rPr lang="ar-KW" dirty="0" smtClean="0"/>
              <a:t>المُسْتَقْصي في أمثال العرب (الزمخشري)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528354"/>
            <a:ext cx="8915400" cy="4382868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ez-</a:t>
            </a:r>
            <a:r>
              <a:rPr lang="tr-TR" dirty="0" err="1" smtClean="0"/>
              <a:t>Zemahşerî</a:t>
            </a:r>
            <a:r>
              <a:rPr lang="tr-TR" dirty="0" smtClean="0"/>
              <a:t> (öl. 1144), el-</a:t>
            </a:r>
            <a:r>
              <a:rPr lang="tr-TR" dirty="0" err="1" smtClean="0"/>
              <a:t>Mustaksâ</a:t>
            </a:r>
            <a:r>
              <a:rPr lang="tr-TR" dirty="0" smtClean="0"/>
              <a:t> fî </a:t>
            </a:r>
            <a:r>
              <a:rPr lang="tr-TR" dirty="0" err="1" smtClean="0"/>
              <a:t>emsâli’l</a:t>
            </a:r>
            <a:r>
              <a:rPr lang="tr-TR" dirty="0" smtClean="0"/>
              <a:t>- ‘</a:t>
            </a:r>
            <a:r>
              <a:rPr lang="tr-TR" dirty="0" err="1" smtClean="0"/>
              <a:t>arab</a:t>
            </a:r>
            <a:r>
              <a:rPr lang="tr-TR" dirty="0" smtClean="0"/>
              <a:t> günümüze ulaşan önemli mesel kitaplarının sonuncularındandır. </a:t>
            </a:r>
            <a:endParaRPr lang="tr-TR" dirty="0"/>
          </a:p>
          <a:p>
            <a:pPr algn="just"/>
            <a:r>
              <a:rPr lang="tr-TR" dirty="0" smtClean="0"/>
              <a:t>Müellif eserini 28 bölüme ayırmıştır. Her bölümde başlık olarak koyduğu harf ile başlayan meselleri ele almıştır. Tertibi alfabetik sıraya tam olarak uymuştur. </a:t>
            </a:r>
          </a:p>
          <a:p>
            <a:pPr algn="just"/>
            <a:r>
              <a:rPr lang="tr-TR" dirty="0" smtClean="0"/>
              <a:t>Meselleri bütün kelimelerin birinci, ikinci ve üçüncü harfleri gözetilerek sıralanmıştır.</a:t>
            </a:r>
          </a:p>
          <a:p>
            <a:pPr algn="just"/>
            <a:r>
              <a:rPr lang="ar-KW" dirty="0"/>
              <a:t>أفعل </a:t>
            </a:r>
            <a:r>
              <a:rPr lang="ar-KW" dirty="0" smtClean="0"/>
              <a:t>من</a:t>
            </a:r>
            <a:r>
              <a:rPr lang="tr-TR" dirty="0" smtClean="0"/>
              <a:t> veznindeki meseller diğer kitaplarda olduğu gibi ayrı bir bölüm içerisinde ele alınmamış, alfabetik sıraya göre zikredilmesi </a:t>
            </a:r>
            <a:r>
              <a:rPr lang="tr-TR" dirty="0" smtClean="0"/>
              <a:t>gereken yerde </a:t>
            </a:r>
            <a:r>
              <a:rPr lang="tr-TR" dirty="0" smtClean="0"/>
              <a:t>belirtilmiştir.</a:t>
            </a:r>
          </a:p>
          <a:p>
            <a:pPr algn="just"/>
            <a:r>
              <a:rPr lang="tr-TR" dirty="0" smtClean="0"/>
              <a:t>Bu özelliği eserden yararlanılmasını kolaylaştırmıştır.  </a:t>
            </a:r>
          </a:p>
          <a:p>
            <a:pPr algn="just"/>
            <a:r>
              <a:rPr lang="tr-TR" dirty="0" smtClean="0"/>
              <a:t>Mesellerin söyleniş sebeplerini belirterek, kaynaklarını açıklayarak ve sürekli </a:t>
            </a:r>
            <a:r>
              <a:rPr lang="tr-TR" dirty="0" err="1" smtClean="0"/>
              <a:t>şahid</a:t>
            </a:r>
            <a:r>
              <a:rPr lang="tr-TR" dirty="0" smtClean="0"/>
              <a:t> getirerek eserini telif etmiştir. </a:t>
            </a:r>
          </a:p>
          <a:p>
            <a:pPr algn="just"/>
            <a:r>
              <a:rPr lang="tr-TR" dirty="0" smtClean="0"/>
              <a:t>Dil ve nahiv olarak eserine aldığı görüşlerin kime ait olduğunu belirtmemiştir.</a:t>
            </a:r>
          </a:p>
          <a:p>
            <a:pPr algn="just"/>
            <a:r>
              <a:rPr lang="tr-TR" dirty="0" smtClean="0"/>
              <a:t>3461 mesel içerir. 1962’de </a:t>
            </a:r>
            <a:r>
              <a:rPr lang="tr-TR" dirty="0" err="1" smtClean="0"/>
              <a:t>Haydarabad’da</a:t>
            </a:r>
            <a:r>
              <a:rPr lang="tr-TR" dirty="0" smtClean="0"/>
              <a:t> neşredilmiştir.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390704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105</TotalTime>
  <Words>965</Words>
  <Application>Microsoft Office PowerPoint</Application>
  <PresentationFormat>Geniş ekran</PresentationFormat>
  <Paragraphs>72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Tahoma</vt:lpstr>
      <vt:lpstr>Wingdings 3</vt:lpstr>
      <vt:lpstr>Duman</vt:lpstr>
      <vt:lpstr>MESELLERLE İLGİLİ KİTAPLAR </vt:lpstr>
      <vt:lpstr>مثل (ج) أَمْثَالٌ </vt:lpstr>
      <vt:lpstr>PowerPoint Sunusu</vt:lpstr>
      <vt:lpstr>كتاب الأمْثال(الضَّبِّي)</vt:lpstr>
      <vt:lpstr>PowerPoint Sunusu</vt:lpstr>
      <vt:lpstr>جمهرة الأمثال (أبو هلال العسكري)</vt:lpstr>
      <vt:lpstr>التمثيل و المُحَاضَرَة (الثَّعَالبي)</vt:lpstr>
      <vt:lpstr>مجمع الأمثال (الميداني)</vt:lpstr>
      <vt:lpstr>المُسْتَقْصي في أمثال العرب (الزمخشري)</vt:lpstr>
      <vt:lpstr>سَانِحَاتُ العرب (معلم ناجي)</vt:lpstr>
      <vt:lpstr>ARUZ VE KAFİYE İLE İLGİLİ ESERLER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MESELLERLE İLGİLİ KİTAPLAR</dc:title>
  <dc:creator>zuhal kazar</dc:creator>
  <cp:lastModifiedBy>zuhal kazar</cp:lastModifiedBy>
  <cp:revision>20</cp:revision>
  <dcterms:created xsi:type="dcterms:W3CDTF">2019-04-12T19:11:53Z</dcterms:created>
  <dcterms:modified xsi:type="dcterms:W3CDTF">2019-04-14T13:56:37Z</dcterms:modified>
</cp:coreProperties>
</file>