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6" d="100"/>
          <a:sy n="86" d="100"/>
        </p:scale>
        <p:origin x="70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C6ED4-73C7-46BB-B090-6D6E62373E6B}" type="datetimeFigureOut">
              <a:rPr lang="tr-TR" smtClean="0"/>
              <a:t>30.01.2020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536EF1-BEFA-4DFA-93D3-2F49748E1BC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240892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C6ED4-73C7-46BB-B090-6D6E62373E6B}" type="datetimeFigureOut">
              <a:rPr lang="tr-TR" smtClean="0"/>
              <a:t>30.01.2020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536EF1-BEFA-4DFA-93D3-2F49748E1BC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081541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C6ED4-73C7-46BB-B090-6D6E62373E6B}" type="datetimeFigureOut">
              <a:rPr lang="tr-TR" smtClean="0"/>
              <a:t>30.01.2020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536EF1-BEFA-4DFA-93D3-2F49748E1BC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016164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C6ED4-73C7-46BB-B090-6D6E62373E6B}" type="datetimeFigureOut">
              <a:rPr lang="tr-TR" smtClean="0"/>
              <a:t>30.01.2020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536EF1-BEFA-4DFA-93D3-2F49748E1BC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898568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C6ED4-73C7-46BB-B090-6D6E62373E6B}" type="datetimeFigureOut">
              <a:rPr lang="tr-TR" smtClean="0"/>
              <a:t>30.01.2020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536EF1-BEFA-4DFA-93D3-2F49748E1BC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476783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C6ED4-73C7-46BB-B090-6D6E62373E6B}" type="datetimeFigureOut">
              <a:rPr lang="tr-TR" smtClean="0"/>
              <a:t>30.01.2020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536EF1-BEFA-4DFA-93D3-2F49748E1BC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478060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C6ED4-73C7-46BB-B090-6D6E62373E6B}" type="datetimeFigureOut">
              <a:rPr lang="tr-TR" smtClean="0"/>
              <a:t>30.01.2020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536EF1-BEFA-4DFA-93D3-2F49748E1BC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125190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C6ED4-73C7-46BB-B090-6D6E62373E6B}" type="datetimeFigureOut">
              <a:rPr lang="tr-TR" smtClean="0"/>
              <a:t>30.01.2020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536EF1-BEFA-4DFA-93D3-2F49748E1BC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873805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C6ED4-73C7-46BB-B090-6D6E62373E6B}" type="datetimeFigureOut">
              <a:rPr lang="tr-TR" smtClean="0"/>
              <a:t>30.01.2020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536EF1-BEFA-4DFA-93D3-2F49748E1BC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00602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C6ED4-73C7-46BB-B090-6D6E62373E6B}" type="datetimeFigureOut">
              <a:rPr lang="tr-TR" smtClean="0"/>
              <a:t>30.01.2020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536EF1-BEFA-4DFA-93D3-2F49748E1BC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282630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C6ED4-73C7-46BB-B090-6D6E62373E6B}" type="datetimeFigureOut">
              <a:rPr lang="tr-TR" smtClean="0"/>
              <a:t>30.01.2020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536EF1-BEFA-4DFA-93D3-2F49748E1BC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06162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CC6ED4-73C7-46BB-B090-6D6E62373E6B}" type="datetimeFigureOut">
              <a:rPr lang="tr-TR" smtClean="0"/>
              <a:t>30.01.2020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536EF1-BEFA-4DFA-93D3-2F49748E1BC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283260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4800" b="1" dirty="0" smtClean="0">
                <a:solidFill>
                  <a:srgbClr val="FF0000"/>
                </a:solidFill>
              </a:rPr>
              <a:t>Habere Yaklaşımlar</a:t>
            </a:r>
            <a:endParaRPr lang="tr-TR" sz="4800" b="1" dirty="0">
              <a:solidFill>
                <a:srgbClr val="FF0000"/>
              </a:solidFill>
            </a:endParaRPr>
          </a:p>
        </p:txBody>
      </p:sp>
      <p:sp>
        <p:nvSpPr>
          <p:cNvPr id="5" name="İçerik Yer Tutucusu 2"/>
          <p:cNvSpPr txBox="1">
            <a:spLocks/>
          </p:cNvSpPr>
          <p:nvPr/>
        </p:nvSpPr>
        <p:spPr>
          <a:xfrm>
            <a:off x="881411" y="1817649"/>
            <a:ext cx="10429178" cy="480617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14000"/>
              </a:lnSpc>
              <a:buNone/>
            </a:pPr>
            <a:r>
              <a:rPr lang="tr-TR" dirty="0" smtClean="0"/>
              <a:t>Haber üzerine ilk araştırmalar……. 1920’li yıllar</a:t>
            </a:r>
          </a:p>
          <a:p>
            <a:pPr marL="0" indent="0">
              <a:lnSpc>
                <a:spcPct val="114000"/>
              </a:lnSpc>
              <a:buNone/>
            </a:pPr>
            <a:r>
              <a:rPr lang="tr-TR" dirty="0" smtClean="0"/>
              <a:t>Haberin;</a:t>
            </a:r>
          </a:p>
          <a:p>
            <a:pPr marL="0" indent="0">
              <a:lnSpc>
                <a:spcPct val="114000"/>
              </a:lnSpc>
              <a:buNone/>
            </a:pPr>
            <a:r>
              <a:rPr lang="tr-TR" dirty="0" smtClean="0"/>
              <a:t>-ne olduğu</a:t>
            </a:r>
          </a:p>
          <a:p>
            <a:pPr marL="0" indent="0">
              <a:lnSpc>
                <a:spcPct val="114000"/>
              </a:lnSpc>
              <a:buNone/>
            </a:pPr>
            <a:r>
              <a:rPr lang="tr-TR" dirty="0" smtClean="0"/>
              <a:t>-nasıl üretildiği</a:t>
            </a:r>
          </a:p>
          <a:p>
            <a:pPr marL="0" indent="0">
              <a:lnSpc>
                <a:spcPct val="114000"/>
              </a:lnSpc>
              <a:buNone/>
            </a:pPr>
            <a:r>
              <a:rPr lang="tr-TR" dirty="0" smtClean="0"/>
              <a:t>-hangi ölçülere göre seçildiği </a:t>
            </a:r>
            <a:r>
              <a:rPr lang="tr-TR" b="1" dirty="0" smtClean="0"/>
              <a:t>(haber değeri)</a:t>
            </a:r>
          </a:p>
          <a:p>
            <a:pPr marL="0" indent="0">
              <a:lnSpc>
                <a:spcPct val="114000"/>
              </a:lnSpc>
              <a:buNone/>
            </a:pPr>
            <a:r>
              <a:rPr lang="tr-TR" dirty="0" smtClean="0"/>
              <a:t>-sunumunda hangi ölçülerin etkili olduğu</a:t>
            </a:r>
          </a:p>
          <a:p>
            <a:pPr marL="0" indent="0">
              <a:lnSpc>
                <a:spcPct val="114000"/>
              </a:lnSpc>
              <a:buNone/>
            </a:pP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295607469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49351" y="130950"/>
            <a:ext cx="10515600" cy="861508"/>
          </a:xfrm>
        </p:spPr>
        <p:txBody>
          <a:bodyPr>
            <a:normAutofit/>
          </a:bodyPr>
          <a:lstStyle/>
          <a:p>
            <a:pPr algn="ctr"/>
            <a:r>
              <a:rPr lang="tr-TR" sz="4800" b="1" dirty="0" smtClean="0">
                <a:solidFill>
                  <a:srgbClr val="FF0000"/>
                </a:solidFill>
              </a:rPr>
              <a:t>Habere Yaklaşımlar</a:t>
            </a:r>
            <a:endParaRPr lang="tr-TR" sz="4800" b="1" dirty="0">
              <a:solidFill>
                <a:srgbClr val="FF0000"/>
              </a:solidFill>
            </a:endParaRPr>
          </a:p>
        </p:txBody>
      </p:sp>
      <p:sp>
        <p:nvSpPr>
          <p:cNvPr id="5" name="İçerik Yer Tutucusu 2"/>
          <p:cNvSpPr txBox="1">
            <a:spLocks/>
          </p:cNvSpPr>
          <p:nvPr/>
        </p:nvSpPr>
        <p:spPr>
          <a:xfrm>
            <a:off x="412594" y="791738"/>
            <a:ext cx="11452303" cy="583208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14000"/>
              </a:lnSpc>
              <a:buNone/>
            </a:pPr>
            <a:r>
              <a:rPr lang="tr-TR" dirty="0" smtClean="0">
                <a:solidFill>
                  <a:srgbClr val="FF0000"/>
                </a:solidFill>
              </a:rPr>
              <a:t>Eleştirel Yaklaşım:</a:t>
            </a:r>
          </a:p>
          <a:p>
            <a:pPr marL="0" indent="0">
              <a:lnSpc>
                <a:spcPct val="114000"/>
              </a:lnSpc>
              <a:buNone/>
            </a:pPr>
            <a:r>
              <a:rPr lang="tr-TR" dirty="0" smtClean="0"/>
              <a:t>- Haber </a:t>
            </a:r>
            <a:r>
              <a:rPr lang="tr-TR" dirty="0"/>
              <a:t>dünyaya ilişkin bir anlatı, bir tasarımdır. </a:t>
            </a:r>
            <a:endParaRPr lang="tr-TR" dirty="0" smtClean="0"/>
          </a:p>
          <a:p>
            <a:pPr marL="0" indent="0">
              <a:lnSpc>
                <a:spcPct val="114000"/>
              </a:lnSpc>
              <a:buNone/>
            </a:pPr>
            <a:r>
              <a:rPr lang="tr-TR" dirty="0" smtClean="0"/>
              <a:t>- Diğer </a:t>
            </a:r>
            <a:r>
              <a:rPr lang="tr-TR" dirty="0"/>
              <a:t>anlatı türlerinde olduğu gibi bir yapısı, önem ve öncelikleri, çatışma ve çözümleri, eyleyen ve etkilenenleri, kazanan ve kaybedenleri vardır. </a:t>
            </a:r>
            <a:endParaRPr lang="tr-TR" dirty="0" smtClean="0"/>
          </a:p>
          <a:p>
            <a:pPr marL="0" indent="0">
              <a:lnSpc>
                <a:spcPct val="114000"/>
              </a:lnSpc>
              <a:buNone/>
            </a:pPr>
            <a:r>
              <a:rPr lang="tr-TR" dirty="0" smtClean="0"/>
              <a:t>- Neyin </a:t>
            </a:r>
            <a:r>
              <a:rPr lang="tr-TR" dirty="0"/>
              <a:t>habere konu olacağından başlayarak haber üretimi ve bunun dolaşıma sokulması bir tercihler zinciridir. </a:t>
            </a:r>
            <a:endParaRPr lang="tr-TR" dirty="0" smtClean="0"/>
          </a:p>
          <a:p>
            <a:pPr marL="0" indent="0">
              <a:lnSpc>
                <a:spcPct val="114000"/>
              </a:lnSpc>
              <a:buNone/>
            </a:pPr>
            <a:r>
              <a:rPr lang="tr-TR" dirty="0" smtClean="0"/>
              <a:t>- Bu </a:t>
            </a:r>
            <a:r>
              <a:rPr lang="tr-TR" dirty="0"/>
              <a:t>zincir içerisinde belirleyici olan tek tek habercilerin tercihlerinden ziyade bu tercihleri de belirleyen egemen anlam ve değerleri üreten dünya görüşü, </a:t>
            </a:r>
            <a:r>
              <a:rPr lang="tr-TR" dirty="0" smtClean="0"/>
              <a:t>ekonomi-politik yapı, kültür </a:t>
            </a:r>
            <a:r>
              <a:rPr lang="tr-TR" dirty="0"/>
              <a:t>ya da ideolojidir. </a:t>
            </a:r>
            <a:endParaRPr lang="tr-TR" dirty="0" smtClean="0"/>
          </a:p>
          <a:p>
            <a:pPr marL="0" indent="0">
              <a:lnSpc>
                <a:spcPct val="114000"/>
              </a:lnSpc>
              <a:buNone/>
            </a:pPr>
            <a:endParaRPr lang="tr-TR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3735384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49351" y="130950"/>
            <a:ext cx="10515600" cy="861508"/>
          </a:xfrm>
        </p:spPr>
        <p:txBody>
          <a:bodyPr>
            <a:normAutofit/>
          </a:bodyPr>
          <a:lstStyle/>
          <a:p>
            <a:pPr algn="ctr"/>
            <a:r>
              <a:rPr lang="tr-TR" sz="4800" b="1" dirty="0" smtClean="0">
                <a:solidFill>
                  <a:srgbClr val="FF0000"/>
                </a:solidFill>
              </a:rPr>
              <a:t>Habere Yaklaşımlar</a:t>
            </a:r>
            <a:endParaRPr lang="tr-TR" sz="4800" b="1" dirty="0">
              <a:solidFill>
                <a:srgbClr val="FF0000"/>
              </a:solidFill>
            </a:endParaRPr>
          </a:p>
        </p:txBody>
      </p:sp>
      <p:sp>
        <p:nvSpPr>
          <p:cNvPr id="5" name="İçerik Yer Tutucusu 2"/>
          <p:cNvSpPr txBox="1">
            <a:spLocks/>
          </p:cNvSpPr>
          <p:nvPr/>
        </p:nvSpPr>
        <p:spPr>
          <a:xfrm>
            <a:off x="680224" y="791738"/>
            <a:ext cx="11329639" cy="5832086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14000"/>
              </a:lnSpc>
              <a:buNone/>
            </a:pPr>
            <a:r>
              <a:rPr lang="tr-TR" dirty="0" smtClean="0">
                <a:solidFill>
                  <a:srgbClr val="FF0000"/>
                </a:solidFill>
              </a:rPr>
              <a:t>Eleştirel Yaklaşım:</a:t>
            </a:r>
          </a:p>
          <a:p>
            <a:pPr marL="0" indent="0">
              <a:lnSpc>
                <a:spcPct val="114000"/>
              </a:lnSpc>
              <a:buNone/>
            </a:pPr>
            <a:r>
              <a:rPr lang="tr-TR" dirty="0" smtClean="0"/>
              <a:t>- Profesyonel </a:t>
            </a:r>
            <a:r>
              <a:rPr lang="tr-TR" dirty="0"/>
              <a:t>habercilik kodları da bunun içerisinden biçimlenir. </a:t>
            </a:r>
            <a:endParaRPr lang="tr-TR" dirty="0" smtClean="0"/>
          </a:p>
          <a:p>
            <a:pPr marL="0" indent="0">
              <a:lnSpc>
                <a:spcPct val="114000"/>
              </a:lnSpc>
              <a:buNone/>
            </a:pPr>
            <a:r>
              <a:rPr lang="tr-TR" dirty="0" smtClean="0"/>
              <a:t>- Egemen </a:t>
            </a:r>
            <a:r>
              <a:rPr lang="tr-TR" dirty="0"/>
              <a:t>haberciliğin tercihinin basit bir taraf tutma olarak tanımlanması yanıltıcıdır. </a:t>
            </a:r>
            <a:endParaRPr lang="tr-TR" dirty="0" smtClean="0"/>
          </a:p>
          <a:p>
            <a:pPr marL="0" indent="0">
              <a:lnSpc>
                <a:spcPct val="114000"/>
              </a:lnSpc>
              <a:buNone/>
            </a:pPr>
            <a:r>
              <a:rPr lang="tr-TR" dirty="0" smtClean="0"/>
              <a:t>- Haberin </a:t>
            </a:r>
            <a:r>
              <a:rPr lang="tr-TR" dirty="0"/>
              <a:t>yapısal olarak yanlı </a:t>
            </a:r>
            <a:r>
              <a:rPr lang="tr-TR" dirty="0" smtClean="0"/>
              <a:t>olduğu eleştirel </a:t>
            </a:r>
            <a:r>
              <a:rPr lang="tr-TR" dirty="0"/>
              <a:t>yaklaşımın habercilik/medya konusundaki temel perspektifidir. </a:t>
            </a:r>
            <a:endParaRPr lang="tr-TR" dirty="0" smtClean="0"/>
          </a:p>
          <a:p>
            <a:pPr marL="0" indent="0">
              <a:lnSpc>
                <a:spcPct val="114000"/>
              </a:lnSpc>
              <a:buNone/>
            </a:pPr>
            <a:r>
              <a:rPr lang="tr-TR" dirty="0" smtClean="0"/>
              <a:t>- Bu </a:t>
            </a:r>
            <a:r>
              <a:rPr lang="tr-TR" dirty="0"/>
              <a:t>yapısal yanlılık içerisinde "</a:t>
            </a:r>
            <a:r>
              <a:rPr lang="tr-TR" i="1" dirty="0" err="1"/>
              <a:t>crash</a:t>
            </a:r>
            <a:r>
              <a:rPr lang="tr-TR" dirty="0"/>
              <a:t>" kısaltması (</a:t>
            </a:r>
            <a:r>
              <a:rPr lang="tr-TR" dirty="0" err="1"/>
              <a:t>class</a:t>
            </a:r>
            <a:r>
              <a:rPr lang="tr-TR" dirty="0"/>
              <a:t>-sınıf, </a:t>
            </a:r>
            <a:r>
              <a:rPr lang="tr-TR" dirty="0" err="1"/>
              <a:t>race</a:t>
            </a:r>
            <a:r>
              <a:rPr lang="tr-TR" dirty="0"/>
              <a:t>-ırk, </a:t>
            </a:r>
            <a:r>
              <a:rPr lang="tr-TR" dirty="0" err="1"/>
              <a:t>age</a:t>
            </a:r>
            <a:r>
              <a:rPr lang="tr-TR" dirty="0"/>
              <a:t>-yaş, </a:t>
            </a:r>
            <a:r>
              <a:rPr lang="tr-TR" dirty="0" err="1"/>
              <a:t>sex</a:t>
            </a:r>
            <a:r>
              <a:rPr lang="tr-TR" dirty="0"/>
              <a:t>-cinsiyet, </a:t>
            </a:r>
            <a:r>
              <a:rPr lang="tr-TR" dirty="0" err="1"/>
              <a:t>handicapped</a:t>
            </a:r>
            <a:r>
              <a:rPr lang="tr-TR" dirty="0"/>
              <a:t>-engelli) haber anlatısının başvurduğu temelleri özetler. </a:t>
            </a:r>
            <a:endParaRPr lang="tr-TR" dirty="0" smtClean="0"/>
          </a:p>
          <a:p>
            <a:pPr marL="0" indent="0">
              <a:lnSpc>
                <a:spcPct val="114000"/>
              </a:lnSpc>
              <a:buNone/>
            </a:pPr>
            <a:r>
              <a:rPr lang="tr-TR" dirty="0" smtClean="0"/>
              <a:t>- Yani</a:t>
            </a:r>
            <a:r>
              <a:rPr lang="tr-TR" dirty="0"/>
              <a:t>, haberin egemen anlatısı, orta-üst sınıf, beyaz, genç, erkek, </a:t>
            </a:r>
            <a:br>
              <a:rPr lang="tr-TR" dirty="0"/>
            </a:br>
            <a:r>
              <a:rPr lang="tr-TR" dirty="0" smtClean="0"/>
              <a:t>engelli-olmayandan </a:t>
            </a:r>
            <a:r>
              <a:rPr lang="tr-TR" dirty="0"/>
              <a:t>yanadır. </a:t>
            </a:r>
            <a:endParaRPr lang="tr-TR" dirty="0">
              <a:solidFill>
                <a:srgbClr val="FF0000"/>
              </a:solidFill>
            </a:endParaRPr>
          </a:p>
          <a:p>
            <a:pPr marL="0" indent="0">
              <a:lnSpc>
                <a:spcPct val="114000"/>
              </a:lnSpc>
              <a:buNone/>
            </a:pPr>
            <a:endParaRPr lang="tr-TR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2682724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49351" y="130950"/>
            <a:ext cx="10515600" cy="861508"/>
          </a:xfrm>
        </p:spPr>
        <p:txBody>
          <a:bodyPr>
            <a:normAutofit/>
          </a:bodyPr>
          <a:lstStyle/>
          <a:p>
            <a:pPr algn="ctr"/>
            <a:r>
              <a:rPr lang="tr-TR" sz="4800" b="1" dirty="0" smtClean="0">
                <a:solidFill>
                  <a:srgbClr val="FF0000"/>
                </a:solidFill>
              </a:rPr>
              <a:t>Habere Yaklaşımlar</a:t>
            </a:r>
            <a:endParaRPr lang="tr-TR" sz="4800" b="1" dirty="0">
              <a:solidFill>
                <a:srgbClr val="FF0000"/>
              </a:solidFill>
            </a:endParaRPr>
          </a:p>
        </p:txBody>
      </p:sp>
      <p:sp>
        <p:nvSpPr>
          <p:cNvPr id="5" name="İçerik Yer Tutucusu 2"/>
          <p:cNvSpPr txBox="1">
            <a:spLocks/>
          </p:cNvSpPr>
          <p:nvPr/>
        </p:nvSpPr>
        <p:spPr>
          <a:xfrm>
            <a:off x="680224" y="791738"/>
            <a:ext cx="11329639" cy="583208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14000"/>
              </a:lnSpc>
              <a:buNone/>
            </a:pPr>
            <a:r>
              <a:rPr lang="tr-TR" dirty="0" smtClean="0">
                <a:solidFill>
                  <a:srgbClr val="FF0000"/>
                </a:solidFill>
              </a:rPr>
              <a:t>Eleştirel Yaklaşım:</a:t>
            </a:r>
          </a:p>
          <a:p>
            <a:pPr>
              <a:lnSpc>
                <a:spcPct val="114000"/>
              </a:lnSpc>
              <a:buFontTx/>
              <a:buChar char="-"/>
            </a:pPr>
            <a:r>
              <a:rPr lang="tr-TR" dirty="0" smtClean="0"/>
              <a:t>Haber verili </a:t>
            </a:r>
            <a:r>
              <a:rPr lang="tr-TR" dirty="0"/>
              <a:t>bir gerçeklik içerisinde orada, öylece yer almaz, haber inşa edilir. </a:t>
            </a:r>
            <a:endParaRPr lang="tr-TR" dirty="0" smtClean="0"/>
          </a:p>
          <a:p>
            <a:pPr>
              <a:lnSpc>
                <a:spcPct val="114000"/>
              </a:lnSpc>
              <a:buFontTx/>
              <a:buChar char="-"/>
            </a:pPr>
            <a:endParaRPr lang="tr-TR" dirty="0"/>
          </a:p>
          <a:p>
            <a:pPr>
              <a:lnSpc>
                <a:spcPct val="114000"/>
              </a:lnSpc>
              <a:buFontTx/>
              <a:buChar char="-"/>
            </a:pPr>
            <a:r>
              <a:rPr lang="tr-TR" dirty="0" smtClean="0"/>
              <a:t>Habere </a:t>
            </a:r>
            <a:r>
              <a:rPr lang="tr-TR" dirty="0"/>
              <a:t>konu olan olay olgu, </a:t>
            </a:r>
            <a:r>
              <a:rPr lang="tr-TR" dirty="0" err="1"/>
              <a:t>ampirisist</a:t>
            </a:r>
            <a:r>
              <a:rPr lang="tr-TR" dirty="0"/>
              <a:t> bir perspektifle tanımlanamaz. </a:t>
            </a:r>
            <a:endParaRPr lang="tr-TR" dirty="0" smtClean="0"/>
          </a:p>
          <a:p>
            <a:pPr>
              <a:lnSpc>
                <a:spcPct val="114000"/>
              </a:lnSpc>
              <a:buFontTx/>
              <a:buChar char="-"/>
            </a:pPr>
            <a:endParaRPr lang="tr-TR" dirty="0" smtClean="0"/>
          </a:p>
          <a:p>
            <a:pPr>
              <a:lnSpc>
                <a:spcPct val="114000"/>
              </a:lnSpc>
              <a:buFontTx/>
              <a:buChar char="-"/>
            </a:pPr>
            <a:r>
              <a:rPr lang="tr-TR" dirty="0" smtClean="0"/>
              <a:t>Haber </a:t>
            </a:r>
            <a:r>
              <a:rPr lang="tr-TR" dirty="0"/>
              <a:t>bir </a:t>
            </a:r>
            <a:r>
              <a:rPr lang="tr-TR" dirty="0" err="1"/>
              <a:t>hegemonik</a:t>
            </a:r>
            <a:r>
              <a:rPr lang="tr-TR" dirty="0"/>
              <a:t> mücadele alanıdır, bu alan içerisinde mücadele eden farklı çıkarlara sahip taraflar söz konusudur. Mücadeledeki uzlaşı ve çatışmalar </a:t>
            </a:r>
            <a:r>
              <a:rPr lang="tr-TR" dirty="0" err="1"/>
              <a:t>konjonktüreldir</a:t>
            </a:r>
            <a:r>
              <a:rPr lang="tr-TR" dirty="0"/>
              <a:t>. </a:t>
            </a: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1494950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017626"/>
          </a:xfrm>
        </p:spPr>
        <p:txBody>
          <a:bodyPr>
            <a:normAutofit/>
          </a:bodyPr>
          <a:lstStyle/>
          <a:p>
            <a:pPr algn="ctr"/>
            <a:r>
              <a:rPr lang="tr-TR" sz="4800" b="1" dirty="0" smtClean="0">
                <a:solidFill>
                  <a:srgbClr val="FF0000"/>
                </a:solidFill>
              </a:rPr>
              <a:t>Habere Yaklaşımlar</a:t>
            </a:r>
            <a:endParaRPr lang="tr-TR" sz="4800" b="1" dirty="0">
              <a:solidFill>
                <a:srgbClr val="FF0000"/>
              </a:solidFill>
            </a:endParaRPr>
          </a:p>
        </p:txBody>
      </p:sp>
      <p:sp>
        <p:nvSpPr>
          <p:cNvPr id="5" name="İçerik Yer Tutucusu 2"/>
          <p:cNvSpPr txBox="1">
            <a:spLocks/>
          </p:cNvSpPr>
          <p:nvPr/>
        </p:nvSpPr>
        <p:spPr>
          <a:xfrm>
            <a:off x="557562" y="1583473"/>
            <a:ext cx="11307336" cy="50403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14000"/>
              </a:lnSpc>
              <a:buNone/>
            </a:pPr>
            <a:r>
              <a:rPr lang="tr-TR" dirty="0" smtClean="0"/>
              <a:t>Habere yaklaşımlar, sosyal bilimlerdeki epistemolojik ayrımlar içerisinden belirlenir. </a:t>
            </a:r>
          </a:p>
          <a:p>
            <a:pPr marL="0" indent="0">
              <a:lnSpc>
                <a:spcPct val="114000"/>
              </a:lnSpc>
              <a:buNone/>
            </a:pPr>
            <a:r>
              <a:rPr lang="tr-TR" dirty="0" err="1" smtClean="0"/>
              <a:t>Anaakım</a:t>
            </a:r>
            <a:r>
              <a:rPr lang="tr-TR" dirty="0" smtClean="0"/>
              <a:t> (çoğulcu-liberal) yaklaşım……….pozitivizm</a:t>
            </a:r>
          </a:p>
          <a:p>
            <a:pPr marL="0" indent="0">
              <a:lnSpc>
                <a:spcPct val="114000"/>
              </a:lnSpc>
              <a:buNone/>
            </a:pPr>
            <a:r>
              <a:rPr lang="tr-TR" dirty="0" smtClean="0"/>
              <a:t>Eleştirel (sorgulayıcı) yaklaşım………………tarihsel maddeci, </a:t>
            </a:r>
            <a:r>
              <a:rPr lang="tr-TR" dirty="0" err="1" smtClean="0"/>
              <a:t>fenomenolojik</a:t>
            </a: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22140034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49351" y="130950"/>
            <a:ext cx="10515600" cy="861508"/>
          </a:xfrm>
        </p:spPr>
        <p:txBody>
          <a:bodyPr>
            <a:normAutofit/>
          </a:bodyPr>
          <a:lstStyle/>
          <a:p>
            <a:pPr algn="ctr"/>
            <a:r>
              <a:rPr lang="tr-TR" sz="4800" b="1" dirty="0" smtClean="0">
                <a:solidFill>
                  <a:srgbClr val="FF0000"/>
                </a:solidFill>
              </a:rPr>
              <a:t>Habere Yaklaşımlar</a:t>
            </a:r>
            <a:endParaRPr lang="tr-TR" sz="4800" b="1" dirty="0">
              <a:solidFill>
                <a:srgbClr val="FF0000"/>
              </a:solidFill>
            </a:endParaRPr>
          </a:p>
        </p:txBody>
      </p:sp>
      <p:sp>
        <p:nvSpPr>
          <p:cNvPr id="5" name="İçerik Yer Tutucusu 2"/>
          <p:cNvSpPr txBox="1">
            <a:spLocks/>
          </p:cNvSpPr>
          <p:nvPr/>
        </p:nvSpPr>
        <p:spPr>
          <a:xfrm>
            <a:off x="557562" y="791738"/>
            <a:ext cx="11307336" cy="583208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14000"/>
              </a:lnSpc>
              <a:buNone/>
            </a:pPr>
            <a:r>
              <a:rPr lang="tr-TR" dirty="0" err="1" smtClean="0">
                <a:solidFill>
                  <a:srgbClr val="FF0000"/>
                </a:solidFill>
              </a:rPr>
              <a:t>Anaakım</a:t>
            </a:r>
            <a:r>
              <a:rPr lang="tr-TR" dirty="0" smtClean="0">
                <a:solidFill>
                  <a:srgbClr val="FF0000"/>
                </a:solidFill>
              </a:rPr>
              <a:t> (</a:t>
            </a:r>
            <a:r>
              <a:rPr lang="tr-TR" dirty="0" err="1" smtClean="0">
                <a:solidFill>
                  <a:srgbClr val="FF0000"/>
                </a:solidFill>
              </a:rPr>
              <a:t>çoğulcul</a:t>
            </a:r>
            <a:r>
              <a:rPr lang="tr-TR" dirty="0" smtClean="0">
                <a:solidFill>
                  <a:srgbClr val="FF0000"/>
                </a:solidFill>
              </a:rPr>
              <a:t>-liberal) Yaklaşım:</a:t>
            </a:r>
          </a:p>
          <a:p>
            <a:pPr marL="0" indent="0">
              <a:lnSpc>
                <a:spcPct val="114000"/>
              </a:lnSpc>
              <a:buNone/>
            </a:pPr>
            <a:r>
              <a:rPr lang="tr-TR" dirty="0" smtClean="0"/>
              <a:t>Liberalizm</a:t>
            </a:r>
          </a:p>
          <a:p>
            <a:pPr marL="0" indent="0">
              <a:lnSpc>
                <a:spcPct val="114000"/>
              </a:lnSpc>
              <a:buNone/>
            </a:pPr>
            <a:r>
              <a:rPr lang="tr-TR" dirty="0"/>
              <a:t>	</a:t>
            </a:r>
            <a:r>
              <a:rPr lang="tr-TR" dirty="0" smtClean="0"/>
              <a:t>- bireyi </a:t>
            </a:r>
            <a:r>
              <a:rPr lang="tr-TR" dirty="0"/>
              <a:t>öne çıkaran, onun hak ve özgürlüklerini tanımlayan bir </a:t>
            </a:r>
            <a:r>
              <a:rPr lang="tr-TR" dirty="0" smtClean="0"/>
              <a:t>	  		ideolojidir</a:t>
            </a:r>
            <a:r>
              <a:rPr lang="tr-TR" dirty="0"/>
              <a:t>. </a:t>
            </a:r>
            <a:endParaRPr lang="tr-TR" dirty="0" smtClean="0"/>
          </a:p>
          <a:p>
            <a:pPr marL="0" indent="0">
              <a:lnSpc>
                <a:spcPct val="114000"/>
              </a:lnSpc>
              <a:buNone/>
            </a:pPr>
            <a:r>
              <a:rPr lang="tr-TR" dirty="0"/>
              <a:t>	</a:t>
            </a:r>
            <a:r>
              <a:rPr lang="tr-TR" dirty="0" smtClean="0"/>
              <a:t>- insanın </a:t>
            </a:r>
            <a:r>
              <a:rPr lang="tr-TR" dirty="0"/>
              <a:t>doğuştan sahip olduğu ve devredilemez olan hakları vardır. 	</a:t>
            </a:r>
            <a:r>
              <a:rPr lang="tr-TR" dirty="0" smtClean="0"/>
              <a:t>bağımsız </a:t>
            </a:r>
            <a:r>
              <a:rPr lang="tr-TR" dirty="0"/>
              <a:t>ve özgür bireyin </a:t>
            </a:r>
            <a:r>
              <a:rPr lang="tr-TR" b="1" dirty="0" smtClean="0"/>
              <a:t>yaşama</a:t>
            </a:r>
            <a:r>
              <a:rPr lang="tr-TR" dirty="0" smtClean="0"/>
              <a:t>, </a:t>
            </a:r>
            <a:r>
              <a:rPr lang="tr-TR" b="1" dirty="0" smtClean="0"/>
              <a:t>çalışma</a:t>
            </a:r>
            <a:r>
              <a:rPr lang="tr-TR" dirty="0" smtClean="0"/>
              <a:t> ve </a:t>
            </a:r>
            <a:r>
              <a:rPr lang="tr-TR" b="1" dirty="0" smtClean="0"/>
              <a:t>mülkiyet</a:t>
            </a:r>
            <a:r>
              <a:rPr lang="tr-TR" dirty="0" smtClean="0"/>
              <a:t> hakkını </a:t>
            </a:r>
            <a:r>
              <a:rPr lang="tr-TR" dirty="0"/>
              <a:t>öne </a:t>
            </a:r>
            <a:r>
              <a:rPr lang="tr-TR" dirty="0" smtClean="0"/>
              <a:t>	çıkarır</a:t>
            </a:r>
            <a:r>
              <a:rPr lang="tr-TR" dirty="0"/>
              <a:t>. </a:t>
            </a:r>
            <a:r>
              <a:rPr lang="tr-TR" dirty="0" smtClean="0"/>
              <a:t>(John Locke)</a:t>
            </a:r>
          </a:p>
          <a:p>
            <a:pPr marL="0" indent="0">
              <a:lnSpc>
                <a:spcPct val="114000"/>
              </a:lnSpc>
              <a:buNone/>
            </a:pPr>
            <a:r>
              <a:rPr lang="tr-TR" dirty="0"/>
              <a:t>	</a:t>
            </a:r>
            <a:r>
              <a:rPr lang="tr-TR" dirty="0" smtClean="0"/>
              <a:t>- Özgürlük hiçbir dış müdahalenin ya da zorlamanın olmamasıdır. Bu 	durumlarda insan aklıyla hareket ederek en rasyonel kararı alabilir.</a:t>
            </a:r>
          </a:p>
          <a:p>
            <a:pPr marL="0" indent="0">
              <a:lnSpc>
                <a:spcPct val="114000"/>
              </a:lnSpc>
              <a:buNone/>
            </a:pPr>
            <a:endParaRPr lang="tr-TR" dirty="0" smtClean="0"/>
          </a:p>
          <a:p>
            <a:pPr marL="0" indent="0">
              <a:lnSpc>
                <a:spcPct val="114000"/>
              </a:lnSpc>
              <a:buNone/>
            </a:pP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31953270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49351" y="130950"/>
            <a:ext cx="10515600" cy="861508"/>
          </a:xfrm>
        </p:spPr>
        <p:txBody>
          <a:bodyPr>
            <a:normAutofit/>
          </a:bodyPr>
          <a:lstStyle/>
          <a:p>
            <a:pPr algn="ctr"/>
            <a:r>
              <a:rPr lang="tr-TR" sz="4800" b="1" dirty="0" smtClean="0">
                <a:solidFill>
                  <a:srgbClr val="FF0000"/>
                </a:solidFill>
              </a:rPr>
              <a:t>Habere Yaklaşımlar</a:t>
            </a:r>
            <a:endParaRPr lang="tr-TR" sz="4800" b="1" dirty="0">
              <a:solidFill>
                <a:srgbClr val="FF0000"/>
              </a:solidFill>
            </a:endParaRPr>
          </a:p>
        </p:txBody>
      </p:sp>
      <p:sp>
        <p:nvSpPr>
          <p:cNvPr id="5" name="İçerik Yer Tutucusu 2"/>
          <p:cNvSpPr txBox="1">
            <a:spLocks/>
          </p:cNvSpPr>
          <p:nvPr/>
        </p:nvSpPr>
        <p:spPr>
          <a:xfrm>
            <a:off x="557562" y="791738"/>
            <a:ext cx="11307336" cy="583208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14000"/>
              </a:lnSpc>
              <a:buNone/>
            </a:pPr>
            <a:r>
              <a:rPr lang="tr-TR" dirty="0" err="1" smtClean="0">
                <a:solidFill>
                  <a:srgbClr val="FF0000"/>
                </a:solidFill>
              </a:rPr>
              <a:t>Anaakım</a:t>
            </a:r>
            <a:r>
              <a:rPr lang="tr-TR" dirty="0" smtClean="0">
                <a:solidFill>
                  <a:srgbClr val="FF0000"/>
                </a:solidFill>
              </a:rPr>
              <a:t> (</a:t>
            </a:r>
            <a:r>
              <a:rPr lang="tr-TR" dirty="0" err="1" smtClean="0">
                <a:solidFill>
                  <a:srgbClr val="FF0000"/>
                </a:solidFill>
              </a:rPr>
              <a:t>çoğulcul</a:t>
            </a:r>
            <a:r>
              <a:rPr lang="tr-TR" dirty="0" smtClean="0">
                <a:solidFill>
                  <a:srgbClr val="FF0000"/>
                </a:solidFill>
              </a:rPr>
              <a:t>-liberal) Yaklaşım:</a:t>
            </a:r>
          </a:p>
          <a:p>
            <a:pPr marL="0" indent="0">
              <a:lnSpc>
                <a:spcPct val="114000"/>
              </a:lnSpc>
              <a:buNone/>
            </a:pPr>
            <a:r>
              <a:rPr lang="tr-TR" dirty="0" smtClean="0"/>
              <a:t>Liberalizm</a:t>
            </a:r>
          </a:p>
          <a:p>
            <a:pPr marL="0" indent="0">
              <a:lnSpc>
                <a:spcPct val="114000"/>
              </a:lnSpc>
              <a:buNone/>
            </a:pPr>
            <a:r>
              <a:rPr lang="tr-TR" dirty="0"/>
              <a:t>	</a:t>
            </a:r>
            <a:r>
              <a:rPr lang="tr-TR" dirty="0" smtClean="0"/>
              <a:t>- bireyler arasında mutlak eşitlik ve denkliği varsayar.</a:t>
            </a:r>
          </a:p>
          <a:p>
            <a:pPr marL="0" indent="0">
              <a:lnSpc>
                <a:spcPct val="114000"/>
              </a:lnSpc>
              <a:buNone/>
            </a:pPr>
            <a:r>
              <a:rPr lang="tr-TR" dirty="0"/>
              <a:t>	</a:t>
            </a:r>
            <a:r>
              <a:rPr lang="tr-TR" dirty="0" smtClean="0"/>
              <a:t>- </a:t>
            </a:r>
            <a:r>
              <a:rPr lang="tr-TR" dirty="0"/>
              <a:t>bireyin rasyonalitesi kendisini </a:t>
            </a:r>
            <a:r>
              <a:rPr lang="tr-TR" dirty="0" smtClean="0"/>
              <a:t>öncelikle </a:t>
            </a:r>
            <a:r>
              <a:rPr lang="tr-TR" b="1" dirty="0" smtClean="0"/>
              <a:t>serbest pazarın </a:t>
            </a:r>
            <a:r>
              <a:rPr lang="tr-TR" dirty="0"/>
              <a:t>koşulları </a:t>
            </a:r>
            <a:r>
              <a:rPr lang="tr-TR" dirty="0" smtClean="0"/>
              <a:t>	içerisinde </a:t>
            </a:r>
            <a:r>
              <a:rPr lang="tr-TR" dirty="0"/>
              <a:t>kendisini gösterir.</a:t>
            </a:r>
            <a:endParaRPr lang="tr-TR" dirty="0" smtClean="0"/>
          </a:p>
          <a:p>
            <a:pPr marL="0" indent="0">
              <a:lnSpc>
                <a:spcPct val="114000"/>
              </a:lnSpc>
              <a:buNone/>
            </a:pPr>
            <a:r>
              <a:rPr lang="tr-TR" dirty="0" smtClean="0"/>
              <a:t>	- ifade </a:t>
            </a:r>
            <a:r>
              <a:rPr lang="tr-TR" dirty="0"/>
              <a:t>özgürlüğü ise </a:t>
            </a:r>
            <a:r>
              <a:rPr lang="tr-TR" b="1" dirty="0"/>
              <a:t>fikirler pazarında </a:t>
            </a:r>
            <a:r>
              <a:rPr lang="tr-TR" dirty="0"/>
              <a:t>en rasyonel olanın ortaya </a:t>
            </a:r>
            <a:r>
              <a:rPr lang="tr-TR" dirty="0" smtClean="0"/>
              <a:t>	çıkmasını sağlar.</a:t>
            </a:r>
          </a:p>
        </p:txBody>
      </p:sp>
    </p:spTree>
    <p:extLst>
      <p:ext uri="{BB962C8B-B14F-4D97-AF65-F5344CB8AC3E}">
        <p14:creationId xmlns:p14="http://schemas.microsoft.com/office/powerpoint/2010/main" val="33493951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49351" y="130950"/>
            <a:ext cx="10515600" cy="861508"/>
          </a:xfrm>
        </p:spPr>
        <p:txBody>
          <a:bodyPr>
            <a:normAutofit/>
          </a:bodyPr>
          <a:lstStyle/>
          <a:p>
            <a:pPr algn="ctr"/>
            <a:r>
              <a:rPr lang="tr-TR" sz="4800" b="1" dirty="0" smtClean="0">
                <a:solidFill>
                  <a:srgbClr val="FF0000"/>
                </a:solidFill>
              </a:rPr>
              <a:t>Habere Yaklaşımlar</a:t>
            </a:r>
            <a:endParaRPr lang="tr-TR" sz="4800" b="1" dirty="0">
              <a:solidFill>
                <a:srgbClr val="FF0000"/>
              </a:solidFill>
            </a:endParaRPr>
          </a:p>
        </p:txBody>
      </p:sp>
      <p:sp>
        <p:nvSpPr>
          <p:cNvPr id="5" name="İçerik Yer Tutucusu 2"/>
          <p:cNvSpPr txBox="1">
            <a:spLocks/>
          </p:cNvSpPr>
          <p:nvPr/>
        </p:nvSpPr>
        <p:spPr>
          <a:xfrm>
            <a:off x="557562" y="791738"/>
            <a:ext cx="11307336" cy="583208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14000"/>
              </a:lnSpc>
              <a:buNone/>
            </a:pPr>
            <a:r>
              <a:rPr lang="tr-TR" dirty="0" err="1" smtClean="0">
                <a:solidFill>
                  <a:srgbClr val="FF0000"/>
                </a:solidFill>
              </a:rPr>
              <a:t>Anaakım</a:t>
            </a:r>
            <a:r>
              <a:rPr lang="tr-TR" dirty="0" smtClean="0">
                <a:solidFill>
                  <a:srgbClr val="FF0000"/>
                </a:solidFill>
              </a:rPr>
              <a:t> (</a:t>
            </a:r>
            <a:r>
              <a:rPr lang="tr-TR" dirty="0" err="1" smtClean="0">
                <a:solidFill>
                  <a:srgbClr val="FF0000"/>
                </a:solidFill>
              </a:rPr>
              <a:t>çoğulcul</a:t>
            </a:r>
            <a:r>
              <a:rPr lang="tr-TR" dirty="0" smtClean="0">
                <a:solidFill>
                  <a:srgbClr val="FF0000"/>
                </a:solidFill>
              </a:rPr>
              <a:t>-liberal) Yaklaşım:</a:t>
            </a:r>
          </a:p>
          <a:p>
            <a:pPr marL="0" indent="0">
              <a:lnSpc>
                <a:spcPct val="114000"/>
              </a:lnSpc>
              <a:buNone/>
            </a:pPr>
            <a:r>
              <a:rPr lang="tr-TR" dirty="0" smtClean="0"/>
              <a:t>Liberalizm</a:t>
            </a:r>
          </a:p>
          <a:p>
            <a:pPr marL="0" indent="0">
              <a:lnSpc>
                <a:spcPct val="114000"/>
              </a:lnSpc>
              <a:buNone/>
            </a:pPr>
            <a:r>
              <a:rPr lang="tr-TR" dirty="0"/>
              <a:t>	</a:t>
            </a:r>
            <a:r>
              <a:rPr lang="tr-TR" dirty="0" smtClean="0"/>
              <a:t>-Basının </a:t>
            </a:r>
            <a:r>
              <a:rPr lang="tr-TR" dirty="0"/>
              <a:t>görevi yasama, yürütme, yargı yanında </a:t>
            </a:r>
            <a:r>
              <a:rPr lang="tr-TR" b="1" dirty="0"/>
              <a:t>dördüncü güç </a:t>
            </a:r>
            <a:r>
              <a:rPr lang="tr-TR" dirty="0" smtClean="0"/>
              <a:t>olmak; 	bunları </a:t>
            </a:r>
            <a:r>
              <a:rPr lang="tr-TR" dirty="0"/>
              <a:t>denetlemek ve halkı bilgilendirmektir. </a:t>
            </a:r>
            <a:endParaRPr lang="tr-TR" dirty="0" smtClean="0"/>
          </a:p>
          <a:p>
            <a:pPr marL="0" indent="0">
              <a:lnSpc>
                <a:spcPct val="114000"/>
              </a:lnSpc>
              <a:buNone/>
            </a:pPr>
            <a:r>
              <a:rPr lang="tr-TR" dirty="0"/>
              <a:t>	</a:t>
            </a:r>
            <a:r>
              <a:rPr lang="tr-TR" dirty="0" smtClean="0"/>
              <a:t>-Çoğulcu </a:t>
            </a:r>
            <a:r>
              <a:rPr lang="tr-TR" dirty="0"/>
              <a:t>bir anlayış içerisinde bütün seslere eşit oranda yer </a:t>
            </a:r>
            <a:r>
              <a:rPr lang="tr-TR" dirty="0" smtClean="0"/>
              <a:t>vererek, 	fikirler piyasasını oluşturmak ve böylece gerçeğin </a:t>
            </a:r>
            <a:r>
              <a:rPr lang="tr-TR" dirty="0"/>
              <a:t>ortaya çıkmasına </a:t>
            </a:r>
            <a:r>
              <a:rPr lang="tr-TR" dirty="0" smtClean="0"/>
              <a:t>	yardımcı </a:t>
            </a:r>
            <a:r>
              <a:rPr lang="tr-TR" dirty="0"/>
              <a:t>olmaktır. </a:t>
            </a:r>
            <a:endParaRPr lang="tr-TR" dirty="0" smtClean="0"/>
          </a:p>
          <a:p>
            <a:pPr marL="0" indent="0">
              <a:lnSpc>
                <a:spcPct val="114000"/>
              </a:lnSpc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buNone/>
            </a:pPr>
            <a:r>
              <a:rPr lang="tr-TR" dirty="0" smtClean="0"/>
              <a:t>**</a:t>
            </a:r>
            <a:r>
              <a:rPr lang="tr-TR" b="1" dirty="0" smtClean="0"/>
              <a:t>Liberalizm</a:t>
            </a:r>
            <a:r>
              <a:rPr lang="tr-TR" dirty="0" smtClean="0"/>
              <a:t> ve </a:t>
            </a:r>
            <a:r>
              <a:rPr lang="tr-TR" b="1" dirty="0" smtClean="0"/>
              <a:t>çoğulculuk</a:t>
            </a:r>
            <a:r>
              <a:rPr lang="tr-TR" dirty="0" smtClean="0"/>
              <a:t> </a:t>
            </a:r>
            <a:r>
              <a:rPr lang="tr-TR" dirty="0" err="1"/>
              <a:t>anaakım</a:t>
            </a:r>
            <a:r>
              <a:rPr lang="tr-TR" dirty="0"/>
              <a:t> haber anlayışının </a:t>
            </a:r>
            <a:r>
              <a:rPr lang="tr-TR" dirty="0" smtClean="0"/>
              <a:t>temel mantığını oluşturur.</a:t>
            </a:r>
          </a:p>
        </p:txBody>
      </p:sp>
    </p:spTree>
    <p:extLst>
      <p:ext uri="{BB962C8B-B14F-4D97-AF65-F5344CB8AC3E}">
        <p14:creationId xmlns:p14="http://schemas.microsoft.com/office/powerpoint/2010/main" val="9633910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49351" y="130950"/>
            <a:ext cx="10515600" cy="861508"/>
          </a:xfrm>
        </p:spPr>
        <p:txBody>
          <a:bodyPr>
            <a:normAutofit/>
          </a:bodyPr>
          <a:lstStyle/>
          <a:p>
            <a:pPr algn="ctr"/>
            <a:r>
              <a:rPr lang="tr-TR" sz="4800" b="1" dirty="0" smtClean="0">
                <a:solidFill>
                  <a:srgbClr val="FF0000"/>
                </a:solidFill>
              </a:rPr>
              <a:t>Habere Yaklaşımlar</a:t>
            </a:r>
            <a:endParaRPr lang="tr-TR" sz="4800" b="1" dirty="0">
              <a:solidFill>
                <a:srgbClr val="FF0000"/>
              </a:solidFill>
            </a:endParaRPr>
          </a:p>
        </p:txBody>
      </p:sp>
      <p:sp>
        <p:nvSpPr>
          <p:cNvPr id="5" name="İçerik Yer Tutucusu 2"/>
          <p:cNvSpPr txBox="1">
            <a:spLocks/>
          </p:cNvSpPr>
          <p:nvPr/>
        </p:nvSpPr>
        <p:spPr>
          <a:xfrm>
            <a:off x="524106" y="791738"/>
            <a:ext cx="11340791" cy="583208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14000"/>
              </a:lnSpc>
              <a:buNone/>
            </a:pPr>
            <a:r>
              <a:rPr lang="tr-TR" dirty="0" err="1">
                <a:solidFill>
                  <a:srgbClr val="FF0000"/>
                </a:solidFill>
              </a:rPr>
              <a:t>Anaakım</a:t>
            </a:r>
            <a:r>
              <a:rPr lang="tr-TR" dirty="0">
                <a:solidFill>
                  <a:srgbClr val="FF0000"/>
                </a:solidFill>
              </a:rPr>
              <a:t> (</a:t>
            </a:r>
            <a:r>
              <a:rPr lang="tr-TR" dirty="0" err="1">
                <a:solidFill>
                  <a:srgbClr val="FF0000"/>
                </a:solidFill>
              </a:rPr>
              <a:t>çoğulcul</a:t>
            </a:r>
            <a:r>
              <a:rPr lang="tr-TR" dirty="0">
                <a:solidFill>
                  <a:srgbClr val="FF0000"/>
                </a:solidFill>
              </a:rPr>
              <a:t>-liberal) Yaklaşım:</a:t>
            </a:r>
          </a:p>
          <a:p>
            <a:pPr marL="0" indent="0">
              <a:lnSpc>
                <a:spcPct val="114000"/>
              </a:lnSpc>
              <a:buNone/>
            </a:pPr>
            <a:r>
              <a:rPr lang="tr-TR" dirty="0" smtClean="0"/>
              <a:t>Pozitivizm</a:t>
            </a:r>
          </a:p>
          <a:p>
            <a:pPr marL="0" indent="0">
              <a:lnSpc>
                <a:spcPct val="114000"/>
              </a:lnSpc>
              <a:buNone/>
            </a:pPr>
            <a:r>
              <a:rPr lang="tr-TR" dirty="0" smtClean="0"/>
              <a:t>	-Sosyal bilim araştırmacısının gerçeğe </a:t>
            </a:r>
            <a:r>
              <a:rPr lang="tr-TR" dirty="0"/>
              <a:t>ulaşmadaki aracı değer </a:t>
            </a:r>
            <a:r>
              <a:rPr lang="tr-TR" dirty="0" smtClean="0"/>
              <a:t>	yargılarından arınmış</a:t>
            </a:r>
            <a:r>
              <a:rPr lang="tr-TR" dirty="0"/>
              <a:t>, </a:t>
            </a:r>
            <a:r>
              <a:rPr lang="tr-TR" dirty="0" smtClean="0"/>
              <a:t>olgulara dayanan </a:t>
            </a:r>
            <a:r>
              <a:rPr lang="tr-TR" dirty="0"/>
              <a:t>bir nesnellik anlayışıdır. </a:t>
            </a:r>
            <a:endParaRPr lang="tr-TR" dirty="0" smtClean="0"/>
          </a:p>
          <a:p>
            <a:pPr marL="0" indent="0">
              <a:lnSpc>
                <a:spcPct val="114000"/>
              </a:lnSpc>
              <a:buNone/>
            </a:pPr>
            <a:r>
              <a:rPr lang="tr-TR" dirty="0" smtClean="0"/>
              <a:t>	-Sosyal </a:t>
            </a:r>
            <a:r>
              <a:rPr lang="tr-TR" dirty="0"/>
              <a:t>bilimcinin insani değer yargılarını bir kenarda bırakabilecek </a:t>
            </a:r>
            <a:r>
              <a:rPr lang="tr-TR" dirty="0" smtClean="0"/>
              <a:t>	denli </a:t>
            </a:r>
            <a:r>
              <a:rPr lang="tr-TR" dirty="0"/>
              <a:t>bilgi ile </a:t>
            </a:r>
            <a:r>
              <a:rPr lang="tr-TR" dirty="0" smtClean="0"/>
              <a:t>arasına </a:t>
            </a:r>
            <a:r>
              <a:rPr lang="tr-TR" dirty="0"/>
              <a:t>bir mesafe koyması beklenir. </a:t>
            </a:r>
            <a:endParaRPr lang="tr-TR" dirty="0" smtClean="0"/>
          </a:p>
          <a:p>
            <a:pPr marL="0" indent="0">
              <a:lnSpc>
                <a:spcPct val="114000"/>
              </a:lnSpc>
              <a:buNone/>
            </a:pPr>
            <a:r>
              <a:rPr lang="tr-TR" dirty="0"/>
              <a:t>	</a:t>
            </a:r>
            <a:r>
              <a:rPr lang="tr-TR" dirty="0" smtClean="0"/>
              <a:t>-Liberal </a:t>
            </a:r>
            <a:r>
              <a:rPr lang="tr-TR" dirty="0"/>
              <a:t>teoriden beslenen </a:t>
            </a:r>
            <a:r>
              <a:rPr lang="tr-TR" dirty="0" err="1"/>
              <a:t>anaakım</a:t>
            </a:r>
            <a:r>
              <a:rPr lang="tr-TR" dirty="0"/>
              <a:t> habercilik/basın anlayışı </a:t>
            </a:r>
            <a:r>
              <a:rPr lang="tr-TR" dirty="0" smtClean="0"/>
              <a:t>da 	gazetecinin gerçeğin </a:t>
            </a:r>
            <a:r>
              <a:rPr lang="tr-TR" dirty="0"/>
              <a:t>ortaya çıkmasında değer yargılarından arınmış </a:t>
            </a:r>
            <a:r>
              <a:rPr lang="tr-TR" dirty="0" smtClean="0"/>
              <a:t>	konumunu </a:t>
            </a:r>
            <a:r>
              <a:rPr lang="tr-TR" dirty="0"/>
              <a:t>merkeze alır</a:t>
            </a:r>
            <a:r>
              <a:rPr lang="tr-TR" dirty="0" smtClean="0"/>
              <a:t>.</a:t>
            </a:r>
          </a:p>
          <a:p>
            <a:pPr marL="0" indent="0">
              <a:lnSpc>
                <a:spcPct val="114000"/>
              </a:lnSpc>
              <a:buNone/>
            </a:pPr>
            <a:r>
              <a:rPr lang="tr-TR" dirty="0" smtClean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22930169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49351" y="130950"/>
            <a:ext cx="10515600" cy="861508"/>
          </a:xfrm>
        </p:spPr>
        <p:txBody>
          <a:bodyPr>
            <a:normAutofit/>
          </a:bodyPr>
          <a:lstStyle/>
          <a:p>
            <a:pPr algn="ctr"/>
            <a:r>
              <a:rPr lang="tr-TR" sz="4800" b="1" dirty="0" smtClean="0">
                <a:solidFill>
                  <a:srgbClr val="FF0000"/>
                </a:solidFill>
              </a:rPr>
              <a:t>Habere Yaklaşımlar</a:t>
            </a:r>
            <a:endParaRPr lang="tr-TR" sz="4800" b="1" dirty="0">
              <a:solidFill>
                <a:srgbClr val="FF0000"/>
              </a:solidFill>
            </a:endParaRPr>
          </a:p>
        </p:txBody>
      </p:sp>
      <p:sp>
        <p:nvSpPr>
          <p:cNvPr id="5" name="İçerik Yer Tutucusu 2"/>
          <p:cNvSpPr txBox="1">
            <a:spLocks/>
          </p:cNvSpPr>
          <p:nvPr/>
        </p:nvSpPr>
        <p:spPr>
          <a:xfrm>
            <a:off x="111512" y="791738"/>
            <a:ext cx="11753386" cy="583208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14000"/>
              </a:lnSpc>
              <a:buNone/>
            </a:pPr>
            <a:r>
              <a:rPr lang="tr-TR" dirty="0" err="1">
                <a:solidFill>
                  <a:srgbClr val="FF0000"/>
                </a:solidFill>
              </a:rPr>
              <a:t>Anaakım</a:t>
            </a:r>
            <a:r>
              <a:rPr lang="tr-TR" dirty="0">
                <a:solidFill>
                  <a:srgbClr val="FF0000"/>
                </a:solidFill>
              </a:rPr>
              <a:t> (</a:t>
            </a:r>
            <a:r>
              <a:rPr lang="tr-TR" dirty="0" err="1">
                <a:solidFill>
                  <a:srgbClr val="FF0000"/>
                </a:solidFill>
              </a:rPr>
              <a:t>çoğulcul</a:t>
            </a:r>
            <a:r>
              <a:rPr lang="tr-TR" dirty="0">
                <a:solidFill>
                  <a:srgbClr val="FF0000"/>
                </a:solidFill>
              </a:rPr>
              <a:t>-liberal) Yaklaşım:</a:t>
            </a:r>
          </a:p>
          <a:p>
            <a:pPr marL="0" indent="0">
              <a:lnSpc>
                <a:spcPct val="114000"/>
              </a:lnSpc>
              <a:buNone/>
            </a:pPr>
            <a:r>
              <a:rPr lang="tr-TR" dirty="0" smtClean="0"/>
              <a:t>Pozitivizm</a:t>
            </a:r>
          </a:p>
          <a:p>
            <a:pPr marL="0" indent="0">
              <a:lnSpc>
                <a:spcPct val="114000"/>
              </a:lnSpc>
              <a:buNone/>
            </a:pPr>
            <a:r>
              <a:rPr lang="tr-TR" dirty="0" smtClean="0"/>
              <a:t>	- Gazetecinin </a:t>
            </a:r>
            <a:r>
              <a:rPr lang="tr-TR" dirty="0"/>
              <a:t>nesnel (</a:t>
            </a:r>
            <a:r>
              <a:rPr lang="tr-TR" dirty="0" err="1"/>
              <a:t>objectivitiy</a:t>
            </a:r>
            <a:r>
              <a:rPr lang="tr-TR" dirty="0"/>
              <a:t>) olması tıpkı bilimsel </a:t>
            </a:r>
            <a:r>
              <a:rPr lang="tr-TR" dirty="0" err="1"/>
              <a:t>metodlar</a:t>
            </a:r>
            <a:r>
              <a:rPr lang="tr-TR" dirty="0"/>
              <a:t> gibi </a:t>
            </a:r>
            <a:r>
              <a:rPr lang="tr-TR" dirty="0" smtClean="0"/>
              <a:t>	</a:t>
            </a:r>
            <a:r>
              <a:rPr lang="tr-TR" b="1" dirty="0" smtClean="0"/>
              <a:t>insani olanla </a:t>
            </a:r>
            <a:r>
              <a:rPr lang="tr-TR" b="1" dirty="0"/>
              <a:t>olan mesafesini anlatır </a:t>
            </a:r>
            <a:r>
              <a:rPr lang="tr-TR" dirty="0"/>
              <a:t>ve bu sayede </a:t>
            </a:r>
            <a:r>
              <a:rPr lang="tr-TR" b="1" dirty="0"/>
              <a:t>güvenilirlik</a:t>
            </a:r>
            <a:r>
              <a:rPr lang="tr-TR" dirty="0"/>
              <a:t> kazanır. </a:t>
            </a:r>
            <a:endParaRPr lang="tr-TR" dirty="0" smtClean="0"/>
          </a:p>
          <a:p>
            <a:pPr marL="0" indent="0">
              <a:lnSpc>
                <a:spcPct val="114000"/>
              </a:lnSpc>
              <a:buNone/>
            </a:pPr>
            <a:r>
              <a:rPr lang="tr-TR" dirty="0" smtClean="0"/>
              <a:t>	- Profesyonel gazetecilik </a:t>
            </a:r>
            <a:r>
              <a:rPr lang="tr-TR" dirty="0"/>
              <a:t>ilkeleri </a:t>
            </a:r>
            <a:r>
              <a:rPr lang="tr-TR" dirty="0" smtClean="0"/>
              <a:t>olarak da nesnellik, </a:t>
            </a:r>
            <a:r>
              <a:rPr lang="tr-TR" dirty="0" err="1" smtClean="0"/>
              <a:t>olgusallık</a:t>
            </a:r>
            <a:r>
              <a:rPr lang="tr-TR" dirty="0" smtClean="0"/>
              <a:t>, tarafsızlık, 	dengelilik gibi değerler öne çıkar. </a:t>
            </a:r>
          </a:p>
          <a:p>
            <a:pPr marL="0" indent="0">
              <a:lnSpc>
                <a:spcPct val="114000"/>
              </a:lnSpc>
              <a:buNone/>
            </a:pPr>
            <a:r>
              <a:rPr lang="tr-TR" dirty="0"/>
              <a:t>	</a:t>
            </a:r>
            <a:r>
              <a:rPr lang="tr-TR" dirty="0" smtClean="0"/>
              <a:t>- Bunlar, haberciliğin </a:t>
            </a:r>
            <a:r>
              <a:rPr lang="tr-TR" dirty="0"/>
              <a:t>standartlaşmasını </a:t>
            </a:r>
            <a:r>
              <a:rPr lang="tr-TR" dirty="0" smtClean="0"/>
              <a:t>sağlar. </a:t>
            </a:r>
            <a:br>
              <a:rPr lang="tr-TR" dirty="0" smtClean="0"/>
            </a:br>
            <a:r>
              <a:rPr lang="tr-TR" dirty="0" smtClean="0"/>
              <a:t>	</a:t>
            </a:r>
            <a:r>
              <a:rPr lang="tr-TR" b="1" dirty="0" smtClean="0"/>
              <a:t>Haber </a:t>
            </a:r>
            <a:r>
              <a:rPr lang="tr-TR" b="1" dirty="0"/>
              <a:t>ve gerçek </a:t>
            </a:r>
            <a:r>
              <a:rPr lang="tr-TR" dirty="0"/>
              <a:t>arasında bir </a:t>
            </a:r>
            <a:r>
              <a:rPr lang="tr-TR" b="1" dirty="0" smtClean="0"/>
              <a:t>eşdeğerlilik </a:t>
            </a:r>
            <a:r>
              <a:rPr lang="tr-TR" dirty="0" smtClean="0"/>
              <a:t>kurulur.	</a:t>
            </a:r>
          </a:p>
        </p:txBody>
      </p:sp>
    </p:spTree>
    <p:extLst>
      <p:ext uri="{BB962C8B-B14F-4D97-AF65-F5344CB8AC3E}">
        <p14:creationId xmlns:p14="http://schemas.microsoft.com/office/powerpoint/2010/main" val="32449034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49351" y="130950"/>
            <a:ext cx="10515600" cy="861508"/>
          </a:xfrm>
        </p:spPr>
        <p:txBody>
          <a:bodyPr>
            <a:normAutofit/>
          </a:bodyPr>
          <a:lstStyle/>
          <a:p>
            <a:pPr algn="ctr"/>
            <a:r>
              <a:rPr lang="tr-TR" sz="4800" b="1" dirty="0" smtClean="0">
                <a:solidFill>
                  <a:srgbClr val="FF0000"/>
                </a:solidFill>
              </a:rPr>
              <a:t>Habere Yaklaşımlar</a:t>
            </a:r>
            <a:endParaRPr lang="tr-TR" sz="4800" b="1" dirty="0">
              <a:solidFill>
                <a:srgbClr val="FF0000"/>
              </a:solidFill>
            </a:endParaRPr>
          </a:p>
        </p:txBody>
      </p:sp>
      <p:sp>
        <p:nvSpPr>
          <p:cNvPr id="5" name="İçerik Yer Tutucusu 2"/>
          <p:cNvSpPr txBox="1">
            <a:spLocks/>
          </p:cNvSpPr>
          <p:nvPr/>
        </p:nvSpPr>
        <p:spPr>
          <a:xfrm>
            <a:off x="423746" y="1182028"/>
            <a:ext cx="11441152" cy="54417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14000"/>
              </a:lnSpc>
              <a:buNone/>
            </a:pPr>
            <a:r>
              <a:rPr lang="tr-TR" dirty="0" err="1">
                <a:solidFill>
                  <a:srgbClr val="FF0000"/>
                </a:solidFill>
              </a:rPr>
              <a:t>Anaakım</a:t>
            </a:r>
            <a:r>
              <a:rPr lang="tr-TR" dirty="0">
                <a:solidFill>
                  <a:srgbClr val="FF0000"/>
                </a:solidFill>
              </a:rPr>
              <a:t> (</a:t>
            </a:r>
            <a:r>
              <a:rPr lang="tr-TR" dirty="0" err="1">
                <a:solidFill>
                  <a:srgbClr val="FF0000"/>
                </a:solidFill>
              </a:rPr>
              <a:t>çoğulcul</a:t>
            </a:r>
            <a:r>
              <a:rPr lang="tr-TR" dirty="0">
                <a:solidFill>
                  <a:srgbClr val="FF0000"/>
                </a:solidFill>
              </a:rPr>
              <a:t>-liberal) Yaklaşım:</a:t>
            </a:r>
          </a:p>
          <a:p>
            <a:pPr marL="0" indent="0">
              <a:lnSpc>
                <a:spcPct val="114000"/>
              </a:lnSpc>
              <a:buNone/>
            </a:pPr>
            <a:r>
              <a:rPr lang="tr-TR" dirty="0" smtClean="0"/>
              <a:t>- </a:t>
            </a:r>
            <a:r>
              <a:rPr lang="tr-TR" dirty="0" err="1" smtClean="0"/>
              <a:t>Anaakım</a:t>
            </a:r>
            <a:r>
              <a:rPr lang="tr-TR" dirty="0" smtClean="0"/>
              <a:t> </a:t>
            </a:r>
            <a:r>
              <a:rPr lang="tr-TR" dirty="0"/>
              <a:t>habercilik anlayışı haberi gerçeğin birebir </a:t>
            </a:r>
            <a:r>
              <a:rPr lang="tr-TR" dirty="0" smtClean="0"/>
              <a:t>yansıması </a:t>
            </a:r>
            <a:r>
              <a:rPr lang="tr-TR" dirty="0"/>
              <a:t>olarak tanımlar. </a:t>
            </a:r>
            <a:endParaRPr lang="tr-TR" dirty="0" smtClean="0"/>
          </a:p>
          <a:p>
            <a:pPr>
              <a:lnSpc>
                <a:spcPct val="114000"/>
              </a:lnSpc>
              <a:buFontTx/>
              <a:buChar char="-"/>
            </a:pPr>
            <a:r>
              <a:rPr lang="tr-TR" dirty="0" smtClean="0"/>
              <a:t>Haber </a:t>
            </a:r>
            <a:r>
              <a:rPr lang="tr-TR" dirty="0"/>
              <a:t>olan-bitenin, profesyonel habercilik kodları çerçevesinde düzene sokularak yansıtılmasıdır. </a:t>
            </a:r>
            <a:endParaRPr lang="tr-TR" dirty="0" smtClean="0"/>
          </a:p>
          <a:p>
            <a:pPr>
              <a:lnSpc>
                <a:spcPct val="114000"/>
              </a:lnSpc>
              <a:buFontTx/>
              <a:buChar char="-"/>
            </a:pPr>
            <a:r>
              <a:rPr lang="tr-TR" dirty="0" smtClean="0"/>
              <a:t>Haber </a:t>
            </a:r>
            <a:r>
              <a:rPr lang="tr-TR" dirty="0"/>
              <a:t>yazımının gerektirdiği kurallar (5N-1K) ve profesyonel habercilik etiğine </a:t>
            </a:r>
            <a:r>
              <a:rPr lang="tr-TR" dirty="0" smtClean="0"/>
              <a:t>uygunluk, </a:t>
            </a:r>
            <a:r>
              <a:rPr lang="tr-TR" dirty="0"/>
              <a:t>haberin gerçekliği konusunda bir garanti sağlar. </a:t>
            </a:r>
            <a:endParaRPr lang="tr-TR" dirty="0" smtClean="0"/>
          </a:p>
          <a:p>
            <a:pPr>
              <a:lnSpc>
                <a:spcPct val="114000"/>
              </a:lnSpc>
              <a:buFontTx/>
              <a:buChar char="-"/>
            </a:pPr>
            <a:r>
              <a:rPr lang="tr-TR" dirty="0" smtClean="0"/>
              <a:t>Bu </a:t>
            </a:r>
            <a:r>
              <a:rPr lang="tr-TR" dirty="0"/>
              <a:t>kurallar ve </a:t>
            </a:r>
            <a:r>
              <a:rPr lang="tr-TR" dirty="0" smtClean="0"/>
              <a:t>etik, </a:t>
            </a:r>
            <a:r>
              <a:rPr lang="tr-TR" dirty="0"/>
              <a:t>haberciliği </a:t>
            </a:r>
            <a:r>
              <a:rPr lang="tr-TR" dirty="0" smtClean="0"/>
              <a:t>standartlaştırıp yanlılıktan kurtarır. </a:t>
            </a:r>
          </a:p>
          <a:p>
            <a:pPr marL="0" indent="0">
              <a:lnSpc>
                <a:spcPct val="114000"/>
              </a:lnSpc>
              <a:buNone/>
            </a:pPr>
            <a:r>
              <a:rPr lang="tr-TR" dirty="0" smtClean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65808645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49351" y="130950"/>
            <a:ext cx="10515600" cy="861508"/>
          </a:xfrm>
        </p:spPr>
        <p:txBody>
          <a:bodyPr>
            <a:normAutofit/>
          </a:bodyPr>
          <a:lstStyle/>
          <a:p>
            <a:pPr algn="ctr"/>
            <a:r>
              <a:rPr lang="tr-TR" sz="4800" b="1" dirty="0" smtClean="0">
                <a:solidFill>
                  <a:srgbClr val="FF0000"/>
                </a:solidFill>
              </a:rPr>
              <a:t>Habere Yaklaşımlar</a:t>
            </a:r>
            <a:endParaRPr lang="tr-TR" sz="4800" b="1" dirty="0">
              <a:solidFill>
                <a:srgbClr val="FF0000"/>
              </a:solidFill>
            </a:endParaRPr>
          </a:p>
        </p:txBody>
      </p:sp>
      <p:sp>
        <p:nvSpPr>
          <p:cNvPr id="5" name="İçerik Yer Tutucusu 2"/>
          <p:cNvSpPr txBox="1">
            <a:spLocks/>
          </p:cNvSpPr>
          <p:nvPr/>
        </p:nvSpPr>
        <p:spPr>
          <a:xfrm>
            <a:off x="524106" y="1193180"/>
            <a:ext cx="11340791" cy="54306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14000"/>
              </a:lnSpc>
              <a:buNone/>
            </a:pPr>
            <a:r>
              <a:rPr lang="tr-TR" dirty="0" err="1" smtClean="0">
                <a:solidFill>
                  <a:srgbClr val="FF0000"/>
                </a:solidFill>
              </a:rPr>
              <a:t>Anaakım</a:t>
            </a:r>
            <a:r>
              <a:rPr lang="tr-TR" dirty="0" smtClean="0">
                <a:solidFill>
                  <a:srgbClr val="FF0000"/>
                </a:solidFill>
              </a:rPr>
              <a:t> Yaklaşım</a:t>
            </a:r>
          </a:p>
          <a:p>
            <a:pPr marL="0" indent="0">
              <a:lnSpc>
                <a:spcPct val="114000"/>
              </a:lnSpc>
              <a:buNone/>
            </a:pPr>
            <a:r>
              <a:rPr lang="tr-TR" dirty="0" smtClean="0"/>
              <a:t>Liberal, çoğulcu, pozitivist</a:t>
            </a:r>
          </a:p>
          <a:p>
            <a:pPr marL="0" indent="0">
              <a:lnSpc>
                <a:spcPct val="114000"/>
              </a:lnSpc>
              <a:buNone/>
            </a:pPr>
            <a:r>
              <a:rPr lang="tr-TR" dirty="0" smtClean="0"/>
              <a:t>İktidar yapı ve süreçlerini doğrudan gündeme almaz.</a:t>
            </a:r>
          </a:p>
          <a:p>
            <a:pPr marL="0" indent="0">
              <a:lnSpc>
                <a:spcPct val="114000"/>
              </a:lnSpc>
              <a:buNone/>
            </a:pPr>
            <a:r>
              <a:rPr lang="tr-TR" dirty="0" smtClean="0"/>
              <a:t>Toplumdaki ve medyadaki eşitsizlikleri çoğu zaman konu edinmez.</a:t>
            </a:r>
          </a:p>
          <a:p>
            <a:pPr marL="0" indent="0">
              <a:lnSpc>
                <a:spcPct val="114000"/>
              </a:lnSpc>
              <a:buNone/>
            </a:pPr>
            <a:r>
              <a:rPr lang="tr-TR" dirty="0" smtClean="0"/>
              <a:t>Konu edindiği zamanlarda ise bunları yapısal sorunlar olarak değil, geçici-istisnai ve kişilere bağlı sorunlar olarak ele alır. </a:t>
            </a:r>
          </a:p>
        </p:txBody>
      </p:sp>
    </p:spTree>
    <p:extLst>
      <p:ext uri="{BB962C8B-B14F-4D97-AF65-F5344CB8AC3E}">
        <p14:creationId xmlns:p14="http://schemas.microsoft.com/office/powerpoint/2010/main" val="32688631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736</Words>
  <Application>Microsoft Office PowerPoint</Application>
  <PresentationFormat>Geniş ekran</PresentationFormat>
  <Paragraphs>76</Paragraphs>
  <Slides>12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12</vt:i4>
      </vt:variant>
    </vt:vector>
  </HeadingPairs>
  <TitlesOfParts>
    <vt:vector size="16" baseType="lpstr">
      <vt:lpstr>Arial</vt:lpstr>
      <vt:lpstr>Calibri</vt:lpstr>
      <vt:lpstr>Calibri Light</vt:lpstr>
      <vt:lpstr>Office Teması</vt:lpstr>
      <vt:lpstr>Habere Yaklaşımlar</vt:lpstr>
      <vt:lpstr>Habere Yaklaşımlar</vt:lpstr>
      <vt:lpstr>Habere Yaklaşımlar</vt:lpstr>
      <vt:lpstr>Habere Yaklaşımlar</vt:lpstr>
      <vt:lpstr>Habere Yaklaşımlar</vt:lpstr>
      <vt:lpstr>Habere Yaklaşımlar</vt:lpstr>
      <vt:lpstr>Habere Yaklaşımlar</vt:lpstr>
      <vt:lpstr>Habere Yaklaşımlar</vt:lpstr>
      <vt:lpstr>Habere Yaklaşımlar</vt:lpstr>
      <vt:lpstr>Habere Yaklaşımlar</vt:lpstr>
      <vt:lpstr>Habere Yaklaşımlar</vt:lpstr>
      <vt:lpstr>Habere Yaklaşımlar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Habere Yaklaşımlar</dc:title>
  <dc:creator>Windows Kullanıcısı</dc:creator>
  <cp:lastModifiedBy>Windows Kullanıcısı</cp:lastModifiedBy>
  <cp:revision>1</cp:revision>
  <dcterms:created xsi:type="dcterms:W3CDTF">2020-01-30T15:57:28Z</dcterms:created>
  <dcterms:modified xsi:type="dcterms:W3CDTF">2020-01-30T16:00:01Z</dcterms:modified>
</cp:coreProperties>
</file>