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08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15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61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8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6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38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6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26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1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C6ED4-73C7-46BB-B090-6D6E62373E6B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6EF1-BEFA-4DFA-93D3-2F49748E1B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32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81411" y="1817649"/>
            <a:ext cx="10429178" cy="4806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üzerine ilk araştırmalar……. 1920’li yıllar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Haberin;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-ne olduğu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-nasıl üretildiği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-hangi ölçülere göre seçildiği </a:t>
            </a:r>
            <a:r>
              <a:rPr lang="tr-TR" b="1" dirty="0" smtClean="0"/>
              <a:t>(haber değeri)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-sunumunda hangi ölçülerin etkili olduğu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560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12594" y="791738"/>
            <a:ext cx="11452303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Eleştirel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Haber </a:t>
            </a:r>
            <a:r>
              <a:rPr lang="tr-TR" dirty="0"/>
              <a:t>dünyaya ilişkin bir anlatı, bir tasarımdır.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Diğer </a:t>
            </a:r>
            <a:r>
              <a:rPr lang="tr-TR" dirty="0"/>
              <a:t>anlatı türlerinde olduğu gibi bir yapısı, önem ve öncelikleri, çatışma ve çözümleri, eyleyen ve etkilenenleri, kazanan ve kaybedenleri vardır.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Neyin </a:t>
            </a:r>
            <a:r>
              <a:rPr lang="tr-TR" dirty="0"/>
              <a:t>habere konu olacağından başlayarak haber üretimi ve bunun dolaşıma sokulması bir tercihler zinciridir.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Bu </a:t>
            </a:r>
            <a:r>
              <a:rPr lang="tr-TR" dirty="0"/>
              <a:t>zincir içerisinde belirleyici olan tek tek habercilerin tercihlerinden ziyade bu tercihleri de belirleyen egemen anlam ve değerleri üreten dünya görüşü, </a:t>
            </a:r>
            <a:r>
              <a:rPr lang="tr-TR" dirty="0" smtClean="0"/>
              <a:t>ekonomi-politik yapı, kültür </a:t>
            </a:r>
            <a:r>
              <a:rPr lang="tr-TR" dirty="0"/>
              <a:t>ya da ideolojidir.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5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0224" y="791738"/>
            <a:ext cx="11329639" cy="58320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Eleştirel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Profesyonel </a:t>
            </a:r>
            <a:r>
              <a:rPr lang="tr-TR" dirty="0"/>
              <a:t>habercilik kodları da bunun içerisinden biçimlenir.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Egemen </a:t>
            </a:r>
            <a:r>
              <a:rPr lang="tr-TR" dirty="0"/>
              <a:t>haberciliğin tercihinin basit bir taraf tutma olarak tanımlanması yanıltıcıdır.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Haberin </a:t>
            </a:r>
            <a:r>
              <a:rPr lang="tr-TR" dirty="0"/>
              <a:t>yapısal olarak yanlı </a:t>
            </a:r>
            <a:r>
              <a:rPr lang="tr-TR" dirty="0" smtClean="0"/>
              <a:t>olduğu eleştirel </a:t>
            </a:r>
            <a:r>
              <a:rPr lang="tr-TR" dirty="0"/>
              <a:t>yaklaşımın habercilik/medya konusundaki temel perspektifidir.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Bu </a:t>
            </a:r>
            <a:r>
              <a:rPr lang="tr-TR" dirty="0"/>
              <a:t>yapısal yanlılık içerisinde "</a:t>
            </a:r>
            <a:r>
              <a:rPr lang="tr-TR" i="1" dirty="0" err="1"/>
              <a:t>crash</a:t>
            </a:r>
            <a:r>
              <a:rPr lang="tr-TR" dirty="0"/>
              <a:t>" kısaltması (</a:t>
            </a:r>
            <a:r>
              <a:rPr lang="tr-TR" dirty="0" err="1"/>
              <a:t>class</a:t>
            </a:r>
            <a:r>
              <a:rPr lang="tr-TR" dirty="0"/>
              <a:t>-sınıf, </a:t>
            </a:r>
            <a:r>
              <a:rPr lang="tr-TR" dirty="0" err="1"/>
              <a:t>race</a:t>
            </a:r>
            <a:r>
              <a:rPr lang="tr-TR" dirty="0"/>
              <a:t>-ırk, </a:t>
            </a:r>
            <a:r>
              <a:rPr lang="tr-TR" dirty="0" err="1"/>
              <a:t>age</a:t>
            </a:r>
            <a:r>
              <a:rPr lang="tr-TR" dirty="0"/>
              <a:t>-yaş, </a:t>
            </a:r>
            <a:r>
              <a:rPr lang="tr-TR" dirty="0" err="1"/>
              <a:t>sex</a:t>
            </a:r>
            <a:r>
              <a:rPr lang="tr-TR" dirty="0"/>
              <a:t>-cinsiyet, </a:t>
            </a:r>
            <a:r>
              <a:rPr lang="tr-TR" dirty="0" err="1"/>
              <a:t>handicapped</a:t>
            </a:r>
            <a:r>
              <a:rPr lang="tr-TR" dirty="0"/>
              <a:t>-engelli) haber anlatısının başvurduğu temelleri özetler.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Yani</a:t>
            </a:r>
            <a:r>
              <a:rPr lang="tr-TR" dirty="0"/>
              <a:t>, haberin egemen anlatısı, orta-üst sınıf, beyaz, genç, erkek, </a:t>
            </a:r>
            <a:br>
              <a:rPr lang="tr-TR" dirty="0"/>
            </a:br>
            <a:r>
              <a:rPr lang="tr-TR" dirty="0" smtClean="0"/>
              <a:t>engelli-olmayandan </a:t>
            </a:r>
            <a:r>
              <a:rPr lang="tr-TR" dirty="0"/>
              <a:t>yanadır. 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2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0224" y="791738"/>
            <a:ext cx="11329639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>
                <a:solidFill>
                  <a:srgbClr val="FF0000"/>
                </a:solidFill>
              </a:rPr>
              <a:t>Eleştirel Yaklaşım:</a:t>
            </a:r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verili </a:t>
            </a:r>
            <a:r>
              <a:rPr lang="tr-TR" dirty="0"/>
              <a:t>bir gerçeklik içerisinde orada, öylece yer almaz, haber inşa edilir. 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Habere </a:t>
            </a:r>
            <a:r>
              <a:rPr lang="tr-TR" dirty="0"/>
              <a:t>konu olan olay olgu, </a:t>
            </a:r>
            <a:r>
              <a:rPr lang="tr-TR" dirty="0" err="1"/>
              <a:t>ampirisist</a:t>
            </a:r>
            <a:r>
              <a:rPr lang="tr-TR" dirty="0"/>
              <a:t> bir perspektifle tanımlanamaz. 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</a:t>
            </a:r>
            <a:r>
              <a:rPr lang="tr-TR" dirty="0"/>
              <a:t>bir </a:t>
            </a:r>
            <a:r>
              <a:rPr lang="tr-TR" dirty="0" err="1"/>
              <a:t>hegemonik</a:t>
            </a:r>
            <a:r>
              <a:rPr lang="tr-TR" dirty="0"/>
              <a:t> mücadele alanıdır, bu alan içerisinde mücadele eden farklı çıkarlara sahip taraflar söz konusudur. Mücadeledeki uzlaşı ve çatışmalar </a:t>
            </a:r>
            <a:r>
              <a:rPr lang="tr-TR" dirty="0" err="1"/>
              <a:t>konjonktüreldir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49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626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1583473"/>
            <a:ext cx="11307336" cy="504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Habere yaklaşımlar, sosyal bilimlerdeki epistemolojik ayrımlar içerisinden belirlenir.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err="1" smtClean="0"/>
              <a:t>Anaakım</a:t>
            </a:r>
            <a:r>
              <a:rPr lang="tr-TR" dirty="0" smtClean="0"/>
              <a:t> (çoğulcu-liberal) yaklaşım……….pozitivizm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Eleştirel (sorgulayıcı) yaklaşım………………tarihsel maddeci, </a:t>
            </a:r>
            <a:r>
              <a:rPr lang="tr-TR" dirty="0" err="1" smtClean="0"/>
              <a:t>fenomenolojik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1400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791738"/>
            <a:ext cx="11307336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Anaakım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çoğulcul</a:t>
            </a:r>
            <a:r>
              <a:rPr lang="tr-TR" dirty="0" smtClean="0">
                <a:solidFill>
                  <a:srgbClr val="FF0000"/>
                </a:solidFill>
              </a:rPr>
              <a:t>-liberal)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Liberalizm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 bireyi </a:t>
            </a:r>
            <a:r>
              <a:rPr lang="tr-TR" dirty="0"/>
              <a:t>öne çıkaran, onun hak ve özgürlüklerini tanımlayan bir </a:t>
            </a:r>
            <a:r>
              <a:rPr lang="tr-TR" dirty="0" smtClean="0"/>
              <a:t>	  		ideolojidir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 insanın </a:t>
            </a:r>
            <a:r>
              <a:rPr lang="tr-TR" dirty="0"/>
              <a:t>doğuştan sahip olduğu ve devredilemez olan hakları vardır. 	</a:t>
            </a:r>
            <a:r>
              <a:rPr lang="tr-TR" dirty="0" smtClean="0"/>
              <a:t>bağımsız </a:t>
            </a:r>
            <a:r>
              <a:rPr lang="tr-TR" dirty="0"/>
              <a:t>ve özgür bireyin </a:t>
            </a:r>
            <a:r>
              <a:rPr lang="tr-TR" b="1" dirty="0" smtClean="0"/>
              <a:t>yaşama</a:t>
            </a:r>
            <a:r>
              <a:rPr lang="tr-TR" dirty="0" smtClean="0"/>
              <a:t>, </a:t>
            </a:r>
            <a:r>
              <a:rPr lang="tr-TR" b="1" dirty="0" smtClean="0"/>
              <a:t>çalışma</a:t>
            </a:r>
            <a:r>
              <a:rPr lang="tr-TR" dirty="0" smtClean="0"/>
              <a:t> ve </a:t>
            </a:r>
            <a:r>
              <a:rPr lang="tr-TR" b="1" dirty="0" smtClean="0"/>
              <a:t>mülkiyet</a:t>
            </a:r>
            <a:r>
              <a:rPr lang="tr-TR" dirty="0" smtClean="0"/>
              <a:t> hakkını </a:t>
            </a:r>
            <a:r>
              <a:rPr lang="tr-TR" dirty="0"/>
              <a:t>öne </a:t>
            </a:r>
            <a:r>
              <a:rPr lang="tr-TR" dirty="0" smtClean="0"/>
              <a:t>	çıkarır</a:t>
            </a:r>
            <a:r>
              <a:rPr lang="tr-TR" dirty="0"/>
              <a:t>. </a:t>
            </a:r>
            <a:r>
              <a:rPr lang="tr-TR" dirty="0" smtClean="0"/>
              <a:t>(John Locke)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 Özgürlük hiçbir dış müdahalenin ya da zorlamanın olmamasıdır. Bu 	durumlarda insan aklıyla hareket ederek en rasyonel kararı alabilir.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9532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791738"/>
            <a:ext cx="11307336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Anaakım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çoğulcul</a:t>
            </a:r>
            <a:r>
              <a:rPr lang="tr-TR" dirty="0" smtClean="0">
                <a:solidFill>
                  <a:srgbClr val="FF0000"/>
                </a:solidFill>
              </a:rPr>
              <a:t>-liberal)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Liberalizm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 bireyler arasında mutlak eşitlik ve denkliği varsayar.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/>
              <a:t>bireyin rasyonalitesi kendisini </a:t>
            </a:r>
            <a:r>
              <a:rPr lang="tr-TR" dirty="0" smtClean="0"/>
              <a:t>öncelikle </a:t>
            </a:r>
            <a:r>
              <a:rPr lang="tr-TR" b="1" dirty="0" smtClean="0"/>
              <a:t>serbest pazarın </a:t>
            </a:r>
            <a:r>
              <a:rPr lang="tr-TR" dirty="0"/>
              <a:t>koşulları </a:t>
            </a:r>
            <a:r>
              <a:rPr lang="tr-TR" dirty="0" smtClean="0"/>
              <a:t>	içerisinde </a:t>
            </a:r>
            <a:r>
              <a:rPr lang="tr-TR" dirty="0"/>
              <a:t>kendisini gösterir.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- ifade </a:t>
            </a:r>
            <a:r>
              <a:rPr lang="tr-TR" dirty="0"/>
              <a:t>özgürlüğü ise </a:t>
            </a:r>
            <a:r>
              <a:rPr lang="tr-TR" b="1" dirty="0"/>
              <a:t>fikirler pazarında </a:t>
            </a:r>
            <a:r>
              <a:rPr lang="tr-TR" dirty="0"/>
              <a:t>en rasyonel olanın ortaya </a:t>
            </a:r>
            <a:r>
              <a:rPr lang="tr-TR" dirty="0" smtClean="0"/>
              <a:t>	çıkmasını sağlar.</a:t>
            </a:r>
          </a:p>
        </p:txBody>
      </p:sp>
    </p:spTree>
    <p:extLst>
      <p:ext uri="{BB962C8B-B14F-4D97-AF65-F5344CB8AC3E}">
        <p14:creationId xmlns:p14="http://schemas.microsoft.com/office/powerpoint/2010/main" val="334939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57562" y="791738"/>
            <a:ext cx="11307336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Anaakım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çoğulcul</a:t>
            </a:r>
            <a:r>
              <a:rPr lang="tr-TR" dirty="0" smtClean="0">
                <a:solidFill>
                  <a:srgbClr val="FF0000"/>
                </a:solidFill>
              </a:rPr>
              <a:t>-liberal)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Liberalizm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-Basının </a:t>
            </a:r>
            <a:r>
              <a:rPr lang="tr-TR" dirty="0"/>
              <a:t>görevi yasama, yürütme, yargı yanında </a:t>
            </a:r>
            <a:r>
              <a:rPr lang="tr-TR" b="1" dirty="0"/>
              <a:t>dördüncü güç </a:t>
            </a:r>
            <a:r>
              <a:rPr lang="tr-TR" dirty="0" smtClean="0"/>
              <a:t>olmak; 	bunları </a:t>
            </a:r>
            <a:r>
              <a:rPr lang="tr-TR" dirty="0"/>
              <a:t>denetlemek ve halkı bilgilendirmektir.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-Çoğulcu </a:t>
            </a:r>
            <a:r>
              <a:rPr lang="tr-TR" dirty="0"/>
              <a:t>bir anlayış içerisinde bütün seslere eşit oranda yer </a:t>
            </a:r>
            <a:r>
              <a:rPr lang="tr-TR" dirty="0" smtClean="0"/>
              <a:t>vererek, 	fikirler piyasasını oluşturmak ve böylece gerçeğin </a:t>
            </a:r>
            <a:r>
              <a:rPr lang="tr-TR" dirty="0"/>
              <a:t>ortaya çıkmasına </a:t>
            </a:r>
            <a:r>
              <a:rPr lang="tr-TR" dirty="0" smtClean="0"/>
              <a:t>	yardımcı </a:t>
            </a:r>
            <a:r>
              <a:rPr lang="tr-TR" dirty="0"/>
              <a:t>olmaktır.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**</a:t>
            </a:r>
            <a:r>
              <a:rPr lang="tr-TR" b="1" dirty="0" smtClean="0"/>
              <a:t>Liberalizm</a:t>
            </a:r>
            <a:r>
              <a:rPr lang="tr-TR" dirty="0" smtClean="0"/>
              <a:t> ve </a:t>
            </a:r>
            <a:r>
              <a:rPr lang="tr-TR" b="1" dirty="0" smtClean="0"/>
              <a:t>çoğulculuk</a:t>
            </a:r>
            <a:r>
              <a:rPr lang="tr-TR" dirty="0" smtClean="0"/>
              <a:t> </a:t>
            </a:r>
            <a:r>
              <a:rPr lang="tr-TR" dirty="0" err="1"/>
              <a:t>anaakım</a:t>
            </a:r>
            <a:r>
              <a:rPr lang="tr-TR" dirty="0"/>
              <a:t> haber anlayışının </a:t>
            </a:r>
            <a:r>
              <a:rPr lang="tr-TR" dirty="0" smtClean="0"/>
              <a:t>temel mantığını oluşturur.</a:t>
            </a:r>
          </a:p>
        </p:txBody>
      </p:sp>
    </p:spTree>
    <p:extLst>
      <p:ext uri="{BB962C8B-B14F-4D97-AF65-F5344CB8AC3E}">
        <p14:creationId xmlns:p14="http://schemas.microsoft.com/office/powerpoint/2010/main" val="96339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24106" y="791738"/>
            <a:ext cx="11340791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>
                <a:solidFill>
                  <a:srgbClr val="FF0000"/>
                </a:solidFill>
              </a:rPr>
              <a:t>Anaakım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çoğulcul</a:t>
            </a:r>
            <a:r>
              <a:rPr lang="tr-TR" dirty="0">
                <a:solidFill>
                  <a:srgbClr val="FF0000"/>
                </a:solidFill>
              </a:rPr>
              <a:t>-liberal)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Pozitivizm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-Sosyal bilim araştırmacısının gerçeğe </a:t>
            </a:r>
            <a:r>
              <a:rPr lang="tr-TR" dirty="0"/>
              <a:t>ulaşmadaki aracı değer </a:t>
            </a:r>
            <a:r>
              <a:rPr lang="tr-TR" dirty="0" smtClean="0"/>
              <a:t>	yargılarından arınmış</a:t>
            </a:r>
            <a:r>
              <a:rPr lang="tr-TR" dirty="0"/>
              <a:t>, </a:t>
            </a:r>
            <a:r>
              <a:rPr lang="tr-TR" dirty="0" smtClean="0"/>
              <a:t>olgulara dayanan </a:t>
            </a:r>
            <a:r>
              <a:rPr lang="tr-TR" dirty="0"/>
              <a:t>bir nesnellik anlayışıdır.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-Sosyal </a:t>
            </a:r>
            <a:r>
              <a:rPr lang="tr-TR" dirty="0"/>
              <a:t>bilimcinin insani değer yargılarını bir kenarda bırakabilecek </a:t>
            </a:r>
            <a:r>
              <a:rPr lang="tr-TR" dirty="0" smtClean="0"/>
              <a:t>	denli </a:t>
            </a:r>
            <a:r>
              <a:rPr lang="tr-TR" dirty="0"/>
              <a:t>bilgi ile </a:t>
            </a:r>
            <a:r>
              <a:rPr lang="tr-TR" dirty="0" smtClean="0"/>
              <a:t>arasına </a:t>
            </a:r>
            <a:r>
              <a:rPr lang="tr-TR" dirty="0"/>
              <a:t>bir mesafe koyması beklenir.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-Liberal </a:t>
            </a:r>
            <a:r>
              <a:rPr lang="tr-TR" dirty="0"/>
              <a:t>teoriden beslenen </a:t>
            </a:r>
            <a:r>
              <a:rPr lang="tr-TR" dirty="0" err="1"/>
              <a:t>anaakım</a:t>
            </a:r>
            <a:r>
              <a:rPr lang="tr-TR" dirty="0"/>
              <a:t> habercilik/basın anlayışı </a:t>
            </a:r>
            <a:r>
              <a:rPr lang="tr-TR" dirty="0" smtClean="0"/>
              <a:t>da 	gazetecinin gerçeğin </a:t>
            </a:r>
            <a:r>
              <a:rPr lang="tr-TR" dirty="0"/>
              <a:t>ortaya çıkmasında değer yargılarından arınmış </a:t>
            </a:r>
            <a:r>
              <a:rPr lang="tr-TR" dirty="0" smtClean="0"/>
              <a:t>	konumunu </a:t>
            </a:r>
            <a:r>
              <a:rPr lang="tr-TR" dirty="0"/>
              <a:t>merkeze alır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9301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11512" y="791738"/>
            <a:ext cx="11753386" cy="5832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>
                <a:solidFill>
                  <a:srgbClr val="FF0000"/>
                </a:solidFill>
              </a:rPr>
              <a:t>Anaakım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çoğulcul</a:t>
            </a:r>
            <a:r>
              <a:rPr lang="tr-TR" dirty="0">
                <a:solidFill>
                  <a:srgbClr val="FF0000"/>
                </a:solidFill>
              </a:rPr>
              <a:t>-liberal)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Pozitivizm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- Gazetecinin </a:t>
            </a:r>
            <a:r>
              <a:rPr lang="tr-TR" dirty="0"/>
              <a:t>nesnel (</a:t>
            </a:r>
            <a:r>
              <a:rPr lang="tr-TR" dirty="0" err="1"/>
              <a:t>objectivitiy</a:t>
            </a:r>
            <a:r>
              <a:rPr lang="tr-TR" dirty="0"/>
              <a:t>) olması tıpkı bilimsel </a:t>
            </a:r>
            <a:r>
              <a:rPr lang="tr-TR" dirty="0" err="1"/>
              <a:t>metodlar</a:t>
            </a:r>
            <a:r>
              <a:rPr lang="tr-TR" dirty="0"/>
              <a:t> gibi </a:t>
            </a:r>
            <a:r>
              <a:rPr lang="tr-TR" dirty="0" smtClean="0"/>
              <a:t>	</a:t>
            </a:r>
            <a:r>
              <a:rPr lang="tr-TR" b="1" dirty="0" smtClean="0"/>
              <a:t>insani olanla </a:t>
            </a:r>
            <a:r>
              <a:rPr lang="tr-TR" b="1" dirty="0"/>
              <a:t>olan mesafesini anlatır </a:t>
            </a:r>
            <a:r>
              <a:rPr lang="tr-TR" dirty="0"/>
              <a:t>ve bu sayede </a:t>
            </a:r>
            <a:r>
              <a:rPr lang="tr-TR" b="1" dirty="0"/>
              <a:t>güvenilirlik</a:t>
            </a:r>
            <a:r>
              <a:rPr lang="tr-TR" dirty="0"/>
              <a:t> kazanır.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- Profesyonel gazetecilik </a:t>
            </a:r>
            <a:r>
              <a:rPr lang="tr-TR" dirty="0"/>
              <a:t>ilkeleri </a:t>
            </a:r>
            <a:r>
              <a:rPr lang="tr-TR" dirty="0" smtClean="0"/>
              <a:t>olarak da nesnellik, </a:t>
            </a:r>
            <a:r>
              <a:rPr lang="tr-TR" dirty="0" err="1" smtClean="0"/>
              <a:t>olgusallık</a:t>
            </a:r>
            <a:r>
              <a:rPr lang="tr-TR" dirty="0" smtClean="0"/>
              <a:t>, tarafsızlık, 	dengelilik gibi değerler öne çıkar.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- Bunlar, haberciliğin </a:t>
            </a:r>
            <a:r>
              <a:rPr lang="tr-TR" dirty="0"/>
              <a:t>standartlaşmasını </a:t>
            </a:r>
            <a:r>
              <a:rPr lang="tr-TR" dirty="0" smtClean="0"/>
              <a:t>sağlar. </a:t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b="1" dirty="0" smtClean="0"/>
              <a:t>Haber </a:t>
            </a:r>
            <a:r>
              <a:rPr lang="tr-TR" b="1" dirty="0"/>
              <a:t>ve gerçek </a:t>
            </a:r>
            <a:r>
              <a:rPr lang="tr-TR" dirty="0"/>
              <a:t>arasında bir </a:t>
            </a:r>
            <a:r>
              <a:rPr lang="tr-TR" b="1" dirty="0" smtClean="0"/>
              <a:t>eşdeğerlilik </a:t>
            </a:r>
            <a:r>
              <a:rPr lang="tr-TR" dirty="0" smtClean="0"/>
              <a:t>kurulur.	</a:t>
            </a:r>
          </a:p>
        </p:txBody>
      </p:sp>
    </p:spTree>
    <p:extLst>
      <p:ext uri="{BB962C8B-B14F-4D97-AF65-F5344CB8AC3E}">
        <p14:creationId xmlns:p14="http://schemas.microsoft.com/office/powerpoint/2010/main" val="324490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23746" y="1182028"/>
            <a:ext cx="11441152" cy="544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>
                <a:solidFill>
                  <a:srgbClr val="FF0000"/>
                </a:solidFill>
              </a:rPr>
              <a:t>Anaakım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çoğulcul</a:t>
            </a:r>
            <a:r>
              <a:rPr lang="tr-TR" dirty="0">
                <a:solidFill>
                  <a:srgbClr val="FF0000"/>
                </a:solidFill>
              </a:rPr>
              <a:t>-liberal) Yaklaşım: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- </a:t>
            </a:r>
            <a:r>
              <a:rPr lang="tr-TR" dirty="0" err="1" smtClean="0"/>
              <a:t>Anaakım</a:t>
            </a:r>
            <a:r>
              <a:rPr lang="tr-TR" dirty="0" smtClean="0"/>
              <a:t> </a:t>
            </a:r>
            <a:r>
              <a:rPr lang="tr-TR" dirty="0"/>
              <a:t>habercilik anlayışı haberi gerçeğin birebir </a:t>
            </a:r>
            <a:r>
              <a:rPr lang="tr-TR" dirty="0" smtClean="0"/>
              <a:t>yansıması </a:t>
            </a:r>
            <a:r>
              <a:rPr lang="tr-TR" dirty="0"/>
              <a:t>olarak tanımlar. 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</a:t>
            </a:r>
            <a:r>
              <a:rPr lang="tr-TR" dirty="0"/>
              <a:t>olan-bitenin, profesyonel habercilik kodları çerçevesinde düzene sokularak yansıtılmasıdır. 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Haber </a:t>
            </a:r>
            <a:r>
              <a:rPr lang="tr-TR" dirty="0"/>
              <a:t>yazımının gerektirdiği kurallar (5N-1K) ve profesyonel habercilik etiğine </a:t>
            </a:r>
            <a:r>
              <a:rPr lang="tr-TR" dirty="0" smtClean="0"/>
              <a:t>uygunluk, </a:t>
            </a:r>
            <a:r>
              <a:rPr lang="tr-TR" dirty="0"/>
              <a:t>haberin gerçekliği konusunda bir garanti sağlar. </a:t>
            </a:r>
            <a:endParaRPr lang="tr-TR" dirty="0" smtClean="0"/>
          </a:p>
          <a:p>
            <a:pPr>
              <a:lnSpc>
                <a:spcPct val="114000"/>
              </a:lnSpc>
              <a:buFontTx/>
              <a:buChar char="-"/>
            </a:pPr>
            <a:r>
              <a:rPr lang="tr-TR" dirty="0" smtClean="0"/>
              <a:t>Bu </a:t>
            </a:r>
            <a:r>
              <a:rPr lang="tr-TR" dirty="0"/>
              <a:t>kurallar ve </a:t>
            </a:r>
            <a:r>
              <a:rPr lang="tr-TR" dirty="0" smtClean="0"/>
              <a:t>etik, </a:t>
            </a:r>
            <a:r>
              <a:rPr lang="tr-TR" dirty="0"/>
              <a:t>haberciliği </a:t>
            </a:r>
            <a:r>
              <a:rPr lang="tr-TR" dirty="0" smtClean="0"/>
              <a:t>standartlaştırıp yanlılıktan kurtarır.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808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9351" y="130950"/>
            <a:ext cx="10515600" cy="861508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Habere Yaklaşımlar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24106" y="1193180"/>
            <a:ext cx="11340791" cy="5430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Anaakım</a:t>
            </a:r>
            <a:r>
              <a:rPr lang="tr-TR" dirty="0" smtClean="0">
                <a:solidFill>
                  <a:srgbClr val="FF0000"/>
                </a:solidFill>
              </a:rPr>
              <a:t> Yaklaşım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Liberal, çoğulcu, pozitivist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İktidar yapı ve süreçlerini doğrudan gündeme almaz.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Toplumdaki ve medyadaki eşitsizlikleri çoğu zaman konu edinmez.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Konu edindiği zamanlarda ise bunları yapısal sorunlar olarak değil, geçici-istisnai ve kişilere bağlı sorunlar olarak ele alır. </a:t>
            </a:r>
          </a:p>
        </p:txBody>
      </p:sp>
    </p:spTree>
    <p:extLst>
      <p:ext uri="{BB962C8B-B14F-4D97-AF65-F5344CB8AC3E}">
        <p14:creationId xmlns:p14="http://schemas.microsoft.com/office/powerpoint/2010/main" val="326886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736</Words>
  <Application>Microsoft Office PowerPoint</Application>
  <PresentationFormat>Geniş ekran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  <vt:lpstr>Habere Yaklaşımlar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Habere Yaklaşımlar</dc:title>
  <dc:creator>Windows Kullanıcısı</dc:creator>
  <cp:lastModifiedBy>Windows Kullanıcısı</cp:lastModifiedBy>
  <cp:revision>1</cp:revision>
  <dcterms:created xsi:type="dcterms:W3CDTF">2020-01-30T15:57:28Z</dcterms:created>
  <dcterms:modified xsi:type="dcterms:W3CDTF">2020-01-30T16:00:01Z</dcterms:modified>
</cp:coreProperties>
</file>