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350" r:id="rId2"/>
    <p:sldId id="351" r:id="rId3"/>
    <p:sldId id="328" r:id="rId4"/>
    <p:sldId id="356" r:id="rId5"/>
    <p:sldId id="330" r:id="rId6"/>
    <p:sldId id="355" r:id="rId7"/>
    <p:sldId id="325" r:id="rId8"/>
    <p:sldId id="326" r:id="rId9"/>
    <p:sldId id="327" r:id="rId10"/>
    <p:sldId id="344" r:id="rId11"/>
    <p:sldId id="333" r:id="rId12"/>
    <p:sldId id="331" r:id="rId13"/>
    <p:sldId id="335" r:id="rId14"/>
    <p:sldId id="336" r:id="rId15"/>
    <p:sldId id="338" r:id="rId16"/>
    <p:sldId id="324" r:id="rId17"/>
    <p:sldId id="305" r:id="rId18"/>
    <p:sldId id="348" r:id="rId19"/>
    <p:sldId id="352" r:id="rId20"/>
    <p:sldId id="353" r:id="rId21"/>
    <p:sldId id="354" r:id="rId22"/>
    <p:sldId id="357" r:id="rId23"/>
    <p:sldId id="358" r:id="rId24"/>
    <p:sldId id="359" r:id="rId25"/>
    <p:sldId id="360" r:id="rId26"/>
    <p:sldId id="361" r:id="rId27"/>
    <p:sldId id="36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CB897-AACF-4E1F-9A8C-4589E2FF8A39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61739-16E2-48AC-8377-1CC24ABBB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3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8E77B-D2A5-4C1A-ABB6-933FEA61B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E66FA-D237-4D13-9DA0-87CA8F958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A9F3D-A111-4257-BCA4-CE40BB67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8EF9-63ED-4DED-8373-BC1664A53354}" type="datetime1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AB827-D6DE-45DC-9252-384CC60BB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835BF-F051-4164-A5C3-37EAB4C2B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3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4B5B-1C7B-457C-975A-8A10FA30D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841E41-2B54-4D53-9F81-F2E6EC48E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93849-431C-40CA-835C-41BB89FE1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81B2-E20E-418F-9FCE-BFAB67145885}" type="datetime1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6E5F2-B1FD-46F1-AD6C-BF8B1C8E9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BC7CE-9F78-473F-90CA-3AD51ECF4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7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0339EB-A761-4385-9DA6-04562B920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AE81EC-B73A-4825-9FEA-B347C6E9C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43A88-33B7-4416-BA42-9BF99A1A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E232-8FF6-4FA8-8FBD-20DFF0210E97}" type="datetime1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4A76A-B54E-4E14-A3D9-C730A45F2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A2D7D-80D9-411C-AEE0-2425AFC7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1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C4C31-779B-4832-803F-68FDF665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3D27D-1330-43E5-BC1E-BC3195014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5703E-F0FB-40F9-B6D2-B72D9D82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FB6B-D47B-4F47-BD4D-034B087F3853}" type="datetime1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2C836-041C-4523-B8BB-D355FA6B5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3D601-75F0-494D-ACAE-A3C6A5BA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1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5054B-6FED-4B8F-ACF2-9F667E473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86BA6-3DBE-4967-A330-A843A01B4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CFCB5-FDF9-4993-933B-E6AE0B10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9ECF-D8BC-41DA-B209-FFAC857C7788}" type="datetime1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33EE0-2831-44AB-8E23-11832C02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D9C0B-2078-4ED5-8E90-3A4A2DB9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3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206AD-75B0-4BF8-A699-469518B0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75988-91E5-418E-91DD-1D6151A06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D95D0-B1E0-460D-9E58-C2BB77005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E3F8D-F50F-4EA6-ABF2-1945F06BE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C2B5-6B73-4578-AA1C-ECAD4EFF5972}" type="datetime1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ABA54-3577-4FC4-A316-66FDB229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F145C-B829-426B-93FB-A0416A20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2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6DA7A-5939-41F5-AC2D-63BF5750F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F3D1F-C91E-4AD6-935D-70F267070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00353-7E83-4C80-A8BB-DEF2F5D77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9A04EC-59AB-4AE7-9E44-8F94F01B0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4F03B-C486-4F3C-BBA5-509AB81983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B5A495-CE41-47E9-B70D-19053C056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E58E-C9DD-41BD-AEB5-428D92A80B26}" type="datetime1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3DE81-5DEF-4E7D-8C66-B4CED7768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685460-5D51-4CE3-817E-5CFA0509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0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9B2CD-A0CE-433E-B1CB-59F6D5210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3B54F3-8B8C-41A8-9E4E-9F10BE947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D49E-6F36-43C3-9684-08F64AFCECF1}" type="datetime1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685125-8749-4733-8946-6D6B875DF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A45D6C-4B8E-4169-8576-E81A37C8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2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B6148A-C527-40E3-AA58-F95FD69E0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6E93-8D95-4684-9666-2B87B4B90DD7}" type="datetime1">
              <a:rPr lang="en-US" smtClean="0"/>
              <a:t>7/18/2020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75436B-E806-47FA-9FD7-31646D46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44418-B703-4718-BA37-9CBDF550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6EEFC-982C-4250-B962-AB511FC57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805B1-C710-4B73-9BB4-6B1A72CF9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F5C59-F459-4A9C-A10D-6AC7DB411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8E608-E5B2-48D9-B0A6-890D08292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C1A7-D2DC-4E87-A7FC-C2594C73CC49}" type="datetime1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51DEC-98C4-4D95-86F9-48487E530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3F4F6-5610-42BD-A89B-4CC83E16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7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6D2AB-1CF4-46B0-A30A-374D55CC2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3F5572-CB8C-47D8-B384-975F4438F5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B1425-CE20-46A0-BDD3-D5811603A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9E4EF-8371-43B1-B608-DD982AC8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DE37-3336-4DA1-93DD-3680B28CAA90}" type="datetime1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2035E-65B9-4155-85C7-839CC5F5A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01C79-1282-4E5F-926B-6492B209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3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219F74-FE9D-45B8-B598-95F0D5FE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551AC-86F3-45D9-9BA8-0A2474417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5519F-E922-4F54-A20E-CE389C7BE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B5920-2937-41A7-B5BD-43EEEFB2BBDF}" type="datetime1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FDEA8-A0F2-4000-86A5-E6D4506BC7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1CDFF-C490-4310-B498-95FC1129B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sgor@ankara.edu.t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6D9451-AE50-4674-932F-14AF774E1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817"/>
          <a:stretch/>
        </p:blipFill>
        <p:spPr>
          <a:xfrm>
            <a:off x="4275137" y="3787745"/>
            <a:ext cx="3641725" cy="16804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B3ACB0-D433-4484-B55C-4BE702673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763"/>
            <a:ext cx="9144000" cy="2387600"/>
          </a:xfrm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/>
              <a:t>MODÜL 12-D</a:t>
            </a:r>
            <a:br>
              <a:rPr lang="en-US" dirty="0"/>
            </a:br>
            <a:r>
              <a:rPr lang="en-US" dirty="0" err="1"/>
              <a:t>Laboratuvar</a:t>
            </a:r>
            <a:r>
              <a:rPr lang="en-US" dirty="0"/>
              <a:t> </a:t>
            </a:r>
            <a:r>
              <a:rPr lang="en-US" dirty="0" err="1"/>
              <a:t>Güvenliği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F1C09-71DC-4226-80C5-C820EF36A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93355"/>
            <a:ext cx="9144000" cy="1000898"/>
          </a:xfr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en-US" sz="2400" dirty="0" err="1">
                <a:solidFill>
                  <a:srgbClr val="0070C0"/>
                </a:solidFill>
                <a:latin typeface="Corbel" pitchFamily="34" charset="0"/>
              </a:rPr>
              <a:t>Kimyasal</a:t>
            </a:r>
            <a:r>
              <a:rPr lang="en-US" sz="2400" dirty="0">
                <a:solidFill>
                  <a:srgbClr val="0070C0"/>
                </a:solidFill>
                <a:latin typeface="Corbel" pitchFamily="34" charset="0"/>
              </a:rPr>
              <a:t> Ve </a:t>
            </a:r>
            <a:r>
              <a:rPr lang="en-US" sz="2400" dirty="0" err="1">
                <a:solidFill>
                  <a:srgbClr val="0070C0"/>
                </a:solidFill>
                <a:latin typeface="Corbel" pitchFamily="34" charset="0"/>
              </a:rPr>
              <a:t>Biyolojik</a:t>
            </a:r>
            <a:r>
              <a:rPr lang="en-US" sz="2400" dirty="0">
                <a:solidFill>
                  <a:srgbClr val="0070C0"/>
                </a:solidFill>
                <a:latin typeface="Corbe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orbel" pitchFamily="34" charset="0"/>
              </a:rPr>
              <a:t>Atıklar</a:t>
            </a:r>
            <a:r>
              <a:rPr lang="en-US" sz="2400" dirty="0">
                <a:solidFill>
                  <a:srgbClr val="0070C0"/>
                </a:solidFill>
                <a:latin typeface="Corbel" pitchFamily="34" charset="0"/>
              </a:rPr>
              <a:t> </a:t>
            </a:r>
            <a:endParaRPr lang="en-US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07469DB-70AE-40F9-AD8C-43EB03317247}"/>
              </a:ext>
            </a:extLst>
          </p:cNvPr>
          <p:cNvSpPr txBox="1">
            <a:spLocks/>
          </p:cNvSpPr>
          <p:nvPr/>
        </p:nvSpPr>
        <p:spPr>
          <a:xfrm>
            <a:off x="1524000" y="5468228"/>
            <a:ext cx="9144000" cy="1237372"/>
          </a:xfrm>
          <a:prstGeom prst="rect">
            <a:avLst/>
          </a:prstGeo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Doç. Dr. Yasemin G. İŞGÖR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  <a:hlinkClick r:id="rId3"/>
              </a:rPr>
              <a:t>isgor@ankara.edu.tr</a:t>
            </a:r>
            <a:endParaRPr lang="en-US" dirty="0">
              <a:latin typeface="+mj-lt"/>
              <a:ea typeface="+mj-ea"/>
              <a:cs typeface="+mj-cs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Ankara </a:t>
            </a:r>
            <a:r>
              <a:rPr lang="en-US" dirty="0" err="1">
                <a:latin typeface="+mj-lt"/>
                <a:ea typeface="+mj-ea"/>
                <a:cs typeface="+mj-cs"/>
              </a:rPr>
              <a:t>Üniversitesi</a:t>
            </a:r>
            <a:endParaRPr lang="en-US" dirty="0">
              <a:latin typeface="+mj-lt"/>
              <a:ea typeface="+mj-ea"/>
              <a:cs typeface="+mj-cs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SHMYO </a:t>
            </a:r>
            <a:r>
              <a:rPr lang="en-US" dirty="0" err="1">
                <a:latin typeface="+mj-lt"/>
                <a:ea typeface="+mj-ea"/>
                <a:cs typeface="+mj-cs"/>
              </a:rPr>
              <a:t>Tıbbi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Laboratuvar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Teknikleri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Programı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47114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01B91-95E7-4814-B5C6-8951AFE9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059"/>
          </a:xfr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>
              <a:buFont typeface="Arial" panose="020B0604020202020204" pitchFamily="34" charset="0"/>
            </a:pPr>
            <a:r>
              <a:rPr lang="en-GB" sz="3600" dirty="0" err="1"/>
              <a:t>Laboratuvarda</a:t>
            </a:r>
            <a:r>
              <a:rPr lang="en-GB" sz="3600" dirty="0"/>
              <a:t> </a:t>
            </a:r>
            <a:r>
              <a:rPr lang="en-GB" sz="3600" dirty="0" err="1"/>
              <a:t>bulunan</a:t>
            </a:r>
            <a:r>
              <a:rPr lang="en-GB" sz="3600" dirty="0"/>
              <a:t> </a:t>
            </a:r>
            <a:r>
              <a:rPr lang="en-GB" sz="3600" dirty="0" err="1"/>
              <a:t>Biyolojik</a:t>
            </a:r>
            <a:r>
              <a:rPr lang="en-GB" sz="3600" dirty="0"/>
              <a:t> </a:t>
            </a:r>
            <a:r>
              <a:rPr lang="en-GB" sz="3600" dirty="0" err="1"/>
              <a:t>Tehlikeler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12DE9-BE74-4379-BEF1-B60470BBD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243"/>
            <a:ext cx="10515600" cy="48177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effectLst/>
                <a:latin typeface="Arial" panose="020B0604020202020204" pitchFamily="34" charset="0"/>
              </a:rPr>
              <a:t>Kan ve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diğer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örnekler</a:t>
            </a:r>
            <a:r>
              <a:rPr lang="en-US" sz="2400" dirty="0">
                <a:effectLst/>
                <a:latin typeface="Arial" panose="020B0604020202020204" pitchFamily="34" charset="0"/>
              </a:rPr>
              <a:t> (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kan</a:t>
            </a:r>
            <a:r>
              <a:rPr lang="en-US" sz="2400" dirty="0">
                <a:effectLst/>
                <a:latin typeface="Arial" panose="020B0604020202020204" pitchFamily="34" charset="0"/>
              </a:rPr>
              <a:t>, serum,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plazma</a:t>
            </a:r>
            <a:r>
              <a:rPr lang="en-US" sz="2400" dirty="0">
                <a:effectLst/>
                <a:latin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kan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ürünleri</a:t>
            </a:r>
            <a:r>
              <a:rPr lang="en-US" sz="2400" dirty="0">
                <a:effectLst/>
                <a:latin typeface="Arial" panose="020B0604020202020204" pitchFamily="34" charset="0"/>
              </a:rPr>
              <a:t>, vaginal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sekresyonlar</a:t>
            </a:r>
            <a:r>
              <a:rPr lang="en-US" sz="2400" dirty="0">
                <a:effectLst/>
                <a:latin typeface="Arial" panose="020B0604020202020204" pitchFamily="34" charset="0"/>
              </a:rPr>
              <a:t>, semen, BOS,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sinovyal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sıvı</a:t>
            </a:r>
            <a:r>
              <a:rPr lang="en-US" sz="2400" dirty="0">
                <a:effectLst/>
                <a:latin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</a:rPr>
              <a:t>Bu </a:t>
            </a:r>
            <a:r>
              <a:rPr lang="en-US" sz="2000" dirty="0" err="1">
                <a:latin typeface="Arial" panose="020B0604020202020204" pitchFamily="34" charset="0"/>
              </a:rPr>
              <a:t>numunelerin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hepsi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potansiyel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enfeksiyöz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ajan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sayılırlar</a:t>
            </a:r>
            <a:endParaRPr lang="en-US" sz="2000" dirty="0">
              <a:latin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endParaRPr lang="en-US" sz="20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latin typeface="Arial" panose="020B0604020202020204" pitchFamily="34" charset="0"/>
              </a:rPr>
              <a:t>Aksi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ispat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edilmedikçe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tüm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numuneler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HBV, HIV ve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diğer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patojenleri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taşıyormuş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gibi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kabul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edilir</a:t>
            </a:r>
            <a:r>
              <a:rPr lang="en-US" sz="2400" dirty="0">
                <a:effectLst/>
                <a:latin typeface="Arial" panose="020B0604020202020204" pitchFamily="34" charset="0"/>
              </a:rPr>
              <a:t> ve buna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göre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işleme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alınırlar</a:t>
            </a:r>
            <a:endParaRPr lang="en-US" sz="240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40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latin typeface="Arial" panose="020B0604020202020204" pitchFamily="34" charset="0"/>
              </a:rPr>
              <a:t>Küçük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sıçramalar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dahi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olsa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numune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kaynaklı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kazalarda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enfeksiyon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riski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öncelikli</a:t>
            </a:r>
            <a:r>
              <a:rPr lang="en-US" sz="2400" dirty="0">
                <a:latin typeface="Arial" panose="020B0604020202020204" pitchFamily="34" charset="0"/>
              </a:rPr>
              <a:t> risk Kabul </a:t>
            </a:r>
            <a:r>
              <a:rPr lang="en-US" sz="2400" dirty="0" err="1">
                <a:latin typeface="Arial" panose="020B0604020202020204" pitchFamily="34" charset="0"/>
              </a:rPr>
              <a:t>edilerek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gerekli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tedbir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alınır</a:t>
            </a:r>
            <a:r>
              <a:rPr lang="en-US" sz="2400" dirty="0">
                <a:effectLst/>
                <a:latin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çözüm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üretilir</a:t>
            </a:r>
            <a:r>
              <a:rPr lang="en-US" sz="2400" dirty="0">
                <a:effectLst/>
                <a:latin typeface="Arial" panose="020B0604020202020204" pitchFamily="34" charset="0"/>
              </a:rPr>
              <a:t> (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kaza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güvenliği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planına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göre</a:t>
            </a:r>
            <a:r>
              <a:rPr lang="en-US" sz="2400" dirty="0">
                <a:effectLst/>
                <a:latin typeface="Arial" panose="020B0604020202020204" pitchFamily="34" charset="0"/>
              </a:rPr>
              <a:t>).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E09FA-F0CD-4AEC-A8D8-BA2038DD9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7C710F-FB9E-4CB4-966C-73FDBCFEF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70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1378C-65C1-4771-B4CA-787F7DB61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KLİNİK LABORATUVAR PLANLARI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F46D0-1AE9-400B-A838-7BDEF0207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effectLst/>
                <a:latin typeface="Arial" panose="020B0604020202020204" pitchFamily="34" charset="0"/>
              </a:rPr>
              <a:t>Kimyasal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Hijyen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Planı</a:t>
            </a:r>
            <a:r>
              <a:rPr lang="en-US" dirty="0">
                <a:effectLst/>
                <a:latin typeface="Arial" panose="020B0604020202020204" pitchFamily="34" charset="0"/>
              </a:rPr>
              <a:t> (KHP)</a:t>
            </a:r>
          </a:p>
          <a:p>
            <a:r>
              <a:rPr lang="en-US" dirty="0" err="1">
                <a:effectLst/>
                <a:latin typeface="Arial" panose="020B0604020202020204" pitchFamily="34" charset="0"/>
              </a:rPr>
              <a:t>Maruziyet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Kontrol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Planı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US" dirty="0" err="1">
                <a:effectLst/>
                <a:latin typeface="Arial" panose="020B0604020202020204" pitchFamily="34" charset="0"/>
              </a:rPr>
              <a:t>Tüberküloz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Kontrol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Planı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 err="1">
                <a:effectLst/>
                <a:latin typeface="Arial" panose="020B0604020202020204" pitchFamily="34" charset="0"/>
              </a:rPr>
              <a:t>Pandemi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Planı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Bu </a:t>
            </a:r>
            <a:r>
              <a:rPr lang="en-US" dirty="0" err="1">
                <a:effectLst/>
                <a:latin typeface="Arial" panose="020B0604020202020204" pitchFamily="34" charset="0"/>
              </a:rPr>
              <a:t>planlar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laboratuvar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işlevine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göre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radioaktif</a:t>
            </a:r>
            <a:r>
              <a:rPr lang="en-US" dirty="0">
                <a:effectLst/>
                <a:latin typeface="Arial" panose="020B0604020202020204" pitchFamily="34" charset="0"/>
              </a:rPr>
              <a:t> material </a:t>
            </a:r>
            <a:r>
              <a:rPr lang="en-US" dirty="0" err="1">
                <a:effectLst/>
                <a:latin typeface="Arial" panose="020B0604020202020204" pitchFamily="34" charset="0"/>
              </a:rPr>
              <a:t>kontrol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planı</a:t>
            </a:r>
            <a:r>
              <a:rPr lang="en-US" dirty="0"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</a:rPr>
              <a:t>mekanik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kazalar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kontrol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planı</a:t>
            </a:r>
            <a:r>
              <a:rPr lang="en-US" dirty="0"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</a:rPr>
              <a:t>vb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şeklinde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geliştirilebilir</a:t>
            </a:r>
            <a:r>
              <a:rPr lang="en-US" dirty="0"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</a:rPr>
              <a:t>Planlamalar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Laboratuvar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Güvenlik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Protokolü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oluşturulmasını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sağlar</a:t>
            </a:r>
            <a:r>
              <a:rPr lang="en-US" dirty="0">
                <a:latin typeface="Arial" panose="020B0604020202020204" pitchFamily="34" charset="0"/>
              </a:rPr>
              <a:t>.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4C7E6-47C6-4254-97FF-36204C700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52BCE1-32FC-4738-83A8-2956A4B84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92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57C6D-D932-4CAC-95C8-6FB701DEC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</a:rPr>
              <a:t>Laboratuvar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güvenlik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standartları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C122A-441F-4D2B-AFCE-E0FC0E2FD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52438" cy="4486275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err="1">
                <a:effectLst/>
                <a:latin typeface="Arial" panose="020B0604020202020204" pitchFamily="34" charset="0"/>
              </a:rPr>
              <a:t>Kimyasalların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numunelerin</a:t>
            </a:r>
            <a:r>
              <a:rPr lang="en-US" dirty="0">
                <a:latin typeface="Arial" panose="020B0604020202020204" pitchFamily="34" charset="0"/>
              </a:rPr>
              <a:t> ve </a:t>
            </a:r>
            <a:r>
              <a:rPr lang="en-US" dirty="0" err="1">
                <a:latin typeface="Arial" panose="020B0604020202020204" pitchFamily="34" charset="0"/>
              </a:rPr>
              <a:t>çözeltilerin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uygun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etiketlenmesi</a:t>
            </a:r>
            <a:r>
              <a:rPr lang="en-US" dirty="0"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</a:rPr>
              <a:t>saklanması</a:t>
            </a:r>
            <a:r>
              <a:rPr lang="en-US" dirty="0">
                <a:effectLst/>
                <a:latin typeface="Arial" panose="020B0604020202020204" pitchFamily="34" charset="0"/>
              </a:rPr>
              <a:t>,</a:t>
            </a:r>
          </a:p>
          <a:p>
            <a:pPr algn="just"/>
            <a:r>
              <a:rPr lang="en-US" dirty="0">
                <a:latin typeface="Arial" panose="020B0604020202020204" pitchFamily="34" charset="0"/>
              </a:rPr>
              <a:t>Hasta </a:t>
            </a:r>
            <a:r>
              <a:rPr lang="en-US" dirty="0" err="1">
                <a:latin typeface="Arial" panose="020B0604020202020204" pitchFamily="34" charset="0"/>
              </a:rPr>
              <a:t>örnekleri</a:t>
            </a:r>
            <a:r>
              <a:rPr lang="en-US" dirty="0">
                <a:latin typeface="Arial" panose="020B0604020202020204" pitchFamily="34" charset="0"/>
              </a:rPr>
              <a:t> ve </a:t>
            </a:r>
            <a:r>
              <a:rPr lang="en-US" dirty="0" err="1">
                <a:latin typeface="Arial" panose="020B0604020202020204" pitchFamily="34" charset="0"/>
              </a:rPr>
              <a:t>biyolojik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tehlikesi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olan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numune</a:t>
            </a:r>
            <a:r>
              <a:rPr lang="en-US" dirty="0">
                <a:latin typeface="Arial" panose="020B0604020202020204" pitchFamily="34" charset="0"/>
              </a:rPr>
              <a:t> ve </a:t>
            </a:r>
            <a:r>
              <a:rPr lang="en-US" dirty="0" err="1">
                <a:latin typeface="Arial" panose="020B0604020202020204" pitchFamily="34" charset="0"/>
              </a:rPr>
              <a:t>materyallerin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uygun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taşınmasının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sağlanması</a:t>
            </a:r>
            <a:r>
              <a:rPr lang="en-US" dirty="0">
                <a:latin typeface="Arial" panose="020B0604020202020204" pitchFamily="34" charset="0"/>
              </a:rPr>
              <a:t>. </a:t>
            </a:r>
            <a:endParaRPr lang="en-US" dirty="0"/>
          </a:p>
          <a:p>
            <a:pPr algn="just"/>
            <a:r>
              <a:rPr lang="en-US" dirty="0" err="1">
                <a:effectLst/>
                <a:latin typeface="Arial" panose="020B0604020202020204" pitchFamily="34" charset="0"/>
              </a:rPr>
              <a:t>Biyolojik</a:t>
            </a:r>
            <a:r>
              <a:rPr lang="en-US" dirty="0">
                <a:effectLst/>
                <a:latin typeface="Arial" panose="020B0604020202020204" pitchFamily="34" charset="0"/>
              </a:rPr>
              <a:t> ve </a:t>
            </a:r>
            <a:r>
              <a:rPr lang="en-US" dirty="0" err="1">
                <a:effectLst/>
                <a:latin typeface="Arial" panose="020B0604020202020204" pitchFamily="34" charset="0"/>
              </a:rPr>
              <a:t>kimyasal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atıkların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doğru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saklanması</a:t>
            </a:r>
            <a:r>
              <a:rPr lang="en-US" dirty="0">
                <a:effectLst/>
                <a:latin typeface="Arial" panose="020B0604020202020204" pitchFamily="34" charset="0"/>
              </a:rPr>
              <a:t> ve </a:t>
            </a:r>
            <a:r>
              <a:rPr lang="en-US" dirty="0" err="1">
                <a:effectLst/>
                <a:latin typeface="Arial" panose="020B0604020202020204" pitchFamily="34" charset="0"/>
              </a:rPr>
              <a:t>bertaraf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işlemleri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</a:p>
          <a:p>
            <a:pPr algn="just"/>
            <a:r>
              <a:rPr lang="en-US" dirty="0" err="1">
                <a:latin typeface="Arial" panose="020B0604020202020204" pitchFamily="34" charset="0"/>
              </a:rPr>
              <a:t>Elektrikli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cihazların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doğru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topraklanması</a:t>
            </a:r>
            <a:r>
              <a:rPr lang="en-US" dirty="0">
                <a:latin typeface="Arial" panose="020B0604020202020204" pitchFamily="34" charset="0"/>
              </a:rPr>
              <a:t>, </a:t>
            </a:r>
          </a:p>
          <a:p>
            <a:pPr algn="just"/>
            <a:r>
              <a:rPr lang="en-US" dirty="0" err="1">
                <a:effectLst/>
                <a:latin typeface="Arial" panose="020B0604020202020204" pitchFamily="34" charset="0"/>
              </a:rPr>
              <a:t>Yangın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söndürücülerinin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yerleri</a:t>
            </a:r>
            <a:r>
              <a:rPr lang="en-US" dirty="0">
                <a:effectLst/>
                <a:latin typeface="Arial" panose="020B0604020202020204" pitchFamily="34" charset="0"/>
              </a:rPr>
              <a:t> ve </a:t>
            </a:r>
            <a:r>
              <a:rPr lang="en-US" dirty="0" err="1">
                <a:effectLst/>
                <a:latin typeface="Arial" panose="020B0604020202020204" pitchFamily="34" charset="0"/>
              </a:rPr>
              <a:t>türleri</a:t>
            </a:r>
            <a:r>
              <a:rPr lang="en-US" dirty="0">
                <a:effectLst/>
                <a:latin typeface="Arial" panose="020B0604020202020204" pitchFamily="34" charset="0"/>
              </a:rPr>
              <a:t>, </a:t>
            </a:r>
          </a:p>
          <a:p>
            <a:pPr algn="just"/>
            <a:r>
              <a:rPr lang="en-US" dirty="0" err="1">
                <a:effectLst/>
                <a:latin typeface="Arial" panose="020B0604020202020204" pitchFamily="34" charset="0"/>
              </a:rPr>
              <a:t>Çeker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ocakların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çalışır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durumda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olması</a:t>
            </a:r>
            <a:r>
              <a:rPr lang="en-US" dirty="0">
                <a:effectLst/>
                <a:latin typeface="Arial" panose="020B0604020202020204" pitchFamily="34" charset="0"/>
              </a:rPr>
              <a:t>, </a:t>
            </a:r>
          </a:p>
          <a:p>
            <a:pPr lvl="1" algn="just"/>
            <a:r>
              <a:rPr lang="en-US" dirty="0" err="1">
                <a:effectLst/>
                <a:latin typeface="Arial" panose="020B0604020202020204" pitchFamily="34" charset="0"/>
              </a:rPr>
              <a:t>klinik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laboratuvar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için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bir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zorunludur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algn="just"/>
            <a:r>
              <a:rPr lang="en-US" dirty="0" err="1">
                <a:effectLst/>
                <a:latin typeface="Arial" panose="020B0604020202020204" pitchFamily="34" charset="0"/>
              </a:rPr>
              <a:t>Ergonomi</a:t>
            </a:r>
            <a:r>
              <a:rPr lang="en-US" dirty="0" err="1">
                <a:latin typeface="Arial" panose="020B0604020202020204" pitchFamily="34" charset="0"/>
              </a:rPr>
              <a:t>k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şartların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sağlanması</a:t>
            </a:r>
            <a:r>
              <a:rPr lang="en-US" dirty="0">
                <a:latin typeface="Arial" panose="020B0604020202020204" pitchFamily="34" charset="0"/>
              </a:rPr>
              <a:t>.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algn="just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4D99F3-8B58-46FE-B04A-A794EC683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AAD79-0E6B-4D82-A462-EE0088465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40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48C8-5F8A-4FA2-BFB6-7583922AB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E2046-C0CA-41B6-AB99-80E69C676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4C818-4A51-4DC1-8137-E61EA5A3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8DD42-ACF7-434A-9EE6-74981E494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664966-EA4E-44DB-AC17-B196E3586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10" y="0"/>
            <a:ext cx="485059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56E09A-38BC-4D0F-9515-343BD069A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4852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35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ED6E64C-780F-48D1-82B9-0CDF6619DE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727901"/>
              </p:ext>
            </p:extLst>
          </p:nvPr>
        </p:nvGraphicFramePr>
        <p:xfrm>
          <a:off x="675503" y="447139"/>
          <a:ext cx="10678297" cy="5539863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147266">
                  <a:extLst>
                    <a:ext uri="{9D8B030D-6E8A-4147-A177-3AD203B41FA5}">
                      <a16:colId xmlns:a16="http://schemas.microsoft.com/office/drawing/2014/main" val="53321534"/>
                    </a:ext>
                  </a:extLst>
                </a:gridCol>
                <a:gridCol w="8531031">
                  <a:extLst>
                    <a:ext uri="{9D8B030D-6E8A-4147-A177-3AD203B41FA5}">
                      <a16:colId xmlns:a16="http://schemas.microsoft.com/office/drawing/2014/main" val="3024417121"/>
                    </a:ext>
                  </a:extLst>
                </a:gridCol>
              </a:tblGrid>
              <a:tr h="511535">
                <a:tc gridSpan="2"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GENEL LABORATUVAR GÜVENLİĞİ VE HAVALANDIRMA</a:t>
                      </a:r>
                      <a:endParaRPr lang="en-US" sz="3600" dirty="0">
                        <a:effectLst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104940"/>
                  </a:ext>
                </a:extLst>
              </a:tr>
              <a:tr h="585921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effectLst/>
                        </a:rPr>
                        <a:t>Göz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Yıkama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Solüsyonu</a:t>
                      </a:r>
                      <a:r>
                        <a:rPr lang="en-US" sz="1600" b="1" dirty="0">
                          <a:effectLst/>
                        </a:rPr>
                        <a:t>, </a:t>
                      </a:r>
                      <a:endParaRPr lang="en-US" sz="36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öz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yıkama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istasyonu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lavabo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destek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aparatından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birisii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olmalıdır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34701713"/>
                  </a:ext>
                </a:extLst>
              </a:tr>
              <a:tr h="788143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effectLst/>
                        </a:rPr>
                        <a:t>Yangın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Söndürücü</a:t>
                      </a:r>
                      <a:endParaRPr lang="en-US" sz="360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Her </a:t>
                      </a:r>
                      <a:r>
                        <a:rPr lang="en-US" sz="1600" dirty="0" err="1">
                          <a:effectLst/>
                        </a:rPr>
                        <a:t>bağımsız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bölüm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için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en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az</a:t>
                      </a:r>
                      <a:r>
                        <a:rPr lang="en-US" sz="1600" dirty="0">
                          <a:effectLst/>
                        </a:rPr>
                        <a:t> 1 </a:t>
                      </a:r>
                      <a:r>
                        <a:rPr lang="en-US" sz="1600" dirty="0" err="1">
                          <a:effectLst/>
                        </a:rPr>
                        <a:t>adet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olmak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üzere</a:t>
                      </a:r>
                      <a:r>
                        <a:rPr lang="en-US" sz="1600" dirty="0">
                          <a:effectLst/>
                        </a:rPr>
                        <a:t> her 200 m2 </a:t>
                      </a:r>
                      <a:r>
                        <a:rPr lang="en-US" sz="1600" dirty="0" err="1">
                          <a:effectLst/>
                        </a:rPr>
                        <a:t>taban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alanı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için</a:t>
                      </a:r>
                      <a:r>
                        <a:rPr lang="en-US" sz="1600" dirty="0">
                          <a:effectLst/>
                        </a:rPr>
                        <a:t> 1 </a:t>
                      </a:r>
                      <a:r>
                        <a:rPr lang="en-US" sz="1600" dirty="0" err="1">
                          <a:effectLst/>
                        </a:rPr>
                        <a:t>adet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ilave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edilerek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uygun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tipte</a:t>
                      </a:r>
                      <a:r>
                        <a:rPr lang="en-US" sz="1600" dirty="0">
                          <a:effectLst/>
                        </a:rPr>
                        <a:t> 6 kg’ </a:t>
                      </a:r>
                      <a:r>
                        <a:rPr lang="en-US" sz="1600" dirty="0" err="1">
                          <a:effectLst/>
                        </a:rPr>
                        <a:t>lık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yangın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söndürücü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bulundurulması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esas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alınır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İhtiyaca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uygun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yangın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söndürücü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laboratuvar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içine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veya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hemen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dışına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kolay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ulaşılabilecek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bir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alana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yerleştirilir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54659283"/>
                  </a:ext>
                </a:extLst>
              </a:tr>
              <a:tr h="1394407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İlk </a:t>
                      </a:r>
                      <a:r>
                        <a:rPr lang="en-US" sz="1600" b="1" dirty="0" err="1">
                          <a:effectLst/>
                        </a:rPr>
                        <a:t>Yardım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Kiti</a:t>
                      </a:r>
                      <a:endParaRPr lang="en-US" sz="360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Her </a:t>
                      </a:r>
                      <a:r>
                        <a:rPr lang="en-US" sz="1600" dirty="0" err="1">
                          <a:effectLst/>
                        </a:rPr>
                        <a:t>laboratuvarda</a:t>
                      </a:r>
                      <a:r>
                        <a:rPr lang="en-US" sz="1600" dirty="0">
                          <a:effectLst/>
                        </a:rPr>
                        <a:t> ilk </a:t>
                      </a:r>
                      <a:r>
                        <a:rPr lang="en-US" sz="1600" dirty="0" err="1">
                          <a:effectLst/>
                        </a:rPr>
                        <a:t>yardım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kiti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bulunmalıdır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ANSI'ye</a:t>
                      </a:r>
                      <a:r>
                        <a:rPr lang="en-US" sz="1600" dirty="0">
                          <a:effectLst/>
                        </a:rPr>
                        <a:t> (</a:t>
                      </a:r>
                      <a:r>
                        <a:rPr lang="en-US" sz="1600" dirty="0" err="1">
                          <a:effectLst/>
                        </a:rPr>
                        <a:t>Amerikan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Ulusal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Standartlar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Enstitüsü</a:t>
                      </a:r>
                      <a:r>
                        <a:rPr lang="en-US" sz="1600" dirty="0">
                          <a:effectLst/>
                        </a:rPr>
                        <a:t>) </a:t>
                      </a:r>
                      <a:r>
                        <a:rPr lang="en-US" sz="1600" dirty="0" err="1">
                          <a:effectLst/>
                        </a:rPr>
                        <a:t>göre</a:t>
                      </a:r>
                      <a:r>
                        <a:rPr lang="en-US" sz="1600" dirty="0">
                          <a:effectLst/>
                        </a:rPr>
                        <a:t> ilk </a:t>
                      </a:r>
                      <a:r>
                        <a:rPr lang="en-US" sz="1600" dirty="0" err="1">
                          <a:effectLst/>
                        </a:rPr>
                        <a:t>yardım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kitlerinin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içermesi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gereken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malzemeler</a:t>
                      </a:r>
                      <a:r>
                        <a:rPr lang="en-US" sz="1600" dirty="0">
                          <a:effectLst/>
                        </a:rPr>
                        <a:t> ve minimum </a:t>
                      </a:r>
                      <a:r>
                        <a:rPr lang="en-US" sz="1600" dirty="0" err="1">
                          <a:effectLst/>
                        </a:rPr>
                        <a:t>miktarları</a:t>
                      </a:r>
                      <a:r>
                        <a:rPr lang="en-US" sz="1600" dirty="0">
                          <a:effectLst/>
                        </a:rPr>
                        <a:t>; </a:t>
                      </a:r>
                      <a:r>
                        <a:rPr lang="en-US" sz="1600" dirty="0" err="1">
                          <a:effectLst/>
                        </a:rPr>
                        <a:t>Hidrofil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sargı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bezi</a:t>
                      </a:r>
                      <a:r>
                        <a:rPr lang="en-US" sz="1600" dirty="0">
                          <a:effectLst/>
                        </a:rPr>
                        <a:t> (</a:t>
                      </a:r>
                      <a:r>
                        <a:rPr lang="en-US" sz="1600" dirty="0" err="1">
                          <a:effectLst/>
                        </a:rPr>
                        <a:t>tüm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kenarları</a:t>
                      </a:r>
                      <a:r>
                        <a:rPr lang="en-US" sz="1600" dirty="0">
                          <a:effectLst/>
                        </a:rPr>
                        <a:t> 10 </a:t>
                      </a:r>
                      <a:r>
                        <a:rPr lang="en-US" sz="1600" dirty="0" err="1">
                          <a:effectLst/>
                        </a:rPr>
                        <a:t>cm'den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kısa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olmamalı</a:t>
                      </a:r>
                      <a:r>
                        <a:rPr lang="en-US" sz="1600" dirty="0">
                          <a:effectLst/>
                        </a:rPr>
                        <a:t>) 1 </a:t>
                      </a:r>
                      <a:r>
                        <a:rPr lang="en-US" sz="1600" dirty="0" err="1">
                          <a:effectLst/>
                        </a:rPr>
                        <a:t>adet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Kendinden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yapışkanlı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bandaj</a:t>
                      </a:r>
                      <a:r>
                        <a:rPr lang="en-US" sz="1600" dirty="0">
                          <a:effectLst/>
                        </a:rPr>
                        <a:t> (2.5 x 7.5 cm) 16 </a:t>
                      </a:r>
                      <a:r>
                        <a:rPr lang="en-US" sz="1600" dirty="0" err="1">
                          <a:effectLst/>
                        </a:rPr>
                        <a:t>adet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Flaster</a:t>
                      </a:r>
                      <a:r>
                        <a:rPr lang="en-US" sz="1600" dirty="0">
                          <a:effectLst/>
                        </a:rPr>
                        <a:t> (5 m) 1 </a:t>
                      </a:r>
                      <a:r>
                        <a:rPr lang="en-US" sz="1600" dirty="0" err="1">
                          <a:effectLst/>
                        </a:rPr>
                        <a:t>adet</a:t>
                      </a:r>
                      <a:r>
                        <a:rPr lang="en-US" sz="1600" dirty="0">
                          <a:effectLst/>
                        </a:rPr>
                        <a:t>, 0.5 g </a:t>
                      </a:r>
                      <a:r>
                        <a:rPr lang="en-US" sz="1600" dirty="0" err="1">
                          <a:effectLst/>
                        </a:rPr>
                        <a:t>tek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doz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paket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antiseptik</a:t>
                      </a:r>
                      <a:r>
                        <a:rPr lang="en-US" sz="1600" dirty="0">
                          <a:effectLst/>
                        </a:rPr>
                        <a:t> 10 </a:t>
                      </a:r>
                      <a:r>
                        <a:rPr lang="en-US" sz="1600" dirty="0" err="1">
                          <a:effectLst/>
                        </a:rPr>
                        <a:t>adet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Buz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torbası</a:t>
                      </a:r>
                      <a:r>
                        <a:rPr lang="en-US" sz="1600" dirty="0">
                          <a:effectLst/>
                        </a:rPr>
                        <a:t> 2 </a:t>
                      </a:r>
                      <a:r>
                        <a:rPr lang="en-US" sz="1600" dirty="0" err="1">
                          <a:effectLst/>
                        </a:rPr>
                        <a:t>adet</a:t>
                      </a:r>
                      <a:r>
                        <a:rPr lang="en-US" sz="1600" dirty="0">
                          <a:effectLst/>
                        </a:rPr>
                        <a:t>, Tek </a:t>
                      </a:r>
                      <a:r>
                        <a:rPr lang="en-US" sz="1600" dirty="0" err="1">
                          <a:effectLst/>
                        </a:rPr>
                        <a:t>kullanımlık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muayene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eldiveni</a:t>
                      </a:r>
                      <a:r>
                        <a:rPr lang="en-US" sz="1600" dirty="0">
                          <a:effectLst/>
                        </a:rPr>
                        <a:t> 2 </a:t>
                      </a:r>
                      <a:r>
                        <a:rPr lang="en-US" sz="1600" dirty="0" err="1">
                          <a:effectLst/>
                        </a:rPr>
                        <a:t>çift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Steril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gazlı</a:t>
                      </a:r>
                      <a:r>
                        <a:rPr lang="en-US" sz="1600" dirty="0">
                          <a:effectLst/>
                        </a:rPr>
                        <a:t> bez (7.5 x 7.5 cm) 4 </a:t>
                      </a:r>
                      <a:r>
                        <a:rPr lang="en-US" sz="1600" dirty="0" err="1">
                          <a:effectLst/>
                        </a:rPr>
                        <a:t>adet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Üçgen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sargı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bezi</a:t>
                      </a:r>
                      <a:r>
                        <a:rPr lang="en-US" sz="1600" dirty="0">
                          <a:effectLst/>
                        </a:rPr>
                        <a:t> (10 x 10 x 140 cm) 1 </a:t>
                      </a:r>
                      <a:r>
                        <a:rPr lang="en-US" sz="1600" dirty="0" err="1">
                          <a:effectLst/>
                        </a:rPr>
                        <a:t>adet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8110264"/>
                  </a:ext>
                </a:extLst>
              </a:tr>
              <a:tr h="788143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effectLst/>
                        </a:rPr>
                        <a:t>Kimyasal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Dökülmeler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için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Absorban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Maddeler</a:t>
                      </a:r>
                      <a:endParaRPr lang="en-US" sz="360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Dökülen kimyasalın ortamdan kolayca uzaklaştırılmasını sağlayan yüksek emizilik kapasitesine sahip toz formdaki absorban maddeler.</a:t>
                      </a:r>
                      <a:endParaRPr lang="en-US" sz="3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86308723"/>
                  </a:ext>
                </a:extLst>
              </a:tr>
              <a:tr h="485011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effectLst/>
                        </a:rPr>
                        <a:t>Emici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Bezler</a:t>
                      </a:r>
                      <a:endParaRPr lang="en-US" sz="36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Laboratuvar kapılarının koridora bakan dış tarafına içerideki tehlikeyi gösterir uygun levhalar asılmalıdır.</a:t>
                      </a:r>
                      <a:endParaRPr lang="en-US" sz="3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60327111"/>
                  </a:ext>
                </a:extLst>
              </a:tr>
              <a:tr h="788143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effectLst/>
                        </a:rPr>
                        <a:t>Tehlike</a:t>
                      </a:r>
                      <a:r>
                        <a:rPr lang="en-US" sz="1600" b="1" dirty="0">
                          <a:effectLst/>
                        </a:rPr>
                        <a:t> ve </a:t>
                      </a:r>
                      <a:r>
                        <a:rPr lang="en-US" sz="1600" b="1" dirty="0" err="1">
                          <a:effectLst/>
                        </a:rPr>
                        <a:t>Uyarı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Sembolleri</a:t>
                      </a:r>
                      <a:endParaRPr lang="en-US" sz="36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Hazırlanan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stok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çözelti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şişelerinin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atık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biriktirme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kaplarının</a:t>
                      </a:r>
                      <a:r>
                        <a:rPr lang="en-US" sz="1600" dirty="0">
                          <a:effectLst/>
                        </a:rPr>
                        <a:t> vb. </a:t>
                      </a:r>
                      <a:r>
                        <a:rPr lang="en-US" sz="1600" dirty="0" err="1">
                          <a:effectLst/>
                        </a:rPr>
                        <a:t>etiket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bilisi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içermeyen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şişelerin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pratik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bir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şekilde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etiketlendirilmesi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için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kullanılan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birbirinden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farklı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tehlike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piktogramları</a:t>
                      </a:r>
                      <a:r>
                        <a:rPr lang="en-US" sz="1600" dirty="0">
                          <a:effectLst/>
                        </a:rPr>
                        <a:t> ve </a:t>
                      </a:r>
                      <a:r>
                        <a:rPr lang="en-US" sz="1600" dirty="0" err="1">
                          <a:effectLst/>
                        </a:rPr>
                        <a:t>uyarı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ibareleri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içiren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yapışkanlı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etiketlerdir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851221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03E922-1DCD-4976-903A-CED1D4BB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43E04-1378-4A58-AA99-E75A90EF8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35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E8CF9-A36F-4BAF-A9A5-8A02761E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4A0C26E-2F11-433E-9EB9-104C8B9A2B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542690"/>
              </p:ext>
            </p:extLst>
          </p:nvPr>
        </p:nvGraphicFramePr>
        <p:xfrm>
          <a:off x="838200" y="1814255"/>
          <a:ext cx="9912178" cy="2904966"/>
        </p:xfrm>
        <a:graphic>
          <a:graphicData uri="http://schemas.openxmlformats.org/drawingml/2006/table">
            <a:tbl>
              <a:tblPr/>
              <a:tblGrid>
                <a:gridCol w="1993210">
                  <a:extLst>
                    <a:ext uri="{9D8B030D-6E8A-4147-A177-3AD203B41FA5}">
                      <a16:colId xmlns:a16="http://schemas.microsoft.com/office/drawing/2014/main" val="1189033198"/>
                    </a:ext>
                  </a:extLst>
                </a:gridCol>
                <a:gridCol w="7918968">
                  <a:extLst>
                    <a:ext uri="{9D8B030D-6E8A-4147-A177-3AD203B41FA5}">
                      <a16:colId xmlns:a16="http://schemas.microsoft.com/office/drawing/2014/main" val="2095308357"/>
                    </a:ext>
                  </a:extLst>
                </a:gridCol>
              </a:tblGrid>
              <a:tr h="595890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effectLst/>
                        </a:rPr>
                        <a:t>Mekanik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Pipetleme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Cihazları</a:t>
                      </a:r>
                      <a:endParaRPr lang="en-US" sz="36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Laboratuvar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çalışmaları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sırasında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mutlaka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mekanik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pipetleme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cihazları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kullanılmalıdır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Herhangi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bir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sıvının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ağız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ile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çekilmesi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güvenli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değildir</a:t>
                      </a:r>
                      <a:r>
                        <a:rPr lang="en-US" sz="1600" dirty="0">
                          <a:effectLst/>
                        </a:rPr>
                        <a:t> ve </a:t>
                      </a:r>
                      <a:r>
                        <a:rPr lang="en-US" sz="1600" dirty="0" err="1">
                          <a:effectLst/>
                        </a:rPr>
                        <a:t>kesinlikle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yasaktır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016584"/>
                  </a:ext>
                </a:extLst>
              </a:tr>
              <a:tr h="968322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effectLst/>
                        </a:rPr>
                        <a:t>Güvenlik</a:t>
                      </a:r>
                      <a:r>
                        <a:rPr lang="en-US" sz="1600" b="1" dirty="0">
                          <a:effectLst/>
                        </a:rPr>
                        <a:t> Bilgi </a:t>
                      </a:r>
                      <a:r>
                        <a:rPr lang="en-US" sz="1600" b="1" dirty="0" err="1">
                          <a:effectLst/>
                        </a:rPr>
                        <a:t>Formları</a:t>
                      </a:r>
                      <a:endParaRPr lang="en-US" sz="36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Laboratuvarda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çalışılan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tüm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kimyasallara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ait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Güvenlik</a:t>
                      </a:r>
                      <a:r>
                        <a:rPr lang="en-US" sz="1600" dirty="0">
                          <a:effectLst/>
                        </a:rPr>
                        <a:t> Bilgi </a:t>
                      </a:r>
                      <a:r>
                        <a:rPr lang="en-US" sz="1600" dirty="0" err="1">
                          <a:effectLst/>
                        </a:rPr>
                        <a:t>Formları</a:t>
                      </a:r>
                      <a:r>
                        <a:rPr lang="en-US" sz="1600" dirty="0">
                          <a:effectLst/>
                        </a:rPr>
                        <a:t> ve </a:t>
                      </a:r>
                      <a:r>
                        <a:rPr lang="en-US" sz="1600" dirty="0" err="1">
                          <a:effectLst/>
                        </a:rPr>
                        <a:t>Kimyasal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Güvenlik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Kartları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tüm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çalışanlrın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kolayca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ulaşılabileceği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bir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yerde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mutlaka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bulundurulmalıdır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734622"/>
                  </a:ext>
                </a:extLst>
              </a:tr>
              <a:tr h="1340754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Güvenlik Ekipmanları Yerleşim Planı</a:t>
                      </a:r>
                      <a:endParaRPr lang="en-US" sz="36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Güvenlik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açısından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vücut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duşu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göz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duşu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yangın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söndürücü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gibi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güvenlik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ekipmanları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ile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gaz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açma-kapatma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vanaları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elektrik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paneli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gibi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kontrol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noktaları</a:t>
                      </a:r>
                      <a:r>
                        <a:rPr lang="en-US" sz="1600" dirty="0">
                          <a:effectLst/>
                        </a:rPr>
                        <a:t> ana </a:t>
                      </a:r>
                      <a:r>
                        <a:rPr lang="en-US" sz="1600" dirty="0" err="1">
                          <a:effectLst/>
                        </a:rPr>
                        <a:t>kapının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yanına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yerleştirilmelidir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Yapılan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işin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niteliğine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göre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çalışanları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korumak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amacı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ile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gerekli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ise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ilave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önlemler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alınmalıdır</a:t>
                      </a:r>
                      <a:r>
                        <a:rPr lang="en-US" sz="1600" dirty="0">
                          <a:effectLst/>
                        </a:rPr>
                        <a:t> (</a:t>
                      </a:r>
                      <a:r>
                        <a:rPr lang="en-US" sz="1600" dirty="0" err="1">
                          <a:effectLst/>
                        </a:rPr>
                        <a:t>topraklama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giriş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kontrol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mekanizmaları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dezenfektanlı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paspas</a:t>
                      </a:r>
                      <a:r>
                        <a:rPr lang="en-US" sz="1600" dirty="0">
                          <a:effectLst/>
                        </a:rPr>
                        <a:t>... </a:t>
                      </a:r>
                      <a:r>
                        <a:rPr lang="en-US" sz="1600" dirty="0" err="1">
                          <a:effectLst/>
                        </a:rPr>
                        <a:t>gibi</a:t>
                      </a:r>
                      <a:r>
                        <a:rPr lang="en-US" sz="1600" dirty="0">
                          <a:effectLst/>
                        </a:rPr>
                        <a:t>).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931108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28F773-5914-4E4B-941D-C633B22D0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180E3-44FB-47B6-8E55-A992C65C9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53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FFC6A-3E37-4FEC-9013-C24A707E8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F67DB-C420-46C2-9AB2-F5E124850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C5D7F-E9AF-4C64-93A3-5AD44B51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64AC1-1029-46F9-B18E-E239FF337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0E8F36-5A4E-4A32-A99A-CD1AA0323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514350"/>
            <a:ext cx="1143952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23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EDA05-79A9-4C04-AF67-5834F600E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628" y="1584325"/>
            <a:ext cx="5011057" cy="345213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dirty="0" err="1"/>
              <a:t>Öğrenme</a:t>
            </a:r>
            <a:r>
              <a:rPr lang="en-GB" dirty="0"/>
              <a:t> </a:t>
            </a:r>
            <a:r>
              <a:rPr lang="en-GB" dirty="0" err="1"/>
              <a:t>Hedefleriyle</a:t>
            </a:r>
            <a:r>
              <a:rPr lang="en-GB" dirty="0"/>
              <a:t> </a:t>
            </a:r>
            <a:r>
              <a:rPr lang="en-GB" dirty="0" err="1"/>
              <a:t>İlgili</a:t>
            </a:r>
            <a:r>
              <a:rPr lang="en-GB" dirty="0"/>
              <a:t> </a:t>
            </a:r>
            <a:r>
              <a:rPr lang="en-GB" dirty="0" err="1"/>
              <a:t>Sorular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B64D3D-B37A-4F0A-B879-0C7100602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B19E56-8CC8-49AF-8F66-E667DEF08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64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9BA7B-8742-4F44-BA1D-1F2FB43C8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Hangisi</a:t>
            </a:r>
            <a:r>
              <a:rPr lang="en-GB" dirty="0"/>
              <a:t> </a:t>
            </a:r>
            <a:r>
              <a:rPr lang="en-GB" dirty="0" err="1"/>
              <a:t>laboratuvarda</a:t>
            </a:r>
            <a:r>
              <a:rPr lang="en-GB" dirty="0"/>
              <a:t> </a:t>
            </a:r>
            <a:r>
              <a:rPr lang="en-GB" dirty="0" err="1"/>
              <a:t>bulunan</a:t>
            </a:r>
            <a:r>
              <a:rPr lang="en-GB" dirty="0"/>
              <a:t> </a:t>
            </a:r>
            <a:r>
              <a:rPr lang="en-GB" dirty="0" err="1"/>
              <a:t>biyolojik</a:t>
            </a:r>
            <a:r>
              <a:rPr lang="en-GB" dirty="0"/>
              <a:t> </a:t>
            </a:r>
            <a:r>
              <a:rPr lang="en-GB" dirty="0" err="1"/>
              <a:t>tehlikelerden</a:t>
            </a:r>
            <a:r>
              <a:rPr lang="en-GB" dirty="0"/>
              <a:t> </a:t>
            </a:r>
            <a:r>
              <a:rPr lang="en-GB" dirty="0" err="1"/>
              <a:t>sayılamaz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B7391-0A62-4E7C-9F6F-D340BD460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/>
                <a:latin typeface="Arial" panose="020B0604020202020204" pitchFamily="34" charset="0"/>
              </a:rPr>
              <a:t>Serum </a:t>
            </a:r>
            <a:r>
              <a:rPr lang="en-US" sz="2800" dirty="0" err="1">
                <a:effectLst/>
                <a:latin typeface="Arial" panose="020B0604020202020204" pitchFamily="34" charset="0"/>
              </a:rPr>
              <a:t>veya</a:t>
            </a:r>
            <a:r>
              <a:rPr lang="en-US" sz="2800" dirty="0">
                <a:effectLst/>
                <a:latin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</a:rPr>
              <a:t>plazma</a:t>
            </a:r>
            <a:r>
              <a:rPr lang="en-US" sz="2800" dirty="0">
                <a:effectLst/>
                <a:latin typeface="Arial" panose="020B0604020202020204" pitchFamily="34" charset="0"/>
              </a:rPr>
              <a:t>,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>
                <a:latin typeface="Arial" panose="020B0604020202020204" pitchFamily="34" charset="0"/>
              </a:rPr>
              <a:t>Diş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</a:rPr>
              <a:t>numunesi</a:t>
            </a:r>
            <a:r>
              <a:rPr lang="en-US" sz="2800" dirty="0">
                <a:effectLst/>
                <a:latin typeface="Arial" panose="020B0604020202020204" pitchFamily="34" charset="0"/>
              </a:rPr>
              <a:t> (</a:t>
            </a:r>
            <a:r>
              <a:rPr lang="en-US" sz="2800" dirty="0" err="1">
                <a:effectLst/>
                <a:latin typeface="Arial" panose="020B0604020202020204" pitchFamily="34" charset="0"/>
              </a:rPr>
              <a:t>dna</a:t>
            </a:r>
            <a:r>
              <a:rPr lang="en-US" sz="2800" dirty="0">
                <a:effectLst/>
                <a:latin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</a:rPr>
              <a:t>analizi</a:t>
            </a:r>
            <a:r>
              <a:rPr lang="en-US" sz="2800" dirty="0">
                <a:effectLst/>
                <a:latin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</a:rPr>
              <a:t>için</a:t>
            </a:r>
            <a:r>
              <a:rPr lang="en-US" sz="2800" dirty="0">
                <a:effectLst/>
                <a:latin typeface="Arial" panose="020B0604020202020204" pitchFamily="34" charset="0"/>
              </a:rPr>
              <a:t>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/>
                <a:latin typeface="Arial" panose="020B0604020202020204" pitchFamily="34" charset="0"/>
              </a:rPr>
              <a:t>semen,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err="1">
                <a:effectLst/>
                <a:latin typeface="Arial" panose="020B0604020202020204" pitchFamily="34" charset="0"/>
              </a:rPr>
              <a:t>Beyin-omurlik</a:t>
            </a:r>
            <a:r>
              <a:rPr lang="en-US" sz="2800" dirty="0">
                <a:effectLst/>
                <a:latin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</a:rPr>
              <a:t>sıvısı</a:t>
            </a:r>
            <a:endParaRPr lang="en-US" sz="2800" dirty="0">
              <a:effectLst/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err="1">
                <a:latin typeface="Arial" panose="020B0604020202020204" pitchFamily="34" charset="0"/>
              </a:rPr>
              <a:t>Vajinal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yayma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numunesi</a:t>
            </a:r>
            <a:endParaRPr lang="en-US" sz="28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46DCA2-8BA0-4977-95AC-4FB527FF7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8E37A-0E37-4D00-8C35-FE6FF317E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67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9BA7B-8742-4F44-BA1D-1F2FB43C8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Hangisi</a:t>
            </a:r>
            <a:r>
              <a:rPr lang="en-GB" dirty="0"/>
              <a:t> </a:t>
            </a:r>
            <a:r>
              <a:rPr lang="en-GB" dirty="0" err="1"/>
              <a:t>laboratuvarda</a:t>
            </a:r>
            <a:r>
              <a:rPr lang="en-GB" dirty="0"/>
              <a:t> </a:t>
            </a:r>
            <a:r>
              <a:rPr lang="en-GB" dirty="0" err="1"/>
              <a:t>bulunan</a:t>
            </a:r>
            <a:r>
              <a:rPr lang="en-GB" dirty="0"/>
              <a:t> </a:t>
            </a:r>
            <a:r>
              <a:rPr lang="en-GB" dirty="0" err="1"/>
              <a:t>biyolojik</a:t>
            </a:r>
            <a:r>
              <a:rPr lang="en-GB" dirty="0"/>
              <a:t> </a:t>
            </a:r>
            <a:r>
              <a:rPr lang="en-GB" dirty="0" err="1"/>
              <a:t>tehlikelerden</a:t>
            </a:r>
            <a:r>
              <a:rPr lang="en-GB" dirty="0"/>
              <a:t> </a:t>
            </a:r>
            <a:r>
              <a:rPr lang="en-GB" dirty="0" err="1"/>
              <a:t>sayılamaz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B7391-0A62-4E7C-9F6F-D340BD460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/>
                <a:latin typeface="Arial" panose="020B0604020202020204" pitchFamily="34" charset="0"/>
              </a:rPr>
              <a:t>Serum </a:t>
            </a:r>
            <a:r>
              <a:rPr lang="en-US" sz="2800" dirty="0" err="1">
                <a:effectLst/>
                <a:latin typeface="Arial" panose="020B0604020202020204" pitchFamily="34" charset="0"/>
              </a:rPr>
              <a:t>veya</a:t>
            </a:r>
            <a:r>
              <a:rPr lang="en-US" sz="2800" dirty="0">
                <a:effectLst/>
                <a:latin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</a:rPr>
              <a:t>plazma</a:t>
            </a:r>
            <a:r>
              <a:rPr lang="en-US" sz="2800" dirty="0">
                <a:effectLst/>
                <a:latin typeface="Arial" panose="020B0604020202020204" pitchFamily="34" charset="0"/>
              </a:rPr>
              <a:t>,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Diş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numunesi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dna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analizi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için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>
                <a:effectLst/>
                <a:latin typeface="Arial" panose="020B0604020202020204" pitchFamily="34" charset="0"/>
              </a:rPr>
              <a:t>semen,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err="1">
                <a:effectLst/>
                <a:latin typeface="Arial" panose="020B0604020202020204" pitchFamily="34" charset="0"/>
              </a:rPr>
              <a:t>Beyin-omurlik</a:t>
            </a:r>
            <a:r>
              <a:rPr lang="en-US" sz="2800" dirty="0">
                <a:effectLst/>
                <a:latin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</a:rPr>
              <a:t>sıvısı</a:t>
            </a:r>
            <a:endParaRPr lang="en-US" sz="2800" dirty="0">
              <a:effectLst/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err="1">
                <a:latin typeface="Arial" panose="020B0604020202020204" pitchFamily="34" charset="0"/>
              </a:rPr>
              <a:t>Vajinal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yayma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numunesi</a:t>
            </a:r>
            <a:endParaRPr lang="en-US" sz="28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46DCA2-8BA0-4977-95AC-4FB527FF7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8E37A-0E37-4D00-8C35-FE6FF317E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3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55C0E-B8A7-4712-9907-8897750E2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375"/>
          </a:xfr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>
              <a:buFont typeface="Arial" panose="020B0604020202020204" pitchFamily="34" charset="0"/>
            </a:pPr>
            <a:r>
              <a:rPr lang="en-GB" sz="3600" dirty="0"/>
              <a:t>Bu </a:t>
            </a:r>
            <a:r>
              <a:rPr lang="en-GB" sz="3600" dirty="0" err="1"/>
              <a:t>dersin</a:t>
            </a:r>
            <a:r>
              <a:rPr lang="en-GB" sz="3600" dirty="0"/>
              <a:t> </a:t>
            </a:r>
            <a:r>
              <a:rPr lang="en-GB" sz="3600" dirty="0" err="1"/>
              <a:t>hedefleri</a:t>
            </a:r>
            <a:r>
              <a:rPr lang="en-GB" sz="3600" dirty="0"/>
              <a:t>: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F5720-9719-47B6-9AD6-7A9C8C631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2256"/>
            <a:ext cx="10515600" cy="4351338"/>
          </a:xfrm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just">
              <a:spcBef>
                <a:spcPct val="0"/>
              </a:spcBef>
            </a:pPr>
            <a:r>
              <a:rPr lang="sv-SE" dirty="0">
                <a:solidFill>
                  <a:schemeClr val="dk1"/>
                </a:solidFill>
              </a:rPr>
              <a:t>Laboratuvar Hizmet Kapsamına göre </a:t>
            </a:r>
          </a:p>
          <a:p>
            <a:pPr lvl="1" algn="just">
              <a:spcBef>
                <a:spcPct val="0"/>
              </a:spcBef>
            </a:pPr>
            <a:r>
              <a:rPr lang="en-GB" dirty="0" err="1">
                <a:solidFill>
                  <a:schemeClr val="dk1"/>
                </a:solidFill>
              </a:rPr>
              <a:t>Laboratuvar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güvenliği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açısından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kimyasal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ve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biyolojik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atıkların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depolanması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ve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bertarafı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/>
              <a:t>planlarının</a:t>
            </a:r>
            <a:r>
              <a:rPr lang="en-GB" dirty="0"/>
              <a:t> </a:t>
            </a:r>
            <a:r>
              <a:rPr lang="en-GB" dirty="0" err="1"/>
              <a:t>nasıl</a:t>
            </a:r>
            <a:r>
              <a:rPr lang="en-GB" dirty="0"/>
              <a:t> </a:t>
            </a:r>
            <a:r>
              <a:rPr lang="en-GB" dirty="0" err="1">
                <a:solidFill>
                  <a:schemeClr val="dk1"/>
                </a:solidFill>
              </a:rPr>
              <a:t>hazırlandığını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öğrenmek</a:t>
            </a:r>
            <a:r>
              <a:rPr lang="en-GB" dirty="0">
                <a:solidFill>
                  <a:schemeClr val="dk1"/>
                </a:solidFill>
              </a:rPr>
              <a:t>,</a:t>
            </a:r>
          </a:p>
          <a:p>
            <a:pPr lvl="1" algn="just">
              <a:spcBef>
                <a:spcPct val="0"/>
              </a:spcBef>
            </a:pPr>
            <a:r>
              <a:rPr lang="en-GB" dirty="0" err="1">
                <a:solidFill>
                  <a:schemeClr val="dk1"/>
                </a:solidFill>
              </a:rPr>
              <a:t>Laboratuvar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güvenliği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açısından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kimyasal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ve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biyolojik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atıkların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depolanması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ve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bertarafının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asıl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yapılmsı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gerektiğini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öğrenmek</a:t>
            </a:r>
            <a:r>
              <a:rPr lang="en-GB" dirty="0">
                <a:solidFill>
                  <a:schemeClr val="dk1"/>
                </a:solidFill>
              </a:rPr>
              <a:t>.</a:t>
            </a:r>
          </a:p>
          <a:p>
            <a:pPr lvl="1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FDAA6-C139-4A75-8D7F-860D81D5F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5DECC-9EF3-4FFE-B770-AAF27C29E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34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191D7-E620-4A15-9E4A-E1697A574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2.Aşağıdakilerden </a:t>
            </a:r>
            <a:r>
              <a:rPr lang="en-GB" sz="3200" dirty="0" err="1"/>
              <a:t>hangisi</a:t>
            </a:r>
            <a:r>
              <a:rPr lang="en-GB" sz="3200" dirty="0"/>
              <a:t> </a:t>
            </a:r>
            <a:r>
              <a:rPr lang="en-GB" sz="3200" dirty="0" err="1"/>
              <a:t>kimyasal</a:t>
            </a:r>
            <a:r>
              <a:rPr lang="en-GB" sz="3200" dirty="0"/>
              <a:t> </a:t>
            </a:r>
            <a:r>
              <a:rPr lang="en-GB" sz="3200" dirty="0" err="1"/>
              <a:t>ve</a:t>
            </a:r>
            <a:r>
              <a:rPr lang="en-GB" sz="3200" dirty="0"/>
              <a:t> </a:t>
            </a:r>
            <a:r>
              <a:rPr lang="en-GB" sz="3200" dirty="0" err="1"/>
              <a:t>biyolojik</a:t>
            </a:r>
            <a:r>
              <a:rPr lang="en-GB" sz="3200" dirty="0"/>
              <a:t> </a:t>
            </a:r>
            <a:r>
              <a:rPr lang="en-GB" sz="3200" dirty="0" err="1"/>
              <a:t>maruziyet</a:t>
            </a:r>
            <a:r>
              <a:rPr lang="en-GB" sz="3200" dirty="0"/>
              <a:t> </a:t>
            </a:r>
            <a:r>
              <a:rPr lang="en-GB" sz="3200" dirty="0" err="1"/>
              <a:t>açısından</a:t>
            </a:r>
            <a:r>
              <a:rPr lang="en-GB" sz="3200" dirty="0"/>
              <a:t> her </a:t>
            </a:r>
            <a:r>
              <a:rPr lang="en-GB" sz="3200" dirty="0" err="1"/>
              <a:t>laboratuvarda</a:t>
            </a:r>
            <a:r>
              <a:rPr lang="en-GB" sz="3200" dirty="0"/>
              <a:t> </a:t>
            </a:r>
            <a:r>
              <a:rPr lang="en-GB" sz="3200" dirty="0" err="1"/>
              <a:t>zorunlu</a:t>
            </a:r>
            <a:r>
              <a:rPr lang="en-GB" sz="3200" dirty="0"/>
              <a:t> </a:t>
            </a:r>
            <a:r>
              <a:rPr lang="en-GB" sz="3200" dirty="0" err="1"/>
              <a:t>değildir</a:t>
            </a:r>
            <a:r>
              <a:rPr lang="en-GB" sz="3200" dirty="0"/>
              <a:t>?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935B9-31F6-49A6-8747-8823380E0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457200" algn="l" rtl="0" eaLnBrk="1" fontAlgn="ctr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i="0" u="none" strike="noStrike" kern="1200" dirty="0" err="1">
                <a:solidFill>
                  <a:srgbClr val="000000"/>
                </a:solidFill>
                <a:effectLst/>
              </a:rPr>
              <a:t>Göz</a:t>
            </a:r>
            <a:r>
              <a:rPr lang="en-US" sz="2400" i="0" u="none" strike="noStrike" kern="12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u="none" strike="noStrike" kern="1200" dirty="0" err="1">
                <a:solidFill>
                  <a:srgbClr val="000000"/>
                </a:solidFill>
                <a:effectLst/>
              </a:rPr>
              <a:t>Yıkama</a:t>
            </a:r>
            <a:r>
              <a:rPr lang="en-US" sz="2400" i="0" u="none" strike="noStrike" kern="12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u="none" strike="noStrike" kern="1200" dirty="0" err="1">
                <a:solidFill>
                  <a:srgbClr val="000000"/>
                </a:solidFill>
                <a:effectLst/>
              </a:rPr>
              <a:t>Solüsyonu</a:t>
            </a:r>
            <a:r>
              <a:rPr lang="en-US" sz="2400" i="0" u="none" strike="noStrike" kern="1200" dirty="0">
                <a:solidFill>
                  <a:srgbClr val="000000"/>
                </a:solidFill>
                <a:effectLst/>
              </a:rPr>
              <a:t>, </a:t>
            </a:r>
          </a:p>
          <a:p>
            <a:pPr indent="-457200" fontAlgn="ctr">
              <a:spcBef>
                <a:spcPts val="0"/>
              </a:spcBef>
              <a:buFont typeface="+mj-lt"/>
              <a:buAutoNum type="alphaUcPeriod"/>
            </a:pPr>
            <a:r>
              <a:rPr lang="en-US" sz="2400" i="0" u="none" strike="noStrike" kern="1200" dirty="0" err="1">
                <a:solidFill>
                  <a:srgbClr val="000000"/>
                </a:solidFill>
                <a:effectLst/>
              </a:rPr>
              <a:t>Göz</a:t>
            </a:r>
            <a:r>
              <a:rPr lang="en-US" sz="2400" i="0" u="none" strike="noStrike" kern="12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u="none" strike="noStrike" kern="1200" dirty="0" err="1">
                <a:solidFill>
                  <a:srgbClr val="000000"/>
                </a:solidFill>
                <a:effectLst/>
              </a:rPr>
              <a:t>Yıkama</a:t>
            </a:r>
            <a:r>
              <a:rPr lang="en-US" sz="2400" i="0" u="none" strike="noStrike" kern="12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u="none" strike="noStrike" kern="1200" dirty="0" err="1">
                <a:solidFill>
                  <a:srgbClr val="000000"/>
                </a:solidFill>
                <a:effectLst/>
              </a:rPr>
              <a:t>Solüsyonu</a:t>
            </a:r>
            <a:r>
              <a:rPr lang="en-US" sz="2400" i="0" u="none" strike="noStrike" kern="1200" dirty="0">
                <a:solidFill>
                  <a:srgbClr val="000000"/>
                </a:solidFill>
                <a:effectLst/>
              </a:rPr>
              <a:t>, </a:t>
            </a:r>
          </a:p>
          <a:p>
            <a:pPr indent="-457200" algn="l" rtl="0" eaLnBrk="1" fontAlgn="ctr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i="0" u="none" strike="noStrike" kern="1200" dirty="0" err="1">
                <a:solidFill>
                  <a:srgbClr val="000000"/>
                </a:solidFill>
                <a:effectLst/>
              </a:rPr>
              <a:t>Kimyasal</a:t>
            </a:r>
            <a:r>
              <a:rPr lang="en-US" sz="2400" i="0" u="none" strike="noStrike" kern="12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u="none" strike="noStrike" kern="1200" dirty="0" err="1">
                <a:solidFill>
                  <a:srgbClr val="000000"/>
                </a:solidFill>
                <a:effectLst/>
              </a:rPr>
              <a:t>Dökülmeler</a:t>
            </a:r>
            <a:r>
              <a:rPr lang="en-US" sz="2400" i="0" u="none" strike="noStrike" kern="12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u="none" strike="noStrike" kern="1200" dirty="0" err="1">
                <a:solidFill>
                  <a:srgbClr val="000000"/>
                </a:solidFill>
                <a:effectLst/>
              </a:rPr>
              <a:t>için</a:t>
            </a:r>
            <a:r>
              <a:rPr lang="en-US" sz="2400" i="0" u="none" strike="noStrike" kern="12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u="none" strike="noStrike" kern="1200" dirty="0" err="1">
                <a:solidFill>
                  <a:srgbClr val="000000"/>
                </a:solidFill>
                <a:effectLst/>
              </a:rPr>
              <a:t>Absorban</a:t>
            </a:r>
            <a:r>
              <a:rPr lang="en-US" sz="2400" i="0" u="none" strike="noStrike" kern="12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u="none" strike="noStrike" kern="1200" dirty="0" err="1">
                <a:solidFill>
                  <a:srgbClr val="000000"/>
                </a:solidFill>
                <a:effectLst/>
              </a:rPr>
              <a:t>Maddeler</a:t>
            </a:r>
            <a:endParaRPr lang="en-US" sz="2400" i="0" u="none" strike="noStrike" dirty="0">
              <a:effectLst/>
            </a:endParaRPr>
          </a:p>
          <a:p>
            <a:pPr indent="-457200" algn="l" rtl="0" eaLnBrk="1" fontAlgn="ctr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i="0" u="none" strike="noStrike" kern="1200" dirty="0" err="1">
                <a:solidFill>
                  <a:srgbClr val="000000"/>
                </a:solidFill>
                <a:effectLst/>
              </a:rPr>
              <a:t>Emici</a:t>
            </a:r>
            <a:r>
              <a:rPr lang="en-US" sz="2400" i="0" u="none" strike="noStrike" kern="12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u="none" strike="noStrike" kern="1200" dirty="0" err="1">
                <a:solidFill>
                  <a:srgbClr val="000000"/>
                </a:solidFill>
                <a:effectLst/>
              </a:rPr>
              <a:t>Bezler</a:t>
            </a:r>
            <a:endParaRPr lang="en-US" sz="2400" i="0" u="none" strike="noStrike" dirty="0">
              <a:effectLst/>
            </a:endParaRPr>
          </a:p>
          <a:p>
            <a:pPr indent="-457200" algn="l" rtl="0" eaLnBrk="1" fontAlgn="ctr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i="0" u="none" strike="noStrike" kern="1200" dirty="0" err="1">
                <a:solidFill>
                  <a:srgbClr val="000000"/>
                </a:solidFill>
                <a:effectLst/>
              </a:rPr>
              <a:t>Tehlike</a:t>
            </a:r>
            <a:r>
              <a:rPr lang="en-US" sz="2400" i="0" u="none" strike="noStrike" kern="1200" dirty="0">
                <a:solidFill>
                  <a:srgbClr val="000000"/>
                </a:solidFill>
                <a:effectLst/>
              </a:rPr>
              <a:t> ve </a:t>
            </a:r>
            <a:r>
              <a:rPr lang="en-US" sz="2400" i="0" u="none" strike="noStrike" kern="1200" dirty="0" err="1">
                <a:solidFill>
                  <a:srgbClr val="000000"/>
                </a:solidFill>
                <a:effectLst/>
              </a:rPr>
              <a:t>Uyarı</a:t>
            </a:r>
            <a:r>
              <a:rPr lang="en-US" sz="2400" i="0" u="none" strike="noStrike" kern="12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u="none" strike="noStrike" kern="1200" dirty="0" err="1">
                <a:solidFill>
                  <a:srgbClr val="000000"/>
                </a:solidFill>
                <a:effectLst/>
              </a:rPr>
              <a:t>Sembolleri</a:t>
            </a:r>
            <a:endParaRPr lang="en-US" sz="2400" i="0" u="none" strike="noStrike" dirty="0">
              <a:effectLst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20B48-2A42-46CB-9AD9-E03CF0470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832BB-2F2E-48BE-AEA1-2A220169D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6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191D7-E620-4A15-9E4A-E1697A574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2.Aşağıdakilerden </a:t>
            </a:r>
            <a:r>
              <a:rPr lang="en-GB" sz="3200" dirty="0" err="1"/>
              <a:t>hangisi</a:t>
            </a:r>
            <a:r>
              <a:rPr lang="en-GB" sz="3200" dirty="0"/>
              <a:t> </a:t>
            </a:r>
            <a:r>
              <a:rPr lang="en-GB" sz="3200" dirty="0" err="1"/>
              <a:t>kimyasal</a:t>
            </a:r>
            <a:r>
              <a:rPr lang="en-GB" sz="3200" dirty="0"/>
              <a:t> </a:t>
            </a:r>
            <a:r>
              <a:rPr lang="en-GB" sz="3200" dirty="0" err="1"/>
              <a:t>ve</a:t>
            </a:r>
            <a:r>
              <a:rPr lang="en-GB" sz="3200" dirty="0"/>
              <a:t> </a:t>
            </a:r>
            <a:r>
              <a:rPr lang="en-GB" sz="3200" dirty="0" err="1"/>
              <a:t>biyolojik</a:t>
            </a:r>
            <a:r>
              <a:rPr lang="en-GB" sz="3200" dirty="0"/>
              <a:t> </a:t>
            </a:r>
            <a:r>
              <a:rPr lang="en-GB" sz="3200" dirty="0" err="1"/>
              <a:t>maruziyet</a:t>
            </a:r>
            <a:r>
              <a:rPr lang="en-GB" sz="3200" dirty="0"/>
              <a:t> </a:t>
            </a:r>
            <a:r>
              <a:rPr lang="en-GB" sz="3200" dirty="0" err="1"/>
              <a:t>açısından</a:t>
            </a:r>
            <a:r>
              <a:rPr lang="en-GB" sz="3200" dirty="0"/>
              <a:t> her </a:t>
            </a:r>
            <a:r>
              <a:rPr lang="en-GB" sz="3200" dirty="0" err="1"/>
              <a:t>laboratuvarda</a:t>
            </a:r>
            <a:r>
              <a:rPr lang="en-GB" sz="3200" dirty="0"/>
              <a:t> </a:t>
            </a:r>
            <a:r>
              <a:rPr lang="en-GB" sz="3200" dirty="0" err="1"/>
              <a:t>zorunlu</a:t>
            </a:r>
            <a:r>
              <a:rPr lang="en-GB" sz="3200" dirty="0"/>
              <a:t> </a:t>
            </a:r>
            <a:r>
              <a:rPr lang="en-GB" sz="3200" dirty="0" err="1"/>
              <a:t>değildir</a:t>
            </a:r>
            <a:r>
              <a:rPr lang="en-GB" sz="3200" dirty="0"/>
              <a:t>?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935B9-31F6-49A6-8747-8823380E0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457200" algn="l" rtl="0" eaLnBrk="1" fontAlgn="ctr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i="0" u="none" strike="noStrike" kern="1200" dirty="0" err="1">
                <a:solidFill>
                  <a:srgbClr val="000000"/>
                </a:solidFill>
                <a:effectLst/>
              </a:rPr>
              <a:t>Göz</a:t>
            </a:r>
            <a:r>
              <a:rPr lang="en-US" sz="2400" i="0" u="none" strike="noStrike" kern="12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u="none" strike="noStrike" kern="1200" dirty="0" err="1">
                <a:solidFill>
                  <a:srgbClr val="000000"/>
                </a:solidFill>
                <a:effectLst/>
              </a:rPr>
              <a:t>Yıkama</a:t>
            </a:r>
            <a:r>
              <a:rPr lang="en-US" sz="2400" i="0" u="none" strike="noStrike" kern="12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u="none" strike="noStrike" kern="1200" dirty="0" err="1">
                <a:solidFill>
                  <a:srgbClr val="000000"/>
                </a:solidFill>
                <a:effectLst/>
              </a:rPr>
              <a:t>Solüsyonu</a:t>
            </a:r>
            <a:r>
              <a:rPr lang="en-US" sz="2400" i="0" u="none" strike="noStrike" kern="1200" dirty="0">
                <a:solidFill>
                  <a:srgbClr val="000000"/>
                </a:solidFill>
                <a:effectLst/>
              </a:rPr>
              <a:t>, </a:t>
            </a:r>
          </a:p>
          <a:p>
            <a:pPr indent="-457200" fontAlgn="ctr">
              <a:spcBef>
                <a:spcPts val="0"/>
              </a:spcBef>
              <a:buFont typeface="+mj-lt"/>
              <a:buAutoNum type="alphaUcPeriod"/>
            </a:pPr>
            <a:r>
              <a:rPr lang="en-US" sz="2400" i="0" u="none" strike="noStrike" kern="1200" dirty="0" err="1">
                <a:solidFill>
                  <a:srgbClr val="000000"/>
                </a:solidFill>
                <a:effectLst/>
              </a:rPr>
              <a:t>Göz</a:t>
            </a:r>
            <a:r>
              <a:rPr lang="en-US" sz="2400" i="0" u="none" strike="noStrike" kern="12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u="none" strike="noStrike" kern="1200" dirty="0" err="1">
                <a:solidFill>
                  <a:srgbClr val="000000"/>
                </a:solidFill>
                <a:effectLst/>
              </a:rPr>
              <a:t>Yıkama</a:t>
            </a:r>
            <a:r>
              <a:rPr lang="en-US" sz="2400" i="0" u="none" strike="noStrike" kern="12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u="none" strike="noStrike" kern="1200" dirty="0" err="1">
                <a:solidFill>
                  <a:srgbClr val="000000"/>
                </a:solidFill>
                <a:effectLst/>
              </a:rPr>
              <a:t>Solüsyonu</a:t>
            </a:r>
            <a:r>
              <a:rPr lang="en-US" sz="2400" i="0" u="none" strike="noStrike" kern="1200" dirty="0">
                <a:solidFill>
                  <a:srgbClr val="000000"/>
                </a:solidFill>
                <a:effectLst/>
              </a:rPr>
              <a:t>, </a:t>
            </a:r>
          </a:p>
          <a:p>
            <a:pPr indent="-457200" algn="l" rtl="0" eaLnBrk="1" fontAlgn="ctr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i="0" u="none" strike="noStrike" kern="1200" dirty="0" err="1">
                <a:solidFill>
                  <a:srgbClr val="000000"/>
                </a:solidFill>
                <a:effectLst/>
              </a:rPr>
              <a:t>Kimyasal</a:t>
            </a:r>
            <a:r>
              <a:rPr lang="en-US" sz="2400" i="0" u="none" strike="noStrike" kern="12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u="none" strike="noStrike" kern="1200" dirty="0" err="1">
                <a:solidFill>
                  <a:srgbClr val="000000"/>
                </a:solidFill>
                <a:effectLst/>
              </a:rPr>
              <a:t>Dökülmeler</a:t>
            </a:r>
            <a:r>
              <a:rPr lang="en-US" sz="2400" i="0" u="none" strike="noStrike" kern="12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u="none" strike="noStrike" kern="1200" dirty="0" err="1">
                <a:solidFill>
                  <a:srgbClr val="000000"/>
                </a:solidFill>
                <a:effectLst/>
              </a:rPr>
              <a:t>için</a:t>
            </a:r>
            <a:r>
              <a:rPr lang="en-US" sz="2400" i="0" u="none" strike="noStrike" kern="12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u="none" strike="noStrike" kern="1200" dirty="0" err="1">
                <a:solidFill>
                  <a:srgbClr val="000000"/>
                </a:solidFill>
                <a:effectLst/>
              </a:rPr>
              <a:t>Absorban</a:t>
            </a:r>
            <a:r>
              <a:rPr lang="en-US" sz="2400" i="0" u="none" strike="noStrike" kern="12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u="none" strike="noStrike" kern="1200" dirty="0" err="1">
                <a:solidFill>
                  <a:srgbClr val="000000"/>
                </a:solidFill>
                <a:effectLst/>
              </a:rPr>
              <a:t>Maddeler</a:t>
            </a:r>
            <a:endParaRPr lang="en-US" sz="2400" i="0" u="none" strike="noStrike" dirty="0">
              <a:effectLst/>
            </a:endParaRPr>
          </a:p>
          <a:p>
            <a:pPr indent="-457200" algn="l" rtl="0" eaLnBrk="1" fontAlgn="ctr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i="0" u="none" strike="noStrike" kern="1200" dirty="0" err="1">
                <a:solidFill>
                  <a:srgbClr val="FF0000"/>
                </a:solidFill>
                <a:effectLst/>
              </a:rPr>
              <a:t>Emici</a:t>
            </a:r>
            <a:r>
              <a:rPr lang="en-US" sz="2400" i="0" u="none" strike="noStrike" kern="1200" dirty="0">
                <a:solidFill>
                  <a:srgbClr val="FF0000"/>
                </a:solidFill>
                <a:effectLst/>
              </a:rPr>
              <a:t> </a:t>
            </a:r>
            <a:r>
              <a:rPr lang="en-US" sz="2400" i="0" u="none" strike="noStrike" kern="1200" dirty="0" err="1">
                <a:solidFill>
                  <a:srgbClr val="FF0000"/>
                </a:solidFill>
                <a:effectLst/>
              </a:rPr>
              <a:t>Bezler</a:t>
            </a:r>
            <a:endParaRPr lang="en-US" sz="2400" i="0" u="none" strike="noStrike" dirty="0">
              <a:solidFill>
                <a:srgbClr val="FF0000"/>
              </a:solidFill>
              <a:effectLst/>
            </a:endParaRPr>
          </a:p>
          <a:p>
            <a:pPr indent="-457200" algn="l" rtl="0" eaLnBrk="1" fontAlgn="ctr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i="0" u="none" strike="noStrike" kern="1200" dirty="0" err="1">
                <a:solidFill>
                  <a:srgbClr val="000000"/>
                </a:solidFill>
                <a:effectLst/>
              </a:rPr>
              <a:t>Tehlike</a:t>
            </a:r>
            <a:r>
              <a:rPr lang="en-US" sz="2400" i="0" u="none" strike="noStrike" kern="1200" dirty="0">
                <a:solidFill>
                  <a:srgbClr val="000000"/>
                </a:solidFill>
                <a:effectLst/>
              </a:rPr>
              <a:t> ve </a:t>
            </a:r>
            <a:r>
              <a:rPr lang="en-US" sz="2400" i="0" u="none" strike="noStrike" kern="1200" dirty="0" err="1">
                <a:solidFill>
                  <a:srgbClr val="000000"/>
                </a:solidFill>
                <a:effectLst/>
              </a:rPr>
              <a:t>Uyarı</a:t>
            </a:r>
            <a:r>
              <a:rPr lang="en-US" sz="2400" i="0" u="none" strike="noStrike" kern="12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i="0" u="none" strike="noStrike" kern="1200" dirty="0" err="1">
                <a:solidFill>
                  <a:srgbClr val="000000"/>
                </a:solidFill>
                <a:effectLst/>
              </a:rPr>
              <a:t>Sembolleri</a:t>
            </a:r>
            <a:endParaRPr lang="en-US" sz="2400" i="0" u="none" strike="noStrike" dirty="0">
              <a:effectLst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20B48-2A42-46CB-9AD9-E03CF0470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832BB-2F2E-48BE-AEA1-2A220169D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93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E4490-CC56-4E8A-80D4-AAED87687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</a:t>
            </a:r>
            <a:r>
              <a:rPr lang="en-GB" dirty="0" err="1"/>
              <a:t>Aşağıdakilerden</a:t>
            </a:r>
            <a:r>
              <a:rPr lang="en-GB" dirty="0"/>
              <a:t> </a:t>
            </a:r>
            <a:r>
              <a:rPr lang="en-GB" dirty="0" err="1"/>
              <a:t>hangisi</a:t>
            </a:r>
            <a:r>
              <a:rPr lang="en-GB" dirty="0"/>
              <a:t> </a:t>
            </a:r>
            <a:r>
              <a:rPr lang="en-GB" dirty="0" err="1"/>
              <a:t>Atık</a:t>
            </a:r>
            <a:r>
              <a:rPr lang="en-GB" dirty="0"/>
              <a:t> </a:t>
            </a:r>
            <a:r>
              <a:rPr lang="en-GB" dirty="0" err="1"/>
              <a:t>Yönetimiyle</a:t>
            </a:r>
            <a:r>
              <a:rPr lang="en-GB" dirty="0"/>
              <a:t> </a:t>
            </a:r>
            <a:r>
              <a:rPr lang="en-GB" dirty="0" err="1"/>
              <a:t>ilgili</a:t>
            </a:r>
            <a:r>
              <a:rPr lang="en-GB" dirty="0"/>
              <a:t> </a:t>
            </a:r>
            <a:r>
              <a:rPr lang="en-GB" dirty="0" err="1"/>
              <a:t>doğru</a:t>
            </a:r>
            <a:r>
              <a:rPr lang="en-GB" dirty="0"/>
              <a:t> </a:t>
            </a:r>
            <a:r>
              <a:rPr lang="en-GB" dirty="0" err="1"/>
              <a:t>bilgidir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B7FC8-C159-404B-9772-0354DF412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dirty="0"/>
              <a:t>Her </a:t>
            </a:r>
            <a:r>
              <a:rPr lang="en-GB" dirty="0" err="1"/>
              <a:t>atık</a:t>
            </a:r>
            <a:r>
              <a:rPr lang="en-GB" dirty="0"/>
              <a:t> </a:t>
            </a:r>
            <a:r>
              <a:rPr lang="en-GB" dirty="0" err="1"/>
              <a:t>kutusu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özel</a:t>
            </a:r>
            <a:r>
              <a:rPr lang="en-GB" dirty="0"/>
              <a:t> </a:t>
            </a:r>
            <a:r>
              <a:rPr lang="en-GB" dirty="0" err="1"/>
              <a:t>etiket</a:t>
            </a:r>
            <a:r>
              <a:rPr lang="en-GB" dirty="0"/>
              <a:t> </a:t>
            </a:r>
            <a:r>
              <a:rPr lang="en-GB" dirty="0" err="1"/>
              <a:t>kullanılmalıdır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Her </a:t>
            </a:r>
            <a:r>
              <a:rPr lang="en-GB" dirty="0" err="1"/>
              <a:t>atık</a:t>
            </a:r>
            <a:r>
              <a:rPr lang="en-GB" dirty="0"/>
              <a:t> </a:t>
            </a:r>
            <a:r>
              <a:rPr lang="en-GB" dirty="0" err="1"/>
              <a:t>kutusu</a:t>
            </a:r>
            <a:r>
              <a:rPr lang="en-GB" dirty="0"/>
              <a:t> </a:t>
            </a:r>
            <a:r>
              <a:rPr lang="en-GB" dirty="0" err="1"/>
              <a:t>dikkat</a:t>
            </a:r>
            <a:r>
              <a:rPr lang="en-GB" dirty="0"/>
              <a:t> </a:t>
            </a:r>
            <a:r>
              <a:rPr lang="en-GB" dirty="0" err="1"/>
              <a:t>çeken</a:t>
            </a:r>
            <a:r>
              <a:rPr lang="en-GB" dirty="0"/>
              <a:t> </a:t>
            </a:r>
            <a:r>
              <a:rPr lang="en-GB" dirty="0" err="1"/>
              <a:t>farklı</a:t>
            </a:r>
            <a:r>
              <a:rPr lang="en-GB" dirty="0"/>
              <a:t> </a:t>
            </a:r>
            <a:r>
              <a:rPr lang="en-GB" dirty="0" err="1"/>
              <a:t>renkte</a:t>
            </a:r>
            <a:r>
              <a:rPr lang="en-GB" dirty="0"/>
              <a:t> </a:t>
            </a:r>
            <a:r>
              <a:rPr lang="en-GB" dirty="0" err="1"/>
              <a:t>olmalıdır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Atık</a:t>
            </a:r>
            <a:r>
              <a:rPr lang="en-GB" dirty="0"/>
              <a:t> </a:t>
            </a:r>
            <a:r>
              <a:rPr lang="en-GB" dirty="0" err="1"/>
              <a:t>kutuları</a:t>
            </a:r>
            <a:r>
              <a:rPr lang="en-GB" dirty="0"/>
              <a:t> </a:t>
            </a:r>
            <a:r>
              <a:rPr lang="en-GB" dirty="0" err="1"/>
              <a:t>laborauvar</a:t>
            </a:r>
            <a:r>
              <a:rPr lang="en-GB" dirty="0"/>
              <a:t> </a:t>
            </a:r>
            <a:r>
              <a:rPr lang="en-GB" dirty="0" err="1"/>
              <a:t>içerisinde</a:t>
            </a:r>
            <a:r>
              <a:rPr lang="en-GB" dirty="0"/>
              <a:t> </a:t>
            </a:r>
            <a:r>
              <a:rPr lang="en-GB" dirty="0" err="1"/>
              <a:t>tutulmamalıdır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Atık</a:t>
            </a:r>
            <a:r>
              <a:rPr lang="en-GB" dirty="0"/>
              <a:t> </a:t>
            </a:r>
            <a:r>
              <a:rPr lang="en-GB" dirty="0" err="1"/>
              <a:t>kategorileri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renk</a:t>
            </a:r>
            <a:r>
              <a:rPr lang="en-GB" dirty="0"/>
              <a:t> </a:t>
            </a:r>
            <a:r>
              <a:rPr lang="en-GB" dirty="0" err="1"/>
              <a:t>kodlamasına</a:t>
            </a:r>
            <a:r>
              <a:rPr lang="en-GB" dirty="0"/>
              <a:t> </a:t>
            </a:r>
            <a:r>
              <a:rPr lang="en-GB" dirty="0" err="1"/>
              <a:t>laboratuvar</a:t>
            </a:r>
            <a:r>
              <a:rPr lang="en-GB" dirty="0"/>
              <a:t> </a:t>
            </a:r>
            <a:r>
              <a:rPr lang="en-GB" dirty="0" err="1"/>
              <a:t>teknisyeni</a:t>
            </a:r>
            <a:r>
              <a:rPr lang="en-GB" dirty="0"/>
              <a:t> </a:t>
            </a:r>
            <a:r>
              <a:rPr lang="en-GB" dirty="0" err="1"/>
              <a:t>karar</a:t>
            </a:r>
            <a:r>
              <a:rPr lang="en-GB" dirty="0"/>
              <a:t> </a:t>
            </a:r>
            <a:r>
              <a:rPr lang="en-GB" dirty="0" err="1"/>
              <a:t>vermelidir</a:t>
            </a:r>
            <a:r>
              <a:rPr lang="en-GB" dirty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Atıklar</a:t>
            </a:r>
            <a:r>
              <a:rPr lang="en-GB" dirty="0"/>
              <a:t> </a:t>
            </a:r>
            <a:r>
              <a:rPr lang="en-GB" dirty="0" err="1"/>
              <a:t>sadece</a:t>
            </a:r>
            <a:r>
              <a:rPr lang="en-GB" dirty="0"/>
              <a:t> </a:t>
            </a:r>
            <a:r>
              <a:rPr lang="en-GB" dirty="0" err="1"/>
              <a:t>evsel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tıbbi</a:t>
            </a:r>
            <a:r>
              <a:rPr lang="en-GB" dirty="0"/>
              <a:t> </a:t>
            </a:r>
            <a:r>
              <a:rPr lang="en-GB" dirty="0" err="1"/>
              <a:t>atık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 </a:t>
            </a:r>
            <a:r>
              <a:rPr lang="en-GB" dirty="0" err="1"/>
              <a:t>ayrılmalıdır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F85009-1017-458E-894F-E90C3322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1C9E2-0D4B-4805-8784-FDFFD517D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88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E4490-CC56-4E8A-80D4-AAED87687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</a:t>
            </a:r>
            <a:r>
              <a:rPr lang="en-GB" dirty="0" err="1"/>
              <a:t>Aşağıdakilerden</a:t>
            </a:r>
            <a:r>
              <a:rPr lang="en-GB" dirty="0"/>
              <a:t> </a:t>
            </a:r>
            <a:r>
              <a:rPr lang="en-GB" dirty="0" err="1"/>
              <a:t>hangisi</a:t>
            </a:r>
            <a:r>
              <a:rPr lang="en-GB" dirty="0"/>
              <a:t> </a:t>
            </a:r>
            <a:r>
              <a:rPr lang="en-GB" dirty="0" err="1"/>
              <a:t>Atık</a:t>
            </a:r>
            <a:r>
              <a:rPr lang="en-GB" dirty="0"/>
              <a:t> </a:t>
            </a:r>
            <a:r>
              <a:rPr lang="en-GB" dirty="0" err="1"/>
              <a:t>Yönetimiyle</a:t>
            </a:r>
            <a:r>
              <a:rPr lang="en-GB" dirty="0"/>
              <a:t> </a:t>
            </a:r>
            <a:r>
              <a:rPr lang="en-GB" dirty="0" err="1"/>
              <a:t>ilgili</a:t>
            </a:r>
            <a:r>
              <a:rPr lang="en-GB" dirty="0"/>
              <a:t> </a:t>
            </a:r>
            <a:r>
              <a:rPr lang="en-GB" dirty="0" err="1"/>
              <a:t>doğru</a:t>
            </a:r>
            <a:r>
              <a:rPr lang="en-GB" dirty="0"/>
              <a:t> </a:t>
            </a:r>
            <a:r>
              <a:rPr lang="en-GB" dirty="0" err="1"/>
              <a:t>bilgidir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B7FC8-C159-404B-9772-0354DF412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dirty="0">
                <a:solidFill>
                  <a:srgbClr val="FF0000"/>
                </a:solidFill>
              </a:rPr>
              <a:t>Her </a:t>
            </a:r>
            <a:r>
              <a:rPr lang="en-GB" dirty="0" err="1">
                <a:solidFill>
                  <a:srgbClr val="FF0000"/>
                </a:solidFill>
              </a:rPr>
              <a:t>atık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kutusu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için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özel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etiket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kullanılmalıdır</a:t>
            </a:r>
            <a:endParaRPr lang="en-GB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Her </a:t>
            </a:r>
            <a:r>
              <a:rPr lang="en-GB" dirty="0" err="1"/>
              <a:t>atık</a:t>
            </a:r>
            <a:r>
              <a:rPr lang="en-GB" dirty="0"/>
              <a:t> </a:t>
            </a:r>
            <a:r>
              <a:rPr lang="en-GB" dirty="0" err="1"/>
              <a:t>kutusu</a:t>
            </a:r>
            <a:r>
              <a:rPr lang="en-GB" dirty="0"/>
              <a:t> </a:t>
            </a:r>
            <a:r>
              <a:rPr lang="en-GB" dirty="0" err="1"/>
              <a:t>dikkat</a:t>
            </a:r>
            <a:r>
              <a:rPr lang="en-GB" dirty="0"/>
              <a:t> </a:t>
            </a:r>
            <a:r>
              <a:rPr lang="en-GB" dirty="0" err="1"/>
              <a:t>çeken</a:t>
            </a:r>
            <a:r>
              <a:rPr lang="en-GB" dirty="0"/>
              <a:t> </a:t>
            </a:r>
            <a:r>
              <a:rPr lang="en-GB" dirty="0" err="1"/>
              <a:t>farklı</a:t>
            </a:r>
            <a:r>
              <a:rPr lang="en-GB" dirty="0"/>
              <a:t> </a:t>
            </a:r>
            <a:r>
              <a:rPr lang="en-GB" dirty="0" err="1"/>
              <a:t>renkte</a:t>
            </a:r>
            <a:r>
              <a:rPr lang="en-GB" dirty="0"/>
              <a:t> </a:t>
            </a:r>
            <a:r>
              <a:rPr lang="en-GB" dirty="0" err="1"/>
              <a:t>olmalıdır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Atık</a:t>
            </a:r>
            <a:r>
              <a:rPr lang="en-GB" dirty="0"/>
              <a:t> </a:t>
            </a:r>
            <a:r>
              <a:rPr lang="en-GB" dirty="0" err="1"/>
              <a:t>kutuları</a:t>
            </a:r>
            <a:r>
              <a:rPr lang="en-GB" dirty="0"/>
              <a:t> </a:t>
            </a:r>
            <a:r>
              <a:rPr lang="en-GB" dirty="0" err="1"/>
              <a:t>laborauvar</a:t>
            </a:r>
            <a:r>
              <a:rPr lang="en-GB" dirty="0"/>
              <a:t> </a:t>
            </a:r>
            <a:r>
              <a:rPr lang="en-GB" dirty="0" err="1"/>
              <a:t>içerisinde</a:t>
            </a:r>
            <a:r>
              <a:rPr lang="en-GB" dirty="0"/>
              <a:t> </a:t>
            </a:r>
            <a:r>
              <a:rPr lang="en-GB" dirty="0" err="1"/>
              <a:t>tutulmamalıdır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Atık</a:t>
            </a:r>
            <a:r>
              <a:rPr lang="en-GB" dirty="0"/>
              <a:t> </a:t>
            </a:r>
            <a:r>
              <a:rPr lang="en-GB" dirty="0" err="1"/>
              <a:t>kategorileri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renk</a:t>
            </a:r>
            <a:r>
              <a:rPr lang="en-GB" dirty="0"/>
              <a:t> </a:t>
            </a:r>
            <a:r>
              <a:rPr lang="en-GB" dirty="0" err="1"/>
              <a:t>kodlamasına</a:t>
            </a:r>
            <a:r>
              <a:rPr lang="en-GB" dirty="0"/>
              <a:t> </a:t>
            </a:r>
            <a:r>
              <a:rPr lang="en-GB" dirty="0" err="1"/>
              <a:t>laboratuvar</a:t>
            </a:r>
            <a:r>
              <a:rPr lang="en-GB" dirty="0"/>
              <a:t> </a:t>
            </a:r>
            <a:r>
              <a:rPr lang="en-GB" dirty="0" err="1"/>
              <a:t>teknisyeni</a:t>
            </a:r>
            <a:r>
              <a:rPr lang="en-GB" dirty="0"/>
              <a:t> </a:t>
            </a:r>
            <a:r>
              <a:rPr lang="en-GB" dirty="0" err="1"/>
              <a:t>karar</a:t>
            </a:r>
            <a:r>
              <a:rPr lang="en-GB" dirty="0"/>
              <a:t> </a:t>
            </a:r>
            <a:r>
              <a:rPr lang="en-GB" dirty="0" err="1"/>
              <a:t>vermelidir</a:t>
            </a:r>
            <a:r>
              <a:rPr lang="en-GB" dirty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Atıklar</a:t>
            </a:r>
            <a:r>
              <a:rPr lang="en-GB" dirty="0"/>
              <a:t> </a:t>
            </a:r>
            <a:r>
              <a:rPr lang="en-GB" dirty="0" err="1"/>
              <a:t>sadece</a:t>
            </a:r>
            <a:r>
              <a:rPr lang="en-GB" dirty="0"/>
              <a:t> </a:t>
            </a:r>
            <a:r>
              <a:rPr lang="en-GB" dirty="0" err="1"/>
              <a:t>evsel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tıbbi</a:t>
            </a:r>
            <a:r>
              <a:rPr lang="en-GB" dirty="0"/>
              <a:t> </a:t>
            </a:r>
            <a:r>
              <a:rPr lang="en-GB" dirty="0" err="1"/>
              <a:t>atık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 </a:t>
            </a:r>
            <a:r>
              <a:rPr lang="en-GB" dirty="0" err="1"/>
              <a:t>ayrılmalıdır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F85009-1017-458E-894F-E90C3322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1C9E2-0D4B-4805-8784-FDFFD517D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92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8641D-370D-48BA-B912-48F2E6547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</a:t>
            </a:r>
            <a:r>
              <a:rPr lang="en-GB" dirty="0" err="1"/>
              <a:t>Biyolojik</a:t>
            </a:r>
            <a:r>
              <a:rPr lang="en-GB" dirty="0"/>
              <a:t> </a:t>
            </a:r>
            <a:r>
              <a:rPr lang="en-GB" dirty="0" err="1"/>
              <a:t>atıklar</a:t>
            </a:r>
            <a:r>
              <a:rPr lang="en-GB" dirty="0"/>
              <a:t> </a:t>
            </a:r>
            <a:r>
              <a:rPr lang="en-GB" dirty="0" err="1"/>
              <a:t>hangi</a:t>
            </a:r>
            <a:r>
              <a:rPr lang="en-GB" dirty="0"/>
              <a:t> </a:t>
            </a:r>
            <a:r>
              <a:rPr lang="en-GB" dirty="0" err="1"/>
              <a:t>kategoriye</a:t>
            </a:r>
            <a:r>
              <a:rPr lang="en-GB" dirty="0"/>
              <a:t> </a:t>
            </a:r>
            <a:r>
              <a:rPr lang="en-GB" dirty="0" err="1"/>
              <a:t>girer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B960C-9C25-4893-99A5-DE9A80C51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dirty="0" err="1"/>
              <a:t>Tıbbi</a:t>
            </a:r>
            <a:r>
              <a:rPr lang="en-GB" dirty="0"/>
              <a:t> </a:t>
            </a:r>
            <a:r>
              <a:rPr lang="en-GB" dirty="0" err="1"/>
              <a:t>atık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Kimyasal</a:t>
            </a:r>
            <a:r>
              <a:rPr lang="en-GB" dirty="0"/>
              <a:t> </a:t>
            </a:r>
            <a:r>
              <a:rPr lang="en-GB" dirty="0" err="1"/>
              <a:t>atık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Evsel</a:t>
            </a:r>
            <a:r>
              <a:rPr lang="en-GB" dirty="0"/>
              <a:t> </a:t>
            </a:r>
            <a:r>
              <a:rPr lang="en-GB" dirty="0" err="1"/>
              <a:t>atık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Radyoaktif</a:t>
            </a:r>
            <a:r>
              <a:rPr lang="en-GB" dirty="0"/>
              <a:t> </a:t>
            </a:r>
            <a:r>
              <a:rPr lang="en-GB" dirty="0" err="1"/>
              <a:t>atık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Geridönüşümsel</a:t>
            </a:r>
            <a:r>
              <a:rPr lang="en-GB" dirty="0"/>
              <a:t> </a:t>
            </a:r>
            <a:r>
              <a:rPr lang="en-GB" dirty="0" err="1"/>
              <a:t>atık</a:t>
            </a:r>
            <a:endParaRPr lang="en-GB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247CE7-DDCD-4D39-9F34-0ACE10AD6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D8512-F834-43D0-8F89-866A6A7B2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68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8641D-370D-48BA-B912-48F2E6547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</a:t>
            </a:r>
            <a:r>
              <a:rPr lang="en-GB" dirty="0" err="1"/>
              <a:t>Biyolojik</a:t>
            </a:r>
            <a:r>
              <a:rPr lang="en-GB" dirty="0"/>
              <a:t> </a:t>
            </a:r>
            <a:r>
              <a:rPr lang="en-GB" dirty="0" err="1"/>
              <a:t>atıklar</a:t>
            </a:r>
            <a:r>
              <a:rPr lang="en-GB" dirty="0"/>
              <a:t> </a:t>
            </a:r>
            <a:r>
              <a:rPr lang="en-GB" dirty="0" err="1"/>
              <a:t>hangi</a:t>
            </a:r>
            <a:r>
              <a:rPr lang="en-GB" dirty="0"/>
              <a:t> </a:t>
            </a:r>
            <a:r>
              <a:rPr lang="en-GB" dirty="0" err="1"/>
              <a:t>kategoriye</a:t>
            </a:r>
            <a:r>
              <a:rPr lang="en-GB" dirty="0"/>
              <a:t> </a:t>
            </a:r>
            <a:r>
              <a:rPr lang="en-GB" dirty="0" err="1"/>
              <a:t>girer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B960C-9C25-4893-99A5-DE9A80C51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dirty="0" err="1">
                <a:solidFill>
                  <a:srgbClr val="FF0000"/>
                </a:solidFill>
              </a:rPr>
              <a:t>Tıbbi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atık</a:t>
            </a:r>
            <a:endParaRPr lang="en-GB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Kimyasal</a:t>
            </a:r>
            <a:r>
              <a:rPr lang="en-GB" dirty="0"/>
              <a:t> </a:t>
            </a:r>
            <a:r>
              <a:rPr lang="en-GB" dirty="0" err="1"/>
              <a:t>atık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Evsel</a:t>
            </a:r>
            <a:r>
              <a:rPr lang="en-GB" dirty="0"/>
              <a:t> </a:t>
            </a:r>
            <a:r>
              <a:rPr lang="en-GB" dirty="0" err="1"/>
              <a:t>atık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Radyoaktif</a:t>
            </a:r>
            <a:r>
              <a:rPr lang="en-GB" dirty="0"/>
              <a:t> </a:t>
            </a:r>
            <a:r>
              <a:rPr lang="en-GB" dirty="0" err="1"/>
              <a:t>atık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Geridönüşümsel</a:t>
            </a:r>
            <a:r>
              <a:rPr lang="en-GB" dirty="0"/>
              <a:t> </a:t>
            </a:r>
            <a:r>
              <a:rPr lang="en-GB" dirty="0" err="1"/>
              <a:t>atık</a:t>
            </a:r>
            <a:endParaRPr lang="en-GB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247CE7-DDCD-4D39-9F34-0ACE10AD6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D8512-F834-43D0-8F89-866A6A7B2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55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36857-9E63-4392-AEAE-8963BE2A8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5.Kimyasal </a:t>
            </a:r>
            <a:r>
              <a:rPr lang="en-GB" dirty="0" err="1"/>
              <a:t>saçılma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önlem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 ne </a:t>
            </a:r>
            <a:r>
              <a:rPr lang="en-GB" dirty="0" err="1"/>
              <a:t>yapılmalıdır</a:t>
            </a:r>
            <a:r>
              <a:rPr lang="en-GB" dirty="0"/>
              <a:t>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13B3E-BC91-4110-BA4E-91DEEF3FF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dirty="0" err="1"/>
              <a:t>Kimyasal</a:t>
            </a:r>
            <a:r>
              <a:rPr lang="en-GB" dirty="0"/>
              <a:t> </a:t>
            </a:r>
            <a:r>
              <a:rPr lang="en-GB" dirty="0" err="1"/>
              <a:t>saçılma</a:t>
            </a:r>
            <a:r>
              <a:rPr lang="en-GB" dirty="0"/>
              <a:t> </a:t>
            </a:r>
            <a:r>
              <a:rPr lang="en-GB" dirty="0" err="1"/>
              <a:t>kiti</a:t>
            </a:r>
            <a:r>
              <a:rPr lang="en-GB" dirty="0"/>
              <a:t> </a:t>
            </a:r>
            <a:r>
              <a:rPr lang="en-GB" dirty="0" err="1"/>
              <a:t>alınmalıdır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Ulaşılabilir</a:t>
            </a:r>
            <a:r>
              <a:rPr lang="en-GB" dirty="0"/>
              <a:t> her </a:t>
            </a:r>
            <a:r>
              <a:rPr lang="en-GB" dirty="0" err="1"/>
              <a:t>yere</a:t>
            </a:r>
            <a:r>
              <a:rPr lang="en-GB" dirty="0"/>
              <a:t> </a:t>
            </a:r>
            <a:r>
              <a:rPr lang="en-GB" dirty="0" err="1"/>
              <a:t>paspas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emici</a:t>
            </a:r>
            <a:r>
              <a:rPr lang="en-GB" dirty="0"/>
              <a:t> bez </a:t>
            </a:r>
            <a:r>
              <a:rPr lang="en-GB" dirty="0" err="1"/>
              <a:t>konmalıdır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Saçılma</a:t>
            </a:r>
            <a:r>
              <a:rPr lang="en-GB" dirty="0"/>
              <a:t> </a:t>
            </a:r>
            <a:r>
              <a:rPr lang="en-GB" dirty="0" err="1"/>
              <a:t>durumunda</a:t>
            </a:r>
            <a:r>
              <a:rPr lang="en-GB" dirty="0"/>
              <a:t> </a:t>
            </a:r>
            <a:r>
              <a:rPr lang="en-GB" dirty="0" err="1"/>
              <a:t>yardım</a:t>
            </a:r>
            <a:r>
              <a:rPr lang="en-GB" dirty="0"/>
              <a:t> </a:t>
            </a:r>
            <a:r>
              <a:rPr lang="en-GB" dirty="0" err="1"/>
              <a:t>istenmeli</a:t>
            </a:r>
            <a:r>
              <a:rPr lang="en-GB" dirty="0"/>
              <a:t>, </a:t>
            </a:r>
            <a:r>
              <a:rPr lang="en-GB" dirty="0" err="1"/>
              <a:t>gelene</a:t>
            </a:r>
            <a:r>
              <a:rPr lang="en-GB" dirty="0"/>
              <a:t> </a:t>
            </a:r>
            <a:r>
              <a:rPr lang="en-GB" dirty="0" err="1"/>
              <a:t>kadar</a:t>
            </a:r>
            <a:r>
              <a:rPr lang="en-GB" dirty="0"/>
              <a:t> </a:t>
            </a:r>
            <a:r>
              <a:rPr lang="en-GB" dirty="0" err="1"/>
              <a:t>beklenmelidir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Karbonatlı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Zemin </a:t>
            </a:r>
            <a:r>
              <a:rPr lang="en-GB" dirty="0" err="1"/>
              <a:t>silinmelidir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Laboratuvarda</a:t>
            </a:r>
            <a:r>
              <a:rPr lang="en-GB" dirty="0"/>
              <a:t> </a:t>
            </a:r>
            <a:r>
              <a:rPr lang="en-GB" dirty="0" err="1"/>
              <a:t>aktif</a:t>
            </a:r>
            <a:r>
              <a:rPr lang="en-GB" dirty="0"/>
              <a:t> </a:t>
            </a:r>
            <a:r>
              <a:rPr lang="en-GB" dirty="0" err="1"/>
              <a:t>karbon</a:t>
            </a:r>
            <a:r>
              <a:rPr lang="en-GB" dirty="0"/>
              <a:t> </a:t>
            </a:r>
            <a:r>
              <a:rPr lang="en-GB" dirty="0" err="1"/>
              <a:t>bulundurulmalıdır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826B20-E4CB-406A-8662-F4B632999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802B77-AC82-4FF4-800F-3FE35771B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65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36857-9E63-4392-AEAE-8963BE2A8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5.Kimyasal </a:t>
            </a:r>
            <a:r>
              <a:rPr lang="en-GB" dirty="0" err="1"/>
              <a:t>saçılma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önlem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 ne </a:t>
            </a:r>
            <a:r>
              <a:rPr lang="en-GB" dirty="0" err="1"/>
              <a:t>yapılmalıdır</a:t>
            </a:r>
            <a:r>
              <a:rPr lang="en-GB" dirty="0"/>
              <a:t>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13B3E-BC91-4110-BA4E-91DEEF3FF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dirty="0" err="1">
                <a:solidFill>
                  <a:srgbClr val="FF0000"/>
                </a:solidFill>
              </a:rPr>
              <a:t>Kimyasal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saçılma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kiti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alınmalıdır</a:t>
            </a:r>
            <a:endParaRPr lang="en-GB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Ulaşılabilir</a:t>
            </a:r>
            <a:r>
              <a:rPr lang="en-GB" dirty="0"/>
              <a:t> her </a:t>
            </a:r>
            <a:r>
              <a:rPr lang="en-GB" dirty="0" err="1"/>
              <a:t>yere</a:t>
            </a:r>
            <a:r>
              <a:rPr lang="en-GB" dirty="0"/>
              <a:t> </a:t>
            </a:r>
            <a:r>
              <a:rPr lang="en-GB" dirty="0" err="1"/>
              <a:t>paspas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emici</a:t>
            </a:r>
            <a:r>
              <a:rPr lang="en-GB" dirty="0"/>
              <a:t> bez </a:t>
            </a:r>
            <a:r>
              <a:rPr lang="en-GB" dirty="0" err="1"/>
              <a:t>konmalıdır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Saçılma</a:t>
            </a:r>
            <a:r>
              <a:rPr lang="en-GB" dirty="0"/>
              <a:t> </a:t>
            </a:r>
            <a:r>
              <a:rPr lang="en-GB" dirty="0" err="1"/>
              <a:t>durumunda</a:t>
            </a:r>
            <a:r>
              <a:rPr lang="en-GB" dirty="0"/>
              <a:t> </a:t>
            </a:r>
            <a:r>
              <a:rPr lang="en-GB" dirty="0" err="1"/>
              <a:t>yardım</a:t>
            </a:r>
            <a:r>
              <a:rPr lang="en-GB" dirty="0"/>
              <a:t> </a:t>
            </a:r>
            <a:r>
              <a:rPr lang="en-GB" dirty="0" err="1"/>
              <a:t>istenmeli</a:t>
            </a:r>
            <a:r>
              <a:rPr lang="en-GB" dirty="0"/>
              <a:t>, </a:t>
            </a:r>
            <a:r>
              <a:rPr lang="en-GB" dirty="0" err="1"/>
              <a:t>gelene</a:t>
            </a:r>
            <a:r>
              <a:rPr lang="en-GB" dirty="0"/>
              <a:t> </a:t>
            </a:r>
            <a:r>
              <a:rPr lang="en-GB" dirty="0" err="1"/>
              <a:t>kadar</a:t>
            </a:r>
            <a:r>
              <a:rPr lang="en-GB" dirty="0"/>
              <a:t> </a:t>
            </a:r>
            <a:r>
              <a:rPr lang="en-GB" dirty="0" err="1"/>
              <a:t>beklenmelidir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Karbonatlı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Zemin </a:t>
            </a:r>
            <a:r>
              <a:rPr lang="en-GB" dirty="0" err="1"/>
              <a:t>silinmelidir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Laboratuvarda</a:t>
            </a:r>
            <a:r>
              <a:rPr lang="en-GB" dirty="0"/>
              <a:t> </a:t>
            </a:r>
            <a:r>
              <a:rPr lang="en-GB" dirty="0" err="1"/>
              <a:t>aktif</a:t>
            </a:r>
            <a:r>
              <a:rPr lang="en-GB" dirty="0"/>
              <a:t> </a:t>
            </a:r>
            <a:r>
              <a:rPr lang="en-GB" dirty="0" err="1"/>
              <a:t>karbon</a:t>
            </a:r>
            <a:r>
              <a:rPr lang="en-GB" dirty="0"/>
              <a:t> </a:t>
            </a:r>
            <a:r>
              <a:rPr lang="en-GB" dirty="0" err="1"/>
              <a:t>bulundurulmalıdır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826B20-E4CB-406A-8662-F4B632999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802B77-AC82-4FF4-800F-3FE35771B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3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CD42D-FF13-4167-9902-BF8A2923E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98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KİMYASAL  ATIKLARIN  DEPOLANMASI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93CD0-5FEB-4757-BEBD-AA0B8762F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0324"/>
            <a:ext cx="11009870" cy="530602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en-US" dirty="0" err="1"/>
              <a:t>Laboratuvarlardaki</a:t>
            </a:r>
            <a:r>
              <a:rPr lang="en-US" dirty="0"/>
              <a:t> </a:t>
            </a:r>
            <a:r>
              <a:rPr lang="en-US" dirty="0" err="1"/>
              <a:t>kimyasal</a:t>
            </a:r>
            <a:r>
              <a:rPr lang="en-US" dirty="0"/>
              <a:t> </a:t>
            </a:r>
            <a:r>
              <a:rPr lang="en-US" dirty="0" err="1"/>
              <a:t>atıkların</a:t>
            </a:r>
            <a:r>
              <a:rPr lang="en-US" dirty="0"/>
              <a:t> </a:t>
            </a:r>
            <a:r>
              <a:rPr lang="en-US" dirty="0" err="1"/>
              <a:t>atılması</a:t>
            </a:r>
            <a:r>
              <a:rPr lang="en-US" dirty="0"/>
              <a:t> ve </a:t>
            </a:r>
            <a:r>
              <a:rPr lang="en-US" dirty="0" err="1"/>
              <a:t>imhası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Çevre</a:t>
            </a:r>
            <a:r>
              <a:rPr lang="en-US" dirty="0"/>
              <a:t> </a:t>
            </a:r>
            <a:r>
              <a:rPr lang="en-US" dirty="0" err="1"/>
              <a:t>Bakanlığı</a:t>
            </a:r>
            <a:r>
              <a:rPr lang="en-US" dirty="0"/>
              <a:t> “</a:t>
            </a:r>
            <a:r>
              <a:rPr lang="en-US" dirty="0" err="1"/>
              <a:t>Tehlikeli</a:t>
            </a:r>
            <a:r>
              <a:rPr lang="en-US" dirty="0"/>
              <a:t> </a:t>
            </a:r>
            <a:r>
              <a:rPr lang="en-US" dirty="0" err="1"/>
              <a:t>Atıkların</a:t>
            </a:r>
            <a:r>
              <a:rPr lang="en-US" dirty="0"/>
              <a:t> </a:t>
            </a:r>
            <a:r>
              <a:rPr lang="en-US" dirty="0" err="1"/>
              <a:t>Kontrolü</a:t>
            </a:r>
            <a:r>
              <a:rPr lang="en-US" dirty="0"/>
              <a:t> </a:t>
            </a:r>
            <a:r>
              <a:rPr lang="en-US" dirty="0" err="1"/>
              <a:t>Yönetmeliği</a:t>
            </a:r>
            <a:r>
              <a:rPr lang="en-US" dirty="0"/>
              <a:t>”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hükümleri</a:t>
            </a:r>
            <a:r>
              <a:rPr lang="en-US" dirty="0"/>
              <a:t> </a:t>
            </a:r>
            <a:r>
              <a:rPr lang="en-US" dirty="0" err="1"/>
              <a:t>çerçevesinde</a:t>
            </a:r>
            <a:r>
              <a:rPr lang="en-US" dirty="0"/>
              <a:t> </a:t>
            </a:r>
            <a:r>
              <a:rPr lang="en-US" dirty="0" err="1"/>
              <a:t>hareket</a:t>
            </a:r>
            <a:r>
              <a:rPr lang="en-US" dirty="0"/>
              <a:t> </a:t>
            </a:r>
            <a:r>
              <a:rPr lang="en-US" dirty="0" err="1"/>
              <a:t>edilmelidir</a:t>
            </a:r>
            <a:r>
              <a:rPr lang="en-US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dirty="0" err="1"/>
              <a:t>Tehlikeli</a:t>
            </a:r>
            <a:r>
              <a:rPr lang="en-US" dirty="0"/>
              <a:t> </a:t>
            </a:r>
            <a:r>
              <a:rPr lang="en-US" dirty="0" err="1"/>
              <a:t>kimyasalların</a:t>
            </a:r>
            <a:r>
              <a:rPr lang="en-US" dirty="0"/>
              <a:t> </a:t>
            </a:r>
            <a:r>
              <a:rPr lang="en-US" dirty="0" err="1"/>
              <a:t>depolama</a:t>
            </a:r>
            <a:r>
              <a:rPr lang="en-US" dirty="0"/>
              <a:t>, </a:t>
            </a:r>
            <a:r>
              <a:rPr lang="en-US" dirty="0" err="1"/>
              <a:t>taşıma</a:t>
            </a:r>
            <a:r>
              <a:rPr lang="en-US" dirty="0"/>
              <a:t> ve </a:t>
            </a:r>
            <a:r>
              <a:rPr lang="en-US" dirty="0" err="1"/>
              <a:t>bertaraf</a:t>
            </a:r>
            <a:r>
              <a:rPr lang="en-US" dirty="0"/>
              <a:t> </a:t>
            </a:r>
            <a:r>
              <a:rPr lang="en-US" dirty="0" err="1"/>
              <a:t>işlemleri</a:t>
            </a:r>
            <a:r>
              <a:rPr lang="en-US" dirty="0"/>
              <a:t> </a:t>
            </a:r>
            <a:r>
              <a:rPr lang="en-US" dirty="0" err="1"/>
              <a:t>sırasında</a:t>
            </a:r>
            <a:r>
              <a:rPr lang="en-US" dirty="0"/>
              <a:t> </a:t>
            </a:r>
            <a:r>
              <a:rPr lang="en-US" dirty="0" err="1"/>
              <a:t>çevre</a:t>
            </a:r>
            <a:r>
              <a:rPr lang="en-US" dirty="0"/>
              <a:t> ve </a:t>
            </a:r>
            <a:r>
              <a:rPr lang="en-US" dirty="0" err="1"/>
              <a:t>kişiler</a:t>
            </a:r>
            <a:r>
              <a:rPr lang="en-US" dirty="0"/>
              <a:t>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oluşturabilecekleri</a:t>
            </a:r>
            <a:r>
              <a:rPr lang="en-US" dirty="0"/>
              <a:t> </a:t>
            </a:r>
            <a:r>
              <a:rPr lang="en-US" dirty="0" err="1"/>
              <a:t>potansiyel</a:t>
            </a:r>
            <a:r>
              <a:rPr lang="en-US" dirty="0"/>
              <a:t> </a:t>
            </a:r>
            <a:r>
              <a:rPr lang="en-US" dirty="0" err="1"/>
              <a:t>zararlar</a:t>
            </a:r>
            <a:r>
              <a:rPr lang="en-US" dirty="0"/>
              <a:t> </a:t>
            </a:r>
            <a:r>
              <a:rPr lang="en-US" dirty="0" err="1"/>
              <a:t>düşünülerek</a:t>
            </a:r>
            <a:r>
              <a:rPr lang="en-US" dirty="0"/>
              <a:t> </a:t>
            </a:r>
            <a:r>
              <a:rPr lang="en-US" dirty="0" err="1"/>
              <a:t>atık</a:t>
            </a:r>
            <a:r>
              <a:rPr lang="en-US" dirty="0"/>
              <a:t> </a:t>
            </a:r>
            <a:r>
              <a:rPr lang="en-US" dirty="0" err="1"/>
              <a:t>maddeler</a:t>
            </a:r>
            <a:r>
              <a:rPr lang="en-US" dirty="0"/>
              <a:t> </a:t>
            </a:r>
            <a:r>
              <a:rPr lang="en-US" dirty="0" err="1"/>
              <a:t>mümkünse</a:t>
            </a:r>
            <a:r>
              <a:rPr lang="en-US" dirty="0"/>
              <a:t>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kimyasal</a:t>
            </a:r>
            <a:r>
              <a:rPr lang="en-US" dirty="0"/>
              <a:t> </a:t>
            </a:r>
            <a:r>
              <a:rPr lang="en-US" dirty="0" err="1"/>
              <a:t>işlemlerle</a:t>
            </a:r>
            <a:r>
              <a:rPr lang="en-US" dirty="0"/>
              <a:t> </a:t>
            </a:r>
            <a:r>
              <a:rPr lang="en-US" dirty="0" err="1"/>
              <a:t>zararsız</a:t>
            </a:r>
            <a:r>
              <a:rPr lang="en-US" dirty="0"/>
              <a:t> hale </a:t>
            </a:r>
            <a:r>
              <a:rPr lang="en-US" dirty="0" err="1"/>
              <a:t>getirilmelidir</a:t>
            </a:r>
            <a:r>
              <a:rPr lang="en-US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dirty="0" err="1"/>
              <a:t>Laboratuvar</a:t>
            </a:r>
            <a:r>
              <a:rPr lang="en-US" dirty="0"/>
              <a:t> </a:t>
            </a:r>
            <a:r>
              <a:rPr lang="en-US" dirty="0" err="1"/>
              <a:t>atıklarının</a:t>
            </a:r>
            <a:r>
              <a:rPr lang="en-US" dirty="0"/>
              <a:t> </a:t>
            </a:r>
            <a:r>
              <a:rPr lang="en-US" dirty="0" err="1"/>
              <a:t>biriktirilmesinde</a:t>
            </a:r>
            <a:r>
              <a:rPr lang="en-US" dirty="0"/>
              <a:t> </a:t>
            </a:r>
            <a:r>
              <a:rPr lang="en-US" dirty="0" err="1"/>
              <a:t>kimyasal</a:t>
            </a:r>
            <a:r>
              <a:rPr lang="en-US" dirty="0"/>
              <a:t> </a:t>
            </a:r>
            <a:r>
              <a:rPr lang="en-US" dirty="0" err="1"/>
              <a:t>etkilere</a:t>
            </a:r>
            <a:r>
              <a:rPr lang="en-US" dirty="0"/>
              <a:t> </a:t>
            </a:r>
            <a:r>
              <a:rPr lang="en-US" dirty="0" err="1"/>
              <a:t>dayanıklı</a:t>
            </a:r>
            <a:r>
              <a:rPr lang="en-US" dirty="0"/>
              <a:t> </a:t>
            </a:r>
            <a:r>
              <a:rPr lang="en-US" dirty="0" err="1"/>
              <a:t>kaplarla</a:t>
            </a:r>
            <a:r>
              <a:rPr lang="en-US" dirty="0"/>
              <a:t> </a:t>
            </a:r>
            <a:r>
              <a:rPr lang="en-US" dirty="0" err="1"/>
              <a:t>işe</a:t>
            </a:r>
            <a:r>
              <a:rPr lang="en-US" dirty="0"/>
              <a:t> </a:t>
            </a:r>
            <a:r>
              <a:rPr lang="en-US" dirty="0" err="1"/>
              <a:t>başlanmalıdır</a:t>
            </a:r>
            <a:r>
              <a:rPr lang="en-US" dirty="0"/>
              <a:t>. </a:t>
            </a:r>
            <a:r>
              <a:rPr lang="en-US" dirty="0" err="1"/>
              <a:t>Bütün</a:t>
            </a:r>
            <a:r>
              <a:rPr lang="en-US" dirty="0"/>
              <a:t> </a:t>
            </a:r>
            <a:r>
              <a:rPr lang="en-US" dirty="0" err="1"/>
              <a:t>kaplar</a:t>
            </a:r>
            <a:r>
              <a:rPr lang="en-US" dirty="0"/>
              <a:t> </a:t>
            </a:r>
            <a:r>
              <a:rPr lang="en-US" dirty="0" err="1"/>
              <a:t>sızdırmaz</a:t>
            </a:r>
            <a:r>
              <a:rPr lang="en-US" dirty="0"/>
              <a:t> </a:t>
            </a:r>
            <a:r>
              <a:rPr lang="en-US" dirty="0" err="1"/>
              <a:t>olmalı</a:t>
            </a:r>
            <a:r>
              <a:rPr lang="en-US" dirty="0"/>
              <a:t>, </a:t>
            </a:r>
            <a:r>
              <a:rPr lang="en-US" dirty="0" err="1"/>
              <a:t>iyi</a:t>
            </a:r>
            <a:r>
              <a:rPr lang="en-US" dirty="0"/>
              <a:t> </a:t>
            </a:r>
            <a:r>
              <a:rPr lang="en-US" dirty="0" err="1"/>
              <a:t>havalandırılan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yerde</a:t>
            </a:r>
            <a:r>
              <a:rPr lang="en-US" dirty="0"/>
              <a:t> (</a:t>
            </a:r>
            <a:r>
              <a:rPr lang="en-US" dirty="0" err="1"/>
              <a:t>örneğin</a:t>
            </a:r>
            <a:r>
              <a:rPr lang="en-US" dirty="0"/>
              <a:t> </a:t>
            </a:r>
            <a:r>
              <a:rPr lang="en-US" dirty="0" err="1"/>
              <a:t>çeker</a:t>
            </a:r>
            <a:r>
              <a:rPr lang="en-US" dirty="0"/>
              <a:t> </a:t>
            </a:r>
            <a:r>
              <a:rPr lang="en-US" dirty="0" err="1"/>
              <a:t>ocakta</a:t>
            </a:r>
            <a:r>
              <a:rPr lang="en-US" dirty="0"/>
              <a:t>) </a:t>
            </a:r>
            <a:r>
              <a:rPr lang="en-US" dirty="0" err="1"/>
              <a:t>muhafaza</a:t>
            </a:r>
            <a:r>
              <a:rPr lang="en-US" dirty="0"/>
              <a:t> </a:t>
            </a:r>
            <a:r>
              <a:rPr lang="en-US" dirty="0" err="1"/>
              <a:t>edilmelidir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995FF-CD0A-42F8-9F64-1E97EA4FF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AEF23-11C7-4BBB-B31B-B961497A8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12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C3F2A-858D-42C1-8DF2-F9FE76886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0768"/>
            <a:ext cx="10515600" cy="5596195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</a:pPr>
            <a:r>
              <a:rPr lang="en-US" dirty="0" err="1"/>
              <a:t>Atık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şişeleri</a:t>
            </a:r>
            <a:r>
              <a:rPr lang="en-US" dirty="0"/>
              <a:t> cam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2,5 </a:t>
            </a:r>
            <a:r>
              <a:rPr lang="en-US" dirty="0" err="1"/>
              <a:t>litre</a:t>
            </a:r>
            <a:r>
              <a:rPr lang="en-US" dirty="0"/>
              <a:t>, </a:t>
            </a:r>
            <a:r>
              <a:rPr lang="en-US" dirty="0" err="1"/>
              <a:t>kırılmaz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maddeden</a:t>
            </a:r>
            <a:r>
              <a:rPr lang="en-US" dirty="0"/>
              <a:t> </a:t>
            </a:r>
            <a:r>
              <a:rPr lang="en-US" dirty="0" err="1"/>
              <a:t>yapılmışsa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10 </a:t>
            </a:r>
            <a:r>
              <a:rPr lang="en-US" dirty="0" err="1"/>
              <a:t>litre</a:t>
            </a:r>
            <a:r>
              <a:rPr lang="en-US" dirty="0"/>
              <a:t> </a:t>
            </a:r>
            <a:r>
              <a:rPr lang="en-US" dirty="0" err="1"/>
              <a:t>hacminde</a:t>
            </a:r>
            <a:r>
              <a:rPr lang="en-US" dirty="0"/>
              <a:t> </a:t>
            </a:r>
            <a:r>
              <a:rPr lang="en-US" dirty="0" err="1"/>
              <a:t>olmalıdır</a:t>
            </a:r>
            <a:r>
              <a:rPr lang="en-US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çözücüleri</a:t>
            </a:r>
            <a:r>
              <a:rPr lang="en-US" dirty="0"/>
              <a:t> </a:t>
            </a:r>
            <a:r>
              <a:rPr lang="en-US" dirty="0" err="1"/>
              <a:t>atık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şişesinde</a:t>
            </a:r>
            <a:r>
              <a:rPr lang="en-US" dirty="0"/>
              <a:t> </a:t>
            </a:r>
            <a:r>
              <a:rPr lang="en-US" dirty="0" err="1"/>
              <a:t>karıştırmadan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, </a:t>
            </a:r>
            <a:r>
              <a:rPr lang="en-US" dirty="0" err="1"/>
              <a:t>birbiriyle</a:t>
            </a:r>
            <a:r>
              <a:rPr lang="en-US" dirty="0"/>
              <a:t> </a:t>
            </a:r>
            <a:r>
              <a:rPr lang="en-US" dirty="0" err="1"/>
              <a:t>etkileşip</a:t>
            </a:r>
            <a:r>
              <a:rPr lang="en-US" dirty="0"/>
              <a:t> </a:t>
            </a:r>
            <a:r>
              <a:rPr lang="en-US" dirty="0" err="1"/>
              <a:t>etkileşmedikleri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tüp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karıştırılarak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ön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yapılabilir</a:t>
            </a:r>
            <a:r>
              <a:rPr lang="en-US" dirty="0"/>
              <a:t>. </a:t>
            </a:r>
            <a:r>
              <a:rPr lang="en-US" dirty="0" err="1"/>
              <a:t>Ayrıca</a:t>
            </a:r>
            <a:r>
              <a:rPr lang="en-US" dirty="0"/>
              <a:t> </a:t>
            </a:r>
            <a:r>
              <a:rPr lang="en-US" dirty="0" err="1"/>
              <a:t>zamana</a:t>
            </a:r>
            <a:r>
              <a:rPr lang="en-US" dirty="0"/>
              <a:t> </a:t>
            </a:r>
            <a:r>
              <a:rPr lang="en-US" dirty="0" err="1"/>
              <a:t>bağlı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reaksiyonların</a:t>
            </a:r>
            <a:r>
              <a:rPr lang="en-US" dirty="0"/>
              <a:t> </a:t>
            </a:r>
            <a:r>
              <a:rPr lang="en-US" dirty="0" err="1"/>
              <a:t>gerçekleşmesi</a:t>
            </a:r>
            <a:r>
              <a:rPr lang="en-US" dirty="0"/>
              <a:t> </a:t>
            </a:r>
            <a:r>
              <a:rPr lang="en-US" dirty="0" err="1"/>
              <a:t>olasılığı</a:t>
            </a:r>
            <a:r>
              <a:rPr lang="en-US" dirty="0"/>
              <a:t> </a:t>
            </a:r>
            <a:r>
              <a:rPr lang="en-US" dirty="0" err="1"/>
              <a:t>göz</a:t>
            </a:r>
            <a:r>
              <a:rPr lang="en-US" dirty="0"/>
              <a:t> </a:t>
            </a:r>
            <a:r>
              <a:rPr lang="en-US" dirty="0" err="1"/>
              <a:t>ardı</a:t>
            </a:r>
            <a:r>
              <a:rPr lang="en-US" dirty="0"/>
              <a:t> </a:t>
            </a:r>
            <a:r>
              <a:rPr lang="en-US" dirty="0" err="1"/>
              <a:t>edilmemelidir</a:t>
            </a:r>
            <a:r>
              <a:rPr lang="en-US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dirty="0" err="1"/>
              <a:t>Ağır</a:t>
            </a:r>
            <a:r>
              <a:rPr lang="en-US" dirty="0"/>
              <a:t> metal </a:t>
            </a:r>
            <a:r>
              <a:rPr lang="en-US" dirty="0" err="1"/>
              <a:t>tuzları</a:t>
            </a:r>
            <a:r>
              <a:rPr lang="en-US" dirty="0"/>
              <a:t> ve </a:t>
            </a:r>
            <a:r>
              <a:rPr lang="en-US" dirty="0" err="1"/>
              <a:t>bunların</a:t>
            </a:r>
            <a:r>
              <a:rPr lang="en-US" dirty="0"/>
              <a:t> </a:t>
            </a:r>
            <a:r>
              <a:rPr lang="en-US" dirty="0" err="1"/>
              <a:t>çözeltileri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atık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kaplarında</a:t>
            </a:r>
            <a:r>
              <a:rPr lang="en-US" dirty="0"/>
              <a:t> </a:t>
            </a:r>
            <a:r>
              <a:rPr lang="en-US" dirty="0" err="1"/>
              <a:t>toplanmalıdır</a:t>
            </a:r>
            <a:r>
              <a:rPr lang="en-US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dirty="0" err="1"/>
              <a:t>Amonyaklı</a:t>
            </a:r>
            <a:r>
              <a:rPr lang="en-US" dirty="0"/>
              <a:t> </a:t>
            </a:r>
            <a:r>
              <a:rPr lang="en-US" dirty="0" err="1"/>
              <a:t>gümüş</a:t>
            </a:r>
            <a:r>
              <a:rPr lang="en-US" dirty="0"/>
              <a:t> </a:t>
            </a:r>
            <a:r>
              <a:rPr lang="en-US" dirty="0" err="1"/>
              <a:t>bileşikleri</a:t>
            </a:r>
            <a:r>
              <a:rPr lang="en-US" dirty="0"/>
              <a:t> </a:t>
            </a:r>
            <a:r>
              <a:rPr lang="en-US" dirty="0" err="1"/>
              <a:t>içeren</a:t>
            </a:r>
            <a:r>
              <a:rPr lang="en-US" dirty="0"/>
              <a:t> </a:t>
            </a:r>
            <a:r>
              <a:rPr lang="en-US" dirty="0" err="1"/>
              <a:t>çözeltilerle</a:t>
            </a:r>
            <a:r>
              <a:rPr lang="en-US" dirty="0"/>
              <a:t> </a:t>
            </a:r>
            <a:r>
              <a:rPr lang="en-US" dirty="0" err="1"/>
              <a:t>çalışıldığında</a:t>
            </a:r>
            <a:r>
              <a:rPr lang="en-US" dirty="0"/>
              <a:t> </a:t>
            </a:r>
            <a:r>
              <a:rPr lang="en-US" dirty="0" err="1"/>
              <a:t>zamanla</a:t>
            </a:r>
            <a:r>
              <a:rPr lang="en-US" dirty="0"/>
              <a:t> </a:t>
            </a:r>
            <a:r>
              <a:rPr lang="en-US" dirty="0" err="1"/>
              <a:t>kapların</a:t>
            </a:r>
            <a:r>
              <a:rPr lang="en-US" dirty="0"/>
              <a:t> </a:t>
            </a:r>
            <a:r>
              <a:rPr lang="en-US" dirty="0" err="1"/>
              <a:t>dibinde</a:t>
            </a:r>
            <a:r>
              <a:rPr lang="en-US" dirty="0"/>
              <a:t> </a:t>
            </a:r>
            <a:r>
              <a:rPr lang="en-US" dirty="0" err="1"/>
              <a:t>siyah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çökeleğin</a:t>
            </a:r>
            <a:r>
              <a:rPr lang="en-US" dirty="0"/>
              <a:t> </a:t>
            </a:r>
            <a:r>
              <a:rPr lang="en-US" dirty="0" err="1"/>
              <a:t>biriktiği</a:t>
            </a:r>
            <a:r>
              <a:rPr lang="en-US" dirty="0"/>
              <a:t> </a:t>
            </a:r>
            <a:r>
              <a:rPr lang="en-US" dirty="0" err="1"/>
              <a:t>görülür</a:t>
            </a:r>
            <a:r>
              <a:rPr lang="en-US" dirty="0"/>
              <a:t>. </a:t>
            </a:r>
            <a:r>
              <a:rPr lang="en-US" dirty="0" err="1"/>
              <a:t>Patlayıcı</a:t>
            </a:r>
            <a:r>
              <a:rPr lang="en-US" dirty="0"/>
              <a:t> </a:t>
            </a:r>
            <a:r>
              <a:rPr lang="en-US" dirty="0" err="1"/>
              <a:t>gümüş</a:t>
            </a:r>
            <a:r>
              <a:rPr lang="en-US" dirty="0"/>
              <a:t> </a:t>
            </a:r>
            <a:r>
              <a:rPr lang="en-US" dirty="0" err="1"/>
              <a:t>adı</a:t>
            </a:r>
            <a:r>
              <a:rPr lang="en-US" dirty="0"/>
              <a:t> </a:t>
            </a:r>
            <a:r>
              <a:rPr lang="en-US" dirty="0" err="1"/>
              <a:t>verilen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çökelek</a:t>
            </a:r>
            <a:r>
              <a:rPr lang="en-US" dirty="0"/>
              <a:t>; </a:t>
            </a:r>
            <a:r>
              <a:rPr lang="en-US" dirty="0" err="1"/>
              <a:t>karıştırma</a:t>
            </a:r>
            <a:r>
              <a:rPr lang="en-US" dirty="0"/>
              <a:t>, </a:t>
            </a:r>
            <a:r>
              <a:rPr lang="en-US" dirty="0" err="1"/>
              <a:t>sallama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dokunma</a:t>
            </a:r>
            <a:r>
              <a:rPr lang="en-US" dirty="0"/>
              <a:t> </a:t>
            </a:r>
            <a:r>
              <a:rPr lang="en-US" dirty="0" err="1"/>
              <a:t>sonucu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şiddetli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biçimde</a:t>
            </a:r>
            <a:r>
              <a:rPr lang="en-US" dirty="0"/>
              <a:t> </a:t>
            </a:r>
            <a:r>
              <a:rPr lang="en-US" dirty="0" err="1"/>
              <a:t>patlayabilir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nedenle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çözeltiler</a:t>
            </a:r>
            <a:r>
              <a:rPr lang="en-US" dirty="0"/>
              <a:t> </a:t>
            </a:r>
            <a:r>
              <a:rPr lang="en-US" dirty="0" err="1"/>
              <a:t>uzun</a:t>
            </a:r>
            <a:r>
              <a:rPr lang="en-US" dirty="0"/>
              <a:t> </a:t>
            </a:r>
            <a:r>
              <a:rPr lang="en-US" dirty="0" err="1"/>
              <a:t>süre</a:t>
            </a:r>
            <a:r>
              <a:rPr lang="en-US" dirty="0"/>
              <a:t> </a:t>
            </a:r>
            <a:r>
              <a:rPr lang="en-US" dirty="0" err="1"/>
              <a:t>depolanmamalıdır</a:t>
            </a:r>
            <a:r>
              <a:rPr lang="en-US" dirty="0"/>
              <a:t>. Uygun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bertaraf</a:t>
            </a:r>
            <a:r>
              <a:rPr lang="en-US" dirty="0"/>
              <a:t> </a:t>
            </a:r>
            <a:r>
              <a:rPr lang="en-US" dirty="0" err="1"/>
              <a:t>edilmelidir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FBC36-757D-4086-A4A7-9722696E4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EB7137-2FD8-403A-B27C-C2475A545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65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EA7D3-CB96-4BC4-94BB-21D1A9A4C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6627"/>
            <a:ext cx="10515600" cy="5670336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 </a:t>
            </a:r>
            <a:r>
              <a:rPr lang="en-US" dirty="0" err="1"/>
              <a:t>Deneyler</a:t>
            </a:r>
            <a:r>
              <a:rPr lang="en-US" dirty="0"/>
              <a:t> </a:t>
            </a:r>
            <a:r>
              <a:rPr lang="en-US" dirty="0" err="1"/>
              <a:t>sırasında</a:t>
            </a:r>
            <a:r>
              <a:rPr lang="en-US" dirty="0"/>
              <a:t> </a:t>
            </a:r>
            <a:r>
              <a:rPr lang="en-US" dirty="0" err="1"/>
              <a:t>kirlenmiş</a:t>
            </a:r>
            <a:r>
              <a:rPr lang="en-US" dirty="0"/>
              <a:t> </a:t>
            </a:r>
            <a:r>
              <a:rPr lang="en-US" dirty="0" err="1"/>
              <a:t>vakum</a:t>
            </a:r>
            <a:r>
              <a:rPr lang="en-US" dirty="0"/>
              <a:t> </a:t>
            </a:r>
            <a:r>
              <a:rPr lang="en-US" dirty="0" err="1"/>
              <a:t>pompası</a:t>
            </a:r>
            <a:r>
              <a:rPr lang="en-US" dirty="0"/>
              <a:t> </a:t>
            </a:r>
            <a:r>
              <a:rPr lang="en-US" dirty="0" err="1"/>
              <a:t>yağları</a:t>
            </a:r>
            <a:r>
              <a:rPr lang="en-US" dirty="0"/>
              <a:t>, </a:t>
            </a:r>
            <a:r>
              <a:rPr lang="en-US" dirty="0" err="1"/>
              <a:t>ısıtma</a:t>
            </a:r>
            <a:r>
              <a:rPr lang="en-US" dirty="0"/>
              <a:t> </a:t>
            </a:r>
            <a:r>
              <a:rPr lang="en-US" dirty="0" err="1"/>
              <a:t>banyosu</a:t>
            </a:r>
            <a:r>
              <a:rPr lang="en-US" dirty="0"/>
              <a:t> </a:t>
            </a:r>
            <a:r>
              <a:rPr lang="en-US" dirty="0" err="1"/>
              <a:t>yağları</a:t>
            </a:r>
            <a:r>
              <a:rPr lang="en-US" dirty="0"/>
              <a:t> </a:t>
            </a:r>
            <a:r>
              <a:rPr lang="en-US" dirty="0" err="1"/>
              <a:t>ayrı</a:t>
            </a:r>
            <a:r>
              <a:rPr lang="en-US" dirty="0"/>
              <a:t> </a:t>
            </a:r>
            <a:r>
              <a:rPr lang="en-US" dirty="0" err="1"/>
              <a:t>toplanmalı</a:t>
            </a:r>
            <a:r>
              <a:rPr lang="en-US" dirty="0"/>
              <a:t> ve </a:t>
            </a:r>
            <a:r>
              <a:rPr lang="en-US" dirty="0" err="1"/>
              <a:t>saklanmalıdır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Cam </a:t>
            </a:r>
            <a:r>
              <a:rPr lang="en-US" dirty="0" err="1"/>
              <a:t>malzemeyi</a:t>
            </a:r>
            <a:r>
              <a:rPr lang="en-US" dirty="0"/>
              <a:t> </a:t>
            </a:r>
            <a:r>
              <a:rPr lang="en-US" dirty="0" err="1"/>
              <a:t>temizleme</a:t>
            </a:r>
            <a:r>
              <a:rPr lang="en-US" dirty="0"/>
              <a:t> </a:t>
            </a:r>
            <a:r>
              <a:rPr lang="en-US" dirty="0" err="1"/>
              <a:t>amacıyla</a:t>
            </a:r>
            <a:r>
              <a:rPr lang="en-US" dirty="0"/>
              <a:t> </a:t>
            </a:r>
            <a:r>
              <a:rPr lang="en-US" dirty="0" err="1"/>
              <a:t>karsinojen</a:t>
            </a:r>
            <a:r>
              <a:rPr lang="en-US" dirty="0"/>
              <a:t> </a:t>
            </a:r>
            <a:r>
              <a:rPr lang="en-US" dirty="0" err="1"/>
              <a:t>özellik</a:t>
            </a:r>
            <a:r>
              <a:rPr lang="en-US" dirty="0"/>
              <a:t> </a:t>
            </a:r>
            <a:r>
              <a:rPr lang="en-US" dirty="0" err="1"/>
              <a:t>göstermesi</a:t>
            </a:r>
            <a:r>
              <a:rPr lang="en-US" dirty="0"/>
              <a:t> </a:t>
            </a:r>
            <a:r>
              <a:rPr lang="en-US" dirty="0" err="1"/>
              <a:t>nedeniyle</a:t>
            </a:r>
            <a:r>
              <a:rPr lang="en-US" dirty="0"/>
              <a:t> </a:t>
            </a:r>
            <a:r>
              <a:rPr lang="en-US" dirty="0" err="1"/>
              <a:t>kromik</a:t>
            </a:r>
            <a:r>
              <a:rPr lang="en-US" dirty="0"/>
              <a:t> </a:t>
            </a:r>
            <a:r>
              <a:rPr lang="en-US" dirty="0" err="1"/>
              <a:t>asit</a:t>
            </a:r>
            <a:r>
              <a:rPr lang="en-US" dirty="0"/>
              <a:t> </a:t>
            </a:r>
            <a:r>
              <a:rPr lang="en-US" dirty="0" err="1"/>
              <a:t>tercih</a:t>
            </a:r>
            <a:r>
              <a:rPr lang="en-US" dirty="0"/>
              <a:t> </a:t>
            </a:r>
            <a:r>
              <a:rPr lang="en-US" dirty="0" err="1"/>
              <a:t>edilmemelidir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Alkolde</a:t>
            </a:r>
            <a:r>
              <a:rPr lang="en-US" dirty="0"/>
              <a:t> </a:t>
            </a:r>
            <a:r>
              <a:rPr lang="en-US" dirty="0" err="1"/>
              <a:t>hazırlanmış</a:t>
            </a:r>
            <a:r>
              <a:rPr lang="en-US" dirty="0"/>
              <a:t> </a:t>
            </a:r>
            <a:r>
              <a:rPr lang="en-US" dirty="0" err="1"/>
              <a:t>kuvvetli</a:t>
            </a:r>
            <a:r>
              <a:rPr lang="en-US" dirty="0"/>
              <a:t> </a:t>
            </a:r>
            <a:r>
              <a:rPr lang="en-US" dirty="0" err="1"/>
              <a:t>potasyum</a:t>
            </a:r>
            <a:r>
              <a:rPr lang="en-US" dirty="0"/>
              <a:t> </a:t>
            </a:r>
            <a:r>
              <a:rPr lang="en-US" dirty="0" err="1"/>
              <a:t>hidroksit</a:t>
            </a:r>
            <a:r>
              <a:rPr lang="en-US" dirty="0"/>
              <a:t> </a:t>
            </a:r>
            <a:r>
              <a:rPr lang="en-US" dirty="0" err="1"/>
              <a:t>çözeltisi</a:t>
            </a:r>
            <a:r>
              <a:rPr lang="en-US" dirty="0"/>
              <a:t>, </a:t>
            </a:r>
            <a:r>
              <a:rPr lang="en-US" dirty="0" err="1"/>
              <a:t>kromik</a:t>
            </a:r>
            <a:r>
              <a:rPr lang="en-US" dirty="0"/>
              <a:t> </a:t>
            </a:r>
            <a:r>
              <a:rPr lang="en-US" dirty="0" err="1"/>
              <a:t>asite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kullanılabilir</a:t>
            </a:r>
            <a:r>
              <a:rPr lang="en-US" dirty="0"/>
              <a:t>. </a:t>
            </a:r>
            <a:r>
              <a:rPr lang="en-US" dirty="0" err="1"/>
              <a:t>Zorunlu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kromik</a:t>
            </a:r>
            <a:r>
              <a:rPr lang="en-US" dirty="0"/>
              <a:t> </a:t>
            </a:r>
            <a:r>
              <a:rPr lang="en-US" dirty="0" err="1"/>
              <a:t>asit</a:t>
            </a:r>
            <a:r>
              <a:rPr lang="en-US" dirty="0"/>
              <a:t> </a:t>
            </a:r>
            <a:r>
              <a:rPr lang="en-US" dirty="0" err="1"/>
              <a:t>çözeltisi</a:t>
            </a:r>
            <a:r>
              <a:rPr lang="en-US" dirty="0"/>
              <a:t> (</a:t>
            </a:r>
            <a:r>
              <a:rPr lang="en-US" dirty="0" err="1"/>
              <a:t>yıkama</a:t>
            </a:r>
            <a:r>
              <a:rPr lang="en-US" dirty="0"/>
              <a:t> </a:t>
            </a:r>
            <a:r>
              <a:rPr lang="en-US" dirty="0" err="1"/>
              <a:t>asiti</a:t>
            </a:r>
            <a:r>
              <a:rPr lang="en-US" dirty="0"/>
              <a:t>) </a:t>
            </a:r>
            <a:r>
              <a:rPr lang="en-US" dirty="0" err="1"/>
              <a:t>kullanılmışsa</a:t>
            </a:r>
            <a:r>
              <a:rPr lang="en-US" dirty="0"/>
              <a:t>, </a:t>
            </a:r>
            <a:r>
              <a:rPr lang="en-US" dirty="0" err="1"/>
              <a:t>atık</a:t>
            </a:r>
            <a:r>
              <a:rPr lang="en-US" dirty="0"/>
              <a:t> </a:t>
            </a:r>
            <a:r>
              <a:rPr lang="en-US" dirty="0" err="1"/>
              <a:t>çözelti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şişede</a:t>
            </a:r>
            <a:r>
              <a:rPr lang="en-US" dirty="0"/>
              <a:t> </a:t>
            </a:r>
            <a:r>
              <a:rPr lang="en-US" dirty="0" err="1"/>
              <a:t>saklanmalıdır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58CC87-CC32-487E-8159-EE20F51B3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551668-A5AC-4150-A7DC-F7EC0621C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19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584A4-3257-4236-B04D-992705C05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03" y="409188"/>
            <a:ext cx="10515600" cy="581183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Atık</a:t>
            </a:r>
            <a:r>
              <a:rPr lang="en-US" dirty="0"/>
              <a:t> </a:t>
            </a:r>
            <a:r>
              <a:rPr lang="en-US" dirty="0" err="1"/>
              <a:t>toplama</a:t>
            </a:r>
            <a:r>
              <a:rPr lang="en-US" dirty="0"/>
              <a:t> </a:t>
            </a:r>
            <a:r>
              <a:rPr lang="en-US" dirty="0" err="1"/>
              <a:t>prosedürü</a:t>
            </a:r>
            <a:r>
              <a:rPr lang="en-US" dirty="0"/>
              <a:t> </a:t>
            </a:r>
            <a:r>
              <a:rPr lang="en-US" dirty="0" err="1"/>
              <a:t>uygulanırken</a:t>
            </a:r>
            <a:r>
              <a:rPr lang="en-US" dirty="0"/>
              <a:t> </a:t>
            </a:r>
            <a:r>
              <a:rPr lang="en-US" dirty="0" err="1"/>
              <a:t>birbiri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karışmaması</a:t>
            </a:r>
            <a:r>
              <a:rPr lang="en-US" dirty="0"/>
              <a:t> </a:t>
            </a:r>
            <a:r>
              <a:rPr lang="en-US" dirty="0" err="1"/>
              <a:t>gereken</a:t>
            </a:r>
            <a:r>
              <a:rPr lang="en-US" dirty="0"/>
              <a:t> </a:t>
            </a:r>
            <a:r>
              <a:rPr lang="en-US" dirty="0" err="1"/>
              <a:t>kimyasallar</a:t>
            </a:r>
            <a:r>
              <a:rPr lang="en-US" dirty="0"/>
              <a:t> </a:t>
            </a:r>
            <a:r>
              <a:rPr lang="en-US" dirty="0" err="1"/>
              <a:t>tablosu</a:t>
            </a:r>
            <a:r>
              <a:rPr lang="en-US" dirty="0"/>
              <a:t> </a:t>
            </a:r>
            <a:r>
              <a:rPr lang="en-US" dirty="0" err="1"/>
              <a:t>mutlaka</a:t>
            </a:r>
            <a:r>
              <a:rPr lang="en-US" dirty="0"/>
              <a:t> </a:t>
            </a:r>
            <a:r>
              <a:rPr lang="en-US" dirty="0" err="1"/>
              <a:t>incelenmeli</a:t>
            </a:r>
            <a:r>
              <a:rPr lang="en-US" dirty="0"/>
              <a:t>, </a:t>
            </a:r>
            <a:r>
              <a:rPr lang="en-US" dirty="0" err="1"/>
              <a:t>atık</a:t>
            </a:r>
            <a:r>
              <a:rPr lang="en-US" dirty="0"/>
              <a:t> </a:t>
            </a:r>
            <a:r>
              <a:rPr lang="en-US" dirty="0" err="1"/>
              <a:t>kabı</a:t>
            </a:r>
            <a:r>
              <a:rPr lang="en-US" dirty="0"/>
              <a:t>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belirlenmelidir</a:t>
            </a:r>
            <a:r>
              <a:rPr lang="en-US" dirty="0"/>
              <a:t> (</a:t>
            </a:r>
            <a:r>
              <a:rPr lang="en-US" dirty="0" err="1"/>
              <a:t>ör</a:t>
            </a:r>
            <a:r>
              <a:rPr lang="en-US" dirty="0"/>
              <a:t>: </a:t>
            </a:r>
            <a:r>
              <a:rPr lang="en-US" dirty="0" err="1"/>
              <a:t>asetik</a:t>
            </a:r>
            <a:r>
              <a:rPr lang="en-US" dirty="0"/>
              <a:t> </a:t>
            </a:r>
            <a:r>
              <a:rPr lang="en-US" dirty="0" err="1"/>
              <a:t>asit</a:t>
            </a:r>
            <a:r>
              <a:rPr lang="en-US" dirty="0"/>
              <a:t> </a:t>
            </a:r>
            <a:r>
              <a:rPr lang="en-US" dirty="0" err="1"/>
              <a:t>nitrik</a:t>
            </a:r>
            <a:r>
              <a:rPr lang="en-US" dirty="0"/>
              <a:t> </a:t>
            </a:r>
            <a:r>
              <a:rPr lang="en-US" dirty="0" err="1"/>
              <a:t>asit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kesinlikle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kaba</a:t>
            </a:r>
            <a:r>
              <a:rPr lang="en-US" dirty="0"/>
              <a:t> </a:t>
            </a:r>
            <a:r>
              <a:rPr lang="en-US" dirty="0" err="1"/>
              <a:t>konulmamalıdır</a:t>
            </a:r>
            <a:r>
              <a:rPr lang="en-US" dirty="0"/>
              <a:t>).</a:t>
            </a:r>
          </a:p>
          <a:p>
            <a:pPr algn="just"/>
            <a:r>
              <a:rPr lang="en-US" dirty="0"/>
              <a:t>Her </a:t>
            </a:r>
            <a:r>
              <a:rPr lang="en-US" dirty="0" err="1"/>
              <a:t>atık</a:t>
            </a:r>
            <a:r>
              <a:rPr lang="en-US" dirty="0"/>
              <a:t> </a:t>
            </a:r>
            <a:r>
              <a:rPr lang="en-US" dirty="0" err="1"/>
              <a:t>kabına</a:t>
            </a:r>
            <a:r>
              <a:rPr lang="en-US" dirty="0"/>
              <a:t> </a:t>
            </a:r>
            <a:r>
              <a:rPr lang="en-US" dirty="0" err="1"/>
              <a:t>mutlaka</a:t>
            </a:r>
            <a:r>
              <a:rPr lang="en-US" dirty="0"/>
              <a:t> “</a:t>
            </a:r>
            <a:r>
              <a:rPr lang="en-US" dirty="0" err="1"/>
              <a:t>Atık</a:t>
            </a:r>
            <a:r>
              <a:rPr lang="en-US" dirty="0"/>
              <a:t> </a:t>
            </a:r>
            <a:r>
              <a:rPr lang="en-US" dirty="0" err="1"/>
              <a:t>Etiketi</a:t>
            </a:r>
            <a:r>
              <a:rPr lang="en-US" dirty="0"/>
              <a:t>” </a:t>
            </a:r>
            <a:r>
              <a:rPr lang="en-US" dirty="0" err="1"/>
              <a:t>yapıştırılmalıdır</a:t>
            </a:r>
            <a:r>
              <a:rPr lang="en-US" dirty="0"/>
              <a:t> ve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etikette</a:t>
            </a:r>
            <a:r>
              <a:rPr lang="en-US" dirty="0"/>
              <a:t> </a:t>
            </a:r>
            <a:r>
              <a:rPr lang="en-US" dirty="0" err="1"/>
              <a:t>atıktan</a:t>
            </a:r>
            <a:r>
              <a:rPr lang="en-US" dirty="0"/>
              <a:t> </a:t>
            </a:r>
            <a:r>
              <a:rPr lang="en-US" dirty="0" err="1"/>
              <a:t>sorumlu</a:t>
            </a:r>
            <a:r>
              <a:rPr lang="en-US" dirty="0"/>
              <a:t> </a:t>
            </a:r>
            <a:r>
              <a:rPr lang="en-US" dirty="0" err="1"/>
              <a:t>kişinin</a:t>
            </a:r>
            <a:r>
              <a:rPr lang="en-US" dirty="0"/>
              <a:t> </a:t>
            </a:r>
            <a:r>
              <a:rPr lang="en-US" dirty="0" err="1"/>
              <a:t>iletişim</a:t>
            </a:r>
            <a:r>
              <a:rPr lang="en-US" dirty="0"/>
              <a:t> </a:t>
            </a:r>
            <a:r>
              <a:rPr lang="en-US" dirty="0" err="1"/>
              <a:t>bilgileri</a:t>
            </a:r>
            <a:r>
              <a:rPr lang="en-US" dirty="0"/>
              <a:t>, </a:t>
            </a:r>
            <a:r>
              <a:rPr lang="en-US" dirty="0" err="1"/>
              <a:t>kap</a:t>
            </a:r>
            <a:r>
              <a:rPr lang="en-US" dirty="0"/>
              <a:t> </a:t>
            </a:r>
            <a:r>
              <a:rPr lang="en-US" dirty="0" err="1"/>
              <a:t>içerisinde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/>
              <a:t>kimyasalların</a:t>
            </a:r>
            <a:r>
              <a:rPr lang="en-US" dirty="0"/>
              <a:t> </a:t>
            </a:r>
            <a:r>
              <a:rPr lang="en-US" dirty="0" err="1"/>
              <a:t>oranları</a:t>
            </a:r>
            <a:r>
              <a:rPr lang="en-US" dirty="0"/>
              <a:t> ve </a:t>
            </a:r>
            <a:r>
              <a:rPr lang="en-US" dirty="0" err="1"/>
              <a:t>tehlike</a:t>
            </a:r>
            <a:r>
              <a:rPr lang="en-US" dirty="0"/>
              <a:t> </a:t>
            </a:r>
            <a:r>
              <a:rPr lang="en-US" dirty="0" err="1"/>
              <a:t>kategorileri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bilgiler</a:t>
            </a:r>
            <a:r>
              <a:rPr lang="en-US" dirty="0"/>
              <a:t> </a:t>
            </a:r>
            <a:r>
              <a:rPr lang="en-US" dirty="0" err="1"/>
              <a:t>mutlaka</a:t>
            </a:r>
            <a:r>
              <a:rPr lang="en-US" dirty="0"/>
              <a:t> </a:t>
            </a:r>
            <a:r>
              <a:rPr lang="en-US" dirty="0" err="1"/>
              <a:t>belirtilmelidir</a:t>
            </a:r>
            <a:endParaRPr lang="en-US" dirty="0"/>
          </a:p>
          <a:p>
            <a:pPr algn="just">
              <a:lnSpc>
                <a:spcPct val="120000"/>
              </a:lnSpc>
            </a:pPr>
            <a:r>
              <a:rPr lang="en-US" dirty="0"/>
              <a:t> </a:t>
            </a:r>
            <a:r>
              <a:rPr lang="en-US" dirty="0" err="1"/>
              <a:t>Pikrik</a:t>
            </a:r>
            <a:r>
              <a:rPr lang="en-US" dirty="0"/>
              <a:t> </a:t>
            </a:r>
            <a:r>
              <a:rPr lang="en-US" dirty="0" err="1"/>
              <a:t>asit</a:t>
            </a:r>
            <a:r>
              <a:rPr lang="en-US" dirty="0"/>
              <a:t> kuru </a:t>
            </a:r>
            <a:r>
              <a:rPr lang="en-US" dirty="0" err="1"/>
              <a:t>olunca</a:t>
            </a:r>
            <a:r>
              <a:rPr lang="en-US" dirty="0"/>
              <a:t> </a:t>
            </a:r>
            <a:r>
              <a:rPr lang="en-US" dirty="0" err="1"/>
              <a:t>patlayıcı</a:t>
            </a:r>
            <a:r>
              <a:rPr lang="en-US" dirty="0"/>
              <a:t> </a:t>
            </a:r>
            <a:r>
              <a:rPr lang="en-US" dirty="0" err="1"/>
              <a:t>olduğundan</a:t>
            </a:r>
            <a:r>
              <a:rPr lang="en-US" dirty="0"/>
              <a:t> </a:t>
            </a:r>
            <a:r>
              <a:rPr lang="en-US" dirty="0" err="1"/>
              <a:t>daima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%10 sulu  </a:t>
            </a:r>
            <a:r>
              <a:rPr lang="en-US" dirty="0" err="1"/>
              <a:t>halde</a:t>
            </a:r>
            <a:r>
              <a:rPr lang="en-US" dirty="0"/>
              <a:t> </a:t>
            </a:r>
            <a:r>
              <a:rPr lang="en-US" dirty="0" err="1"/>
              <a:t>muhafaza</a:t>
            </a:r>
            <a:r>
              <a:rPr lang="en-US" dirty="0"/>
              <a:t> </a:t>
            </a:r>
            <a:r>
              <a:rPr lang="en-US" dirty="0" err="1"/>
              <a:t>edilmelidir</a:t>
            </a:r>
            <a:r>
              <a:rPr lang="en-US" dirty="0"/>
              <a:t>. </a:t>
            </a:r>
            <a:r>
              <a:rPr lang="en-US" dirty="0" err="1"/>
              <a:t>Atık</a:t>
            </a:r>
            <a:r>
              <a:rPr lang="en-US" dirty="0"/>
              <a:t> </a:t>
            </a:r>
            <a:r>
              <a:rPr lang="en-US" dirty="0" err="1"/>
              <a:t>bertaraf</a:t>
            </a:r>
            <a:r>
              <a:rPr lang="en-US" dirty="0"/>
              <a:t> </a:t>
            </a:r>
            <a:r>
              <a:rPr lang="en-US" dirty="0" err="1"/>
              <a:t>prosedüründe</a:t>
            </a:r>
            <a:r>
              <a:rPr lang="en-US" dirty="0"/>
              <a:t> buna </a:t>
            </a:r>
            <a:r>
              <a:rPr lang="en-US" dirty="0" err="1"/>
              <a:t>dikkat</a:t>
            </a:r>
            <a:r>
              <a:rPr lang="en-US" dirty="0"/>
              <a:t> </a:t>
            </a:r>
            <a:r>
              <a:rPr lang="en-US" dirty="0" err="1"/>
              <a:t>edilmelidir</a:t>
            </a:r>
            <a:r>
              <a:rPr lang="en-US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 </a:t>
            </a:r>
            <a:r>
              <a:rPr lang="en-US" dirty="0" err="1"/>
              <a:t>Kromatografi</a:t>
            </a:r>
            <a:r>
              <a:rPr lang="en-US" dirty="0"/>
              <a:t> </a:t>
            </a:r>
            <a:r>
              <a:rPr lang="en-US" dirty="0" err="1"/>
              <a:t>kolon</a:t>
            </a:r>
            <a:r>
              <a:rPr lang="en-US" dirty="0"/>
              <a:t> </a:t>
            </a:r>
            <a:r>
              <a:rPr lang="en-US" dirty="0" err="1"/>
              <a:t>dolgu</a:t>
            </a:r>
            <a:r>
              <a:rPr lang="en-US" dirty="0"/>
              <a:t> </a:t>
            </a:r>
            <a:r>
              <a:rPr lang="en-US" dirty="0" err="1"/>
              <a:t>maddeleri</a:t>
            </a:r>
            <a:r>
              <a:rPr lang="en-US" dirty="0"/>
              <a:t> ve </a:t>
            </a:r>
            <a:r>
              <a:rPr lang="en-US" dirty="0" err="1"/>
              <a:t>plakaları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filtrasyon</a:t>
            </a:r>
            <a:r>
              <a:rPr lang="en-US" dirty="0"/>
              <a:t> </a:t>
            </a:r>
            <a:r>
              <a:rPr lang="en-US" dirty="0" err="1"/>
              <a:t>katıları</a:t>
            </a:r>
            <a:r>
              <a:rPr lang="en-US" dirty="0"/>
              <a:t> </a:t>
            </a:r>
            <a:r>
              <a:rPr lang="en-US" dirty="0" err="1"/>
              <a:t>ayrı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kapta</a:t>
            </a:r>
            <a:r>
              <a:rPr lang="en-US" dirty="0"/>
              <a:t> </a:t>
            </a:r>
            <a:r>
              <a:rPr lang="en-US" dirty="0" err="1"/>
              <a:t>biriktirilmelidir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0A28F1-9E92-4807-B478-DAE948613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367640-AED8-4748-A923-320BD90A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8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DE849-F42B-480F-B9E4-27A61EB13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9C6B-0723-4AEF-A355-D1CABBD6B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5B1996-2CBA-429F-AF85-73C18BCC2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C25B8-5E95-477D-A073-2BA1D0A9F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944852-8963-4D4C-B335-F80C788AD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27" y="197097"/>
            <a:ext cx="10870471" cy="646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80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A860D-BCD8-498D-8F4F-6C16CE260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5D522-9C5D-4F0A-9376-F7358BA55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90BD9-0A4D-4996-BC7B-C15B1D806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FF82B0-0FC6-41E5-8454-3FF22877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C93B18-D484-4119-A339-DB027B059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702" y="222347"/>
            <a:ext cx="8818605" cy="649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35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2A976-A5BA-497E-B080-F091BC106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C8C64-24F1-4DA7-A67C-F38916EE5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F8DA8B-6D9D-4055-B862-FB7D2A593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8FB87-CF74-4C56-B4C5-5AAEBD8EC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6DD3FD-BCB6-4572-AAB3-7771FACD3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416" y="180065"/>
            <a:ext cx="8176698" cy="631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62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7083</TotalTime>
  <Words>1580</Words>
  <Application>Microsoft Office PowerPoint</Application>
  <PresentationFormat>Widescreen</PresentationFormat>
  <Paragraphs>181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Corbel</vt:lpstr>
      <vt:lpstr>Office Theme</vt:lpstr>
      <vt:lpstr>MODÜL 12-D Laboratuvar Güvenliği</vt:lpstr>
      <vt:lpstr>Bu dersin hedefleri:</vt:lpstr>
      <vt:lpstr>KİMYASAL  ATIKLARIN  DEPOLANMASI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Laboratuvarda bulunan Biyolojik Tehlikeler</vt:lpstr>
      <vt:lpstr>KLİNİK LABORATUVAR PLANLARI </vt:lpstr>
      <vt:lpstr>Laboratuvar güvenlik standartları</vt:lpstr>
      <vt:lpstr>PowerPoint Presentation</vt:lpstr>
      <vt:lpstr>PowerPoint Presentation</vt:lpstr>
      <vt:lpstr>PowerPoint Presentation</vt:lpstr>
      <vt:lpstr>PowerPoint Presentation</vt:lpstr>
      <vt:lpstr>Öğrenme Hedefleriyle İlgili Sorular</vt:lpstr>
      <vt:lpstr>Hangisi laboratuvarda bulunan biyolojik tehlikelerden sayılamaz?</vt:lpstr>
      <vt:lpstr>Hangisi laboratuvarda bulunan biyolojik tehlikelerden sayılamaz?</vt:lpstr>
      <vt:lpstr>2.Aşağıdakilerden hangisi kimyasal ve biyolojik maruziyet açısından her laboratuvarda zorunlu değildir?</vt:lpstr>
      <vt:lpstr>2.Aşağıdakilerden hangisi kimyasal ve biyolojik maruziyet açısından her laboratuvarda zorunlu değildir?</vt:lpstr>
      <vt:lpstr>3. Aşağıdakilerden hangisi Atık Yönetimiyle ilgili doğru bilgidir?</vt:lpstr>
      <vt:lpstr>3. Aşağıdakilerden hangisi Atık Yönetimiyle ilgili doğru bilgidir?</vt:lpstr>
      <vt:lpstr>4. Biyolojik atıklar hangi kategoriye girer?</vt:lpstr>
      <vt:lpstr>4. Biyolojik atıklar hangi kategoriye girer?</vt:lpstr>
      <vt:lpstr>5.Kimyasal saçılma için önlem olarak ne yapılmalıdır </vt:lpstr>
      <vt:lpstr>5.Kimyasal saçılma için önlem olarak ne yapılmalıdır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Temel Laboratuvar Malzeme Ve Cihazları</dc:title>
  <dc:creator>yasemin isgor</dc:creator>
  <cp:lastModifiedBy>yasemin isgor</cp:lastModifiedBy>
  <cp:revision>156</cp:revision>
  <dcterms:created xsi:type="dcterms:W3CDTF">2020-07-11T14:52:51Z</dcterms:created>
  <dcterms:modified xsi:type="dcterms:W3CDTF">2020-07-18T08:52:33Z</dcterms:modified>
</cp:coreProperties>
</file>