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350" r:id="rId2"/>
    <p:sldId id="351" r:id="rId3"/>
    <p:sldId id="328" r:id="rId4"/>
    <p:sldId id="356" r:id="rId5"/>
    <p:sldId id="330" r:id="rId6"/>
    <p:sldId id="355" r:id="rId7"/>
    <p:sldId id="325" r:id="rId8"/>
    <p:sldId id="326" r:id="rId9"/>
    <p:sldId id="327" r:id="rId10"/>
    <p:sldId id="344" r:id="rId11"/>
    <p:sldId id="333" r:id="rId12"/>
    <p:sldId id="331" r:id="rId13"/>
    <p:sldId id="335" r:id="rId14"/>
    <p:sldId id="336" r:id="rId15"/>
    <p:sldId id="338" r:id="rId16"/>
    <p:sldId id="324" r:id="rId17"/>
    <p:sldId id="305" r:id="rId18"/>
    <p:sldId id="348" r:id="rId19"/>
    <p:sldId id="352" r:id="rId20"/>
    <p:sldId id="353" r:id="rId21"/>
    <p:sldId id="354" r:id="rId22"/>
    <p:sldId id="357" r:id="rId23"/>
    <p:sldId id="358" r:id="rId24"/>
    <p:sldId id="359" r:id="rId25"/>
    <p:sldId id="360" r:id="rId26"/>
    <p:sldId id="361" r:id="rId27"/>
    <p:sldId id="3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7/18/2020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7/18/2020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7/18/2020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7/18/2020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/>
              <a:t>MODÜL 12-D</a:t>
            </a:r>
            <a:br>
              <a:rPr lang="en-US" dirty="0"/>
            </a:b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Güvenliği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Kimyasal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Ve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Biyolojik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Atıklar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7114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01B91-95E7-4814-B5C6-8951AFE9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059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Laboratuvarda</a:t>
            </a:r>
            <a:r>
              <a:rPr lang="en-GB" sz="3600" dirty="0"/>
              <a:t> </a:t>
            </a:r>
            <a:r>
              <a:rPr lang="en-GB" sz="3600" dirty="0" err="1"/>
              <a:t>bulunan</a:t>
            </a:r>
            <a:r>
              <a:rPr lang="en-GB" sz="3600" dirty="0"/>
              <a:t> </a:t>
            </a:r>
            <a:r>
              <a:rPr lang="en-GB" sz="3600" dirty="0" err="1"/>
              <a:t>Biyolojik</a:t>
            </a:r>
            <a:r>
              <a:rPr lang="en-GB" sz="3600" dirty="0"/>
              <a:t> </a:t>
            </a:r>
            <a:r>
              <a:rPr lang="en-GB" sz="3600" dirty="0" err="1"/>
              <a:t>Tehlikeler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12DE9-BE74-4379-BEF1-B60470BBD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9243"/>
            <a:ext cx="10515600" cy="48177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effectLst/>
                <a:latin typeface="Arial" panose="020B0604020202020204" pitchFamily="34" charset="0"/>
              </a:rPr>
              <a:t>Kan ve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diğer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örnekler</a:t>
            </a:r>
            <a:r>
              <a:rPr lang="en-US" sz="2400" dirty="0">
                <a:effectLst/>
                <a:latin typeface="Arial" panose="020B0604020202020204" pitchFamily="34" charset="0"/>
              </a:rPr>
              <a:t> (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kan</a:t>
            </a:r>
            <a:r>
              <a:rPr lang="en-US" sz="2400" dirty="0">
                <a:effectLst/>
                <a:latin typeface="Arial" panose="020B0604020202020204" pitchFamily="34" charset="0"/>
              </a:rPr>
              <a:t>, serum,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plazma</a:t>
            </a:r>
            <a:r>
              <a:rPr lang="en-US" sz="240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kan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ürünleri</a:t>
            </a:r>
            <a:r>
              <a:rPr lang="en-US" sz="2400" dirty="0">
                <a:effectLst/>
                <a:latin typeface="Arial" panose="020B0604020202020204" pitchFamily="34" charset="0"/>
              </a:rPr>
              <a:t>, vaginal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sekresyonlar</a:t>
            </a:r>
            <a:r>
              <a:rPr lang="en-US" sz="2400" dirty="0">
                <a:effectLst/>
                <a:latin typeface="Arial" panose="020B0604020202020204" pitchFamily="34" charset="0"/>
              </a:rPr>
              <a:t>, semen, BOS,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sinovyal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sıvı</a:t>
            </a:r>
            <a:r>
              <a:rPr lang="en-US" sz="2400" dirty="0">
                <a:effectLst/>
                <a:latin typeface="Arial" panose="020B0604020202020204" pitchFamily="34" charset="0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</a:rPr>
              <a:t>Bu </a:t>
            </a:r>
            <a:r>
              <a:rPr lang="en-US" sz="2000" dirty="0" err="1">
                <a:latin typeface="Arial" panose="020B0604020202020204" pitchFamily="34" charset="0"/>
              </a:rPr>
              <a:t>numunelerin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hepsi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potansiyel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enfeksiyöz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sayılırlar</a:t>
            </a:r>
            <a:endParaRPr lang="en-US" sz="2000" dirty="0">
              <a:latin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endParaRPr lang="en-US" sz="20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Arial" panose="020B0604020202020204" pitchFamily="34" charset="0"/>
              </a:rPr>
              <a:t>Aksi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ispat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edilmedikçe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tüm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numuneler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</a:rPr>
              <a:t>HBV, HIV ve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diğer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patojenleri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taşıyormuş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gibi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kabul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edilir</a:t>
            </a:r>
            <a:r>
              <a:rPr lang="en-US" sz="2400" dirty="0">
                <a:effectLst/>
                <a:latin typeface="Arial" panose="020B0604020202020204" pitchFamily="34" charset="0"/>
              </a:rPr>
              <a:t> ve buna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göre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işleme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alınırlar</a:t>
            </a:r>
            <a:endParaRPr lang="en-US" sz="2400" dirty="0"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2400" dirty="0"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Arial" panose="020B0604020202020204" pitchFamily="34" charset="0"/>
              </a:rPr>
              <a:t>Küçük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sıçramalar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dahi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olsa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numune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kaynaklı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kazalarda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enfeksiyon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riski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öncelikli</a:t>
            </a:r>
            <a:r>
              <a:rPr lang="en-US" sz="2400" dirty="0">
                <a:latin typeface="Arial" panose="020B0604020202020204" pitchFamily="34" charset="0"/>
              </a:rPr>
              <a:t> risk Kabul </a:t>
            </a:r>
            <a:r>
              <a:rPr lang="en-US" sz="2400" dirty="0" err="1">
                <a:latin typeface="Arial" panose="020B0604020202020204" pitchFamily="34" charset="0"/>
              </a:rPr>
              <a:t>edilerek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gerekli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tedbir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alınır</a:t>
            </a:r>
            <a:r>
              <a:rPr lang="en-US" sz="240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çözüm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üretilir</a:t>
            </a:r>
            <a:r>
              <a:rPr lang="en-US" sz="2400" dirty="0">
                <a:effectLst/>
                <a:latin typeface="Arial" panose="020B0604020202020204" pitchFamily="34" charset="0"/>
              </a:rPr>
              <a:t> (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kaza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güvenliği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planına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göre</a:t>
            </a:r>
            <a:r>
              <a:rPr lang="en-US" sz="2400" dirty="0">
                <a:effectLst/>
                <a:latin typeface="Arial" panose="020B0604020202020204" pitchFamily="34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E09FA-F0CD-4AEC-A8D8-BA2038DD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7C710F-FB9E-4CB4-966C-73FDBCFE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70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1378C-65C1-4771-B4CA-787F7DB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anose="020B0604020202020204" pitchFamily="34" charset="0"/>
              </a:rPr>
              <a:t>KLİNİK LABORATUVAR PLANLARI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F46D0-1AE9-400B-A838-7BDEF0207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Hijyen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r>
              <a:rPr lang="en-US" dirty="0">
                <a:effectLst/>
                <a:latin typeface="Arial" panose="020B0604020202020204" pitchFamily="34" charset="0"/>
              </a:rPr>
              <a:t> (KHP)</a:t>
            </a:r>
          </a:p>
          <a:p>
            <a:r>
              <a:rPr lang="en-US" dirty="0" err="1">
                <a:effectLst/>
                <a:latin typeface="Arial" panose="020B0604020202020204" pitchFamily="34" charset="0"/>
              </a:rPr>
              <a:t>Maruziyet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Kontrol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en-US" dirty="0" err="1">
                <a:effectLst/>
                <a:latin typeface="Arial" panose="020B0604020202020204" pitchFamily="34" charset="0"/>
              </a:rPr>
              <a:t>Tüberküloz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Kontrol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endParaRPr lang="en-US" dirty="0">
              <a:latin typeface="Arial" panose="020B0604020202020204" pitchFamily="34" charset="0"/>
            </a:endParaRPr>
          </a:p>
          <a:p>
            <a:r>
              <a:rPr lang="en-US" dirty="0" err="1">
                <a:effectLst/>
                <a:latin typeface="Arial" panose="020B0604020202020204" pitchFamily="34" charset="0"/>
              </a:rPr>
              <a:t>Pandemi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Arial" panose="020B0604020202020204" pitchFamily="34" charset="0"/>
              </a:rPr>
              <a:t>Bu </a:t>
            </a:r>
            <a:r>
              <a:rPr lang="en-US" dirty="0" err="1">
                <a:effectLst/>
                <a:latin typeface="Arial" panose="020B0604020202020204" pitchFamily="34" charset="0"/>
              </a:rPr>
              <a:t>planlar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laboratuvar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işlevine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göre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radioaktif</a:t>
            </a:r>
            <a:r>
              <a:rPr lang="en-US" dirty="0">
                <a:effectLst/>
                <a:latin typeface="Arial" panose="020B0604020202020204" pitchFamily="34" charset="0"/>
              </a:rPr>
              <a:t> material </a:t>
            </a:r>
            <a:r>
              <a:rPr lang="en-US" dirty="0" err="1">
                <a:effectLst/>
                <a:latin typeface="Arial" panose="020B0604020202020204" pitchFamily="34" charset="0"/>
              </a:rPr>
              <a:t>kontrol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mekanik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kazalar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kontrol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planı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vb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şeklinde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geliştirilebilir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</a:rPr>
              <a:t>Planlamalar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Laboratuvar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Protokolü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oluşturulmasını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sağlar</a:t>
            </a:r>
            <a:r>
              <a:rPr lang="en-US" dirty="0">
                <a:latin typeface="Arial" panose="020B0604020202020204" pitchFamily="34" charset="0"/>
              </a:rPr>
              <a:t>.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4C7E6-47C6-4254-97FF-36204C700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2BCE1-32FC-4738-83A8-2956A4B8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92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57C6D-D932-4CAC-95C8-6FB701DE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</a:rPr>
              <a:t>Laboratuvar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standartları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C122A-441F-4D2B-AFCE-E0FC0E2FD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52438" cy="4486275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Kimyasalların</a:t>
            </a:r>
            <a:r>
              <a:rPr lang="en-US" dirty="0">
                <a:latin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</a:rPr>
              <a:t>numunelerin</a:t>
            </a:r>
            <a:r>
              <a:rPr lang="en-US" dirty="0">
                <a:latin typeface="Arial" panose="020B0604020202020204" pitchFamily="34" charset="0"/>
              </a:rPr>
              <a:t> ve </a:t>
            </a:r>
            <a:r>
              <a:rPr lang="en-US" dirty="0" err="1">
                <a:latin typeface="Arial" panose="020B0604020202020204" pitchFamily="34" charset="0"/>
              </a:rPr>
              <a:t>çözeltilerin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uygun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etiketlenmesi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saklanması</a:t>
            </a:r>
            <a:r>
              <a:rPr lang="en-US" dirty="0">
                <a:effectLst/>
                <a:latin typeface="Arial" panose="020B0604020202020204" pitchFamily="34" charset="0"/>
              </a:rPr>
              <a:t>,</a:t>
            </a:r>
          </a:p>
          <a:p>
            <a:pPr algn="just"/>
            <a:r>
              <a:rPr lang="en-US" dirty="0">
                <a:latin typeface="Arial" panose="020B0604020202020204" pitchFamily="34" charset="0"/>
              </a:rPr>
              <a:t>Hasta </a:t>
            </a:r>
            <a:r>
              <a:rPr lang="en-US" dirty="0" err="1">
                <a:latin typeface="Arial" panose="020B0604020202020204" pitchFamily="34" charset="0"/>
              </a:rPr>
              <a:t>örnekleri</a:t>
            </a:r>
            <a:r>
              <a:rPr lang="en-US" dirty="0">
                <a:latin typeface="Arial" panose="020B0604020202020204" pitchFamily="34" charset="0"/>
              </a:rPr>
              <a:t> ve </a:t>
            </a:r>
            <a:r>
              <a:rPr lang="en-US" dirty="0" err="1">
                <a:latin typeface="Arial" panose="020B0604020202020204" pitchFamily="34" charset="0"/>
              </a:rPr>
              <a:t>biyolojik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tehlikesi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olan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numune</a:t>
            </a:r>
            <a:r>
              <a:rPr lang="en-US" dirty="0">
                <a:latin typeface="Arial" panose="020B0604020202020204" pitchFamily="34" charset="0"/>
              </a:rPr>
              <a:t> ve </a:t>
            </a:r>
            <a:r>
              <a:rPr lang="en-US" dirty="0" err="1">
                <a:latin typeface="Arial" panose="020B0604020202020204" pitchFamily="34" charset="0"/>
              </a:rPr>
              <a:t>materyallerin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uygun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taşınmasının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sağlanması</a:t>
            </a:r>
            <a:r>
              <a:rPr lang="en-US" dirty="0">
                <a:latin typeface="Arial" panose="020B0604020202020204" pitchFamily="34" charset="0"/>
              </a:rPr>
              <a:t>. </a:t>
            </a:r>
            <a:endParaRPr lang="en-US" dirty="0"/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Biyolojik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atıkların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doğru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saklanması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bertaraf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işlemleri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en-US" dirty="0" err="1">
                <a:latin typeface="Arial" panose="020B0604020202020204" pitchFamily="34" charset="0"/>
              </a:rPr>
              <a:t>Elektrikli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cihazların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doğru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topraklanması</a:t>
            </a:r>
            <a:r>
              <a:rPr lang="en-US" dirty="0">
                <a:latin typeface="Arial" panose="020B0604020202020204" pitchFamily="34" charset="0"/>
              </a:rPr>
              <a:t>, </a:t>
            </a: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Yangın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söndürücülerinin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yerleri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türleri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Çeker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ocakların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çalışır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durumda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olması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lvl="1" algn="just"/>
            <a:r>
              <a:rPr lang="en-US" dirty="0" err="1">
                <a:effectLst/>
                <a:latin typeface="Arial" panose="020B0604020202020204" pitchFamily="34" charset="0"/>
              </a:rPr>
              <a:t>klinik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laboratuvar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için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bir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zorunludur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Ergonomi</a:t>
            </a:r>
            <a:r>
              <a:rPr lang="en-US" dirty="0" err="1">
                <a:latin typeface="Arial" panose="020B0604020202020204" pitchFamily="34" charset="0"/>
              </a:rPr>
              <a:t>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şartların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sağlanması</a:t>
            </a:r>
            <a:r>
              <a:rPr lang="en-US" dirty="0">
                <a:latin typeface="Arial" panose="020B0604020202020204" pitchFamily="34" charset="0"/>
              </a:rPr>
              <a:t>.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4D99F3-8B58-46FE-B04A-A794EC68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AAD79-0E6B-4D82-A462-EE008846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40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48C8-5F8A-4FA2-BFB6-7583922AB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2046-C0CA-41B6-AB99-80E69C676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F4C818-4A51-4DC1-8137-E61EA5A3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28DD42-ACF7-434A-9EE6-74981E494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664966-EA4E-44DB-AC17-B196E3586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10" y="0"/>
            <a:ext cx="485059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56E09A-38BC-4D0F-9515-343BD069A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852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3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ED6E64C-780F-48D1-82B9-0CDF6619DE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727901"/>
              </p:ext>
            </p:extLst>
          </p:nvPr>
        </p:nvGraphicFramePr>
        <p:xfrm>
          <a:off x="675503" y="447139"/>
          <a:ext cx="10678297" cy="5539863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147266">
                  <a:extLst>
                    <a:ext uri="{9D8B030D-6E8A-4147-A177-3AD203B41FA5}">
                      <a16:colId xmlns:a16="http://schemas.microsoft.com/office/drawing/2014/main" val="53321534"/>
                    </a:ext>
                  </a:extLst>
                </a:gridCol>
                <a:gridCol w="8531031">
                  <a:extLst>
                    <a:ext uri="{9D8B030D-6E8A-4147-A177-3AD203B41FA5}">
                      <a16:colId xmlns:a16="http://schemas.microsoft.com/office/drawing/2014/main" val="3024417121"/>
                    </a:ext>
                  </a:extLst>
                </a:gridCol>
              </a:tblGrid>
              <a:tr h="511535"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</a:rPr>
                        <a:t>GENEL LABORATUVAR GÜVENLİĞİ VE HAVALANDIRMA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104940"/>
                  </a:ext>
                </a:extLst>
              </a:tr>
              <a:tr h="585921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Göz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Yıkama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Solüsyonu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öz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yıkama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istasyonu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lavabo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destek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aparatından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birisii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olmalıdır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34701713"/>
                  </a:ext>
                </a:extLst>
              </a:tr>
              <a:tr h="78814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Yangın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Söndürücü</a:t>
                      </a:r>
                      <a:endParaRPr lang="en-US" sz="36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Her </a:t>
                      </a:r>
                      <a:r>
                        <a:rPr lang="en-US" sz="1600" dirty="0" err="1">
                          <a:effectLst/>
                        </a:rPr>
                        <a:t>bağımsız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bölüm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az</a:t>
                      </a:r>
                      <a:r>
                        <a:rPr lang="en-US" sz="1600" dirty="0">
                          <a:effectLst/>
                        </a:rPr>
                        <a:t> 1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olmak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üzere</a:t>
                      </a:r>
                      <a:r>
                        <a:rPr lang="en-US" sz="1600" dirty="0">
                          <a:effectLst/>
                        </a:rPr>
                        <a:t> her 200 m2 </a:t>
                      </a:r>
                      <a:r>
                        <a:rPr lang="en-US" sz="1600" dirty="0" err="1">
                          <a:effectLst/>
                        </a:rPr>
                        <a:t>taban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alanı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için</a:t>
                      </a:r>
                      <a:r>
                        <a:rPr lang="en-US" sz="1600" dirty="0">
                          <a:effectLst/>
                        </a:rPr>
                        <a:t> 1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ilave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edilerek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uygun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tipte</a:t>
                      </a:r>
                      <a:r>
                        <a:rPr lang="en-US" sz="1600" dirty="0">
                          <a:effectLst/>
                        </a:rPr>
                        <a:t> 6 kg’ </a:t>
                      </a:r>
                      <a:r>
                        <a:rPr lang="en-US" sz="1600" dirty="0" err="1">
                          <a:effectLst/>
                        </a:rPr>
                        <a:t>lık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yangın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söndürücü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bulundurulması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esas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alınır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İhtiyaca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uygun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yangın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söndürücü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laboratuvar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içine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veya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hemen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dışına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kolay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ulaşılabilecek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alana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yerleştirilir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659283"/>
                  </a:ext>
                </a:extLst>
              </a:tr>
              <a:tr h="1394407">
                <a:tc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</a:rPr>
                        <a:t>İlk </a:t>
                      </a:r>
                      <a:r>
                        <a:rPr lang="en-US" sz="1600" b="1" dirty="0" err="1">
                          <a:effectLst/>
                        </a:rPr>
                        <a:t>Yardım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Kiti</a:t>
                      </a:r>
                      <a:endParaRPr lang="en-US" sz="36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Her </a:t>
                      </a:r>
                      <a:r>
                        <a:rPr lang="en-US" sz="1600" dirty="0" err="1">
                          <a:effectLst/>
                        </a:rPr>
                        <a:t>laboratuvarda</a:t>
                      </a:r>
                      <a:r>
                        <a:rPr lang="en-US" sz="1600" dirty="0">
                          <a:effectLst/>
                        </a:rPr>
                        <a:t> ilk </a:t>
                      </a:r>
                      <a:r>
                        <a:rPr lang="en-US" sz="1600" dirty="0" err="1">
                          <a:effectLst/>
                        </a:rPr>
                        <a:t>yardım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kiti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bulunmalıdır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ANSI'ye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Amerikan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Ulusal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Standartlar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Enstitüsü</a:t>
                      </a:r>
                      <a:r>
                        <a:rPr lang="en-US" sz="1600" dirty="0">
                          <a:effectLst/>
                        </a:rPr>
                        <a:t>) </a:t>
                      </a:r>
                      <a:r>
                        <a:rPr lang="en-US" sz="1600" dirty="0" err="1">
                          <a:effectLst/>
                        </a:rPr>
                        <a:t>göre</a:t>
                      </a:r>
                      <a:r>
                        <a:rPr lang="en-US" sz="1600" dirty="0">
                          <a:effectLst/>
                        </a:rPr>
                        <a:t> ilk </a:t>
                      </a:r>
                      <a:r>
                        <a:rPr lang="en-US" sz="1600" dirty="0" err="1">
                          <a:effectLst/>
                        </a:rPr>
                        <a:t>yardım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kitlerinin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içermesi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gereken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malzemeler</a:t>
                      </a:r>
                      <a:r>
                        <a:rPr lang="en-US" sz="1600" dirty="0">
                          <a:effectLst/>
                        </a:rPr>
                        <a:t> ve minimum </a:t>
                      </a:r>
                      <a:r>
                        <a:rPr lang="en-US" sz="1600" dirty="0" err="1">
                          <a:effectLst/>
                        </a:rPr>
                        <a:t>miktarları</a:t>
                      </a:r>
                      <a:r>
                        <a:rPr lang="en-US" sz="1600" dirty="0">
                          <a:effectLst/>
                        </a:rPr>
                        <a:t>; </a:t>
                      </a:r>
                      <a:r>
                        <a:rPr lang="en-US" sz="1600" dirty="0" err="1">
                          <a:effectLst/>
                        </a:rPr>
                        <a:t>Hidrofil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sargı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bezi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tüm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kenarları</a:t>
                      </a:r>
                      <a:r>
                        <a:rPr lang="en-US" sz="1600" dirty="0">
                          <a:effectLst/>
                        </a:rPr>
                        <a:t> 10 </a:t>
                      </a:r>
                      <a:r>
                        <a:rPr lang="en-US" sz="1600" dirty="0" err="1">
                          <a:effectLst/>
                        </a:rPr>
                        <a:t>cm'den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kısa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olmamalı</a:t>
                      </a:r>
                      <a:r>
                        <a:rPr lang="en-US" sz="1600" dirty="0">
                          <a:effectLst/>
                        </a:rPr>
                        <a:t>) 1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Kendinden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yapışkanlı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bandaj</a:t>
                      </a:r>
                      <a:r>
                        <a:rPr lang="en-US" sz="1600" dirty="0">
                          <a:effectLst/>
                        </a:rPr>
                        <a:t> (2.5 x 7.5 cm) 16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Flaster</a:t>
                      </a:r>
                      <a:r>
                        <a:rPr lang="en-US" sz="1600" dirty="0">
                          <a:effectLst/>
                        </a:rPr>
                        <a:t> (5 m) 1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0.5 g </a:t>
                      </a:r>
                      <a:r>
                        <a:rPr lang="en-US" sz="1600" dirty="0" err="1">
                          <a:effectLst/>
                        </a:rPr>
                        <a:t>tek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doz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paket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antiseptik</a:t>
                      </a:r>
                      <a:r>
                        <a:rPr lang="en-US" sz="1600" dirty="0">
                          <a:effectLst/>
                        </a:rPr>
                        <a:t> 10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Buz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torbası</a:t>
                      </a:r>
                      <a:r>
                        <a:rPr lang="en-US" sz="1600" dirty="0">
                          <a:effectLst/>
                        </a:rPr>
                        <a:t> 2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Tek </a:t>
                      </a:r>
                      <a:r>
                        <a:rPr lang="en-US" sz="1600" dirty="0" err="1">
                          <a:effectLst/>
                        </a:rPr>
                        <a:t>kullanımlık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muayene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eldiveni</a:t>
                      </a:r>
                      <a:r>
                        <a:rPr lang="en-US" sz="1600" dirty="0">
                          <a:effectLst/>
                        </a:rPr>
                        <a:t> 2 </a:t>
                      </a:r>
                      <a:r>
                        <a:rPr lang="en-US" sz="1600" dirty="0" err="1">
                          <a:effectLst/>
                        </a:rPr>
                        <a:t>çift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Steril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gazlı</a:t>
                      </a:r>
                      <a:r>
                        <a:rPr lang="en-US" sz="1600" dirty="0">
                          <a:effectLst/>
                        </a:rPr>
                        <a:t> bez (7.5 x 7.5 cm) 4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Üçgen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sargı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bezi</a:t>
                      </a:r>
                      <a:r>
                        <a:rPr lang="en-US" sz="1600" dirty="0">
                          <a:effectLst/>
                        </a:rPr>
                        <a:t> (10 x 10 x 140 cm) 1 </a:t>
                      </a:r>
                      <a:r>
                        <a:rPr lang="en-US" sz="1600" dirty="0" err="1">
                          <a:effectLst/>
                        </a:rPr>
                        <a:t>adet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8110264"/>
                  </a:ext>
                </a:extLst>
              </a:tr>
              <a:tr h="78814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Kimyasal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Dökülmeler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için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Absorban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Maddeler</a:t>
                      </a:r>
                      <a:endParaRPr lang="en-US" sz="36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Dökülen kimyasalın ortamdan kolayca uzaklaştırılmasını sağlayan yüksek emizilik kapasitesine sahip toz formdaki absorban maddeler.</a:t>
                      </a:r>
                      <a:endParaRPr lang="en-US" sz="3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86308723"/>
                  </a:ext>
                </a:extLst>
              </a:tr>
              <a:tr h="485011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Emici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Bezler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Laboratuvar kapılarının koridora bakan dış tarafına içerideki tehlikeyi gösterir uygun levhalar asılmalıdır.</a:t>
                      </a:r>
                      <a:endParaRPr lang="en-US" sz="3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60327111"/>
                  </a:ext>
                </a:extLst>
              </a:tr>
              <a:tr h="78814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Tehlike</a:t>
                      </a:r>
                      <a:r>
                        <a:rPr lang="en-US" sz="1600" b="1" dirty="0">
                          <a:effectLst/>
                        </a:rPr>
                        <a:t> ve </a:t>
                      </a:r>
                      <a:r>
                        <a:rPr lang="en-US" sz="1600" b="1" dirty="0" err="1">
                          <a:effectLst/>
                        </a:rPr>
                        <a:t>Uyarı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Sembolleri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Hazırlanan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stok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çözelti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şişelerinin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atık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biriktirme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kaplarının</a:t>
                      </a:r>
                      <a:r>
                        <a:rPr lang="en-US" sz="1600" dirty="0">
                          <a:effectLst/>
                        </a:rPr>
                        <a:t> vb. </a:t>
                      </a:r>
                      <a:r>
                        <a:rPr lang="en-US" sz="1600" dirty="0" err="1">
                          <a:effectLst/>
                        </a:rPr>
                        <a:t>etiket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bilisi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içermeyen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şişelerin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pratik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şekilde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etiketlendirilmesi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kullanılan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birbirinden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farklı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tehlike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piktogramları</a:t>
                      </a:r>
                      <a:r>
                        <a:rPr lang="en-US" sz="1600" dirty="0">
                          <a:effectLst/>
                        </a:rPr>
                        <a:t> ve </a:t>
                      </a:r>
                      <a:r>
                        <a:rPr lang="en-US" sz="1600" dirty="0" err="1">
                          <a:effectLst/>
                        </a:rPr>
                        <a:t>uyarı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ibareleri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içiren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yapışkanlı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etiketlerdir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8512216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03E922-1DCD-4976-903A-CED1D4BB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43E04-1378-4A58-AA99-E75A90EF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735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E8CF9-A36F-4BAF-A9A5-8A02761E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A0C26E-2F11-433E-9EB9-104C8B9A2B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542690"/>
              </p:ext>
            </p:extLst>
          </p:nvPr>
        </p:nvGraphicFramePr>
        <p:xfrm>
          <a:off x="838200" y="1814255"/>
          <a:ext cx="9912178" cy="2904966"/>
        </p:xfrm>
        <a:graphic>
          <a:graphicData uri="http://schemas.openxmlformats.org/drawingml/2006/table">
            <a:tbl>
              <a:tblPr/>
              <a:tblGrid>
                <a:gridCol w="1993210">
                  <a:extLst>
                    <a:ext uri="{9D8B030D-6E8A-4147-A177-3AD203B41FA5}">
                      <a16:colId xmlns:a16="http://schemas.microsoft.com/office/drawing/2014/main" val="1189033198"/>
                    </a:ext>
                  </a:extLst>
                </a:gridCol>
                <a:gridCol w="7918968">
                  <a:extLst>
                    <a:ext uri="{9D8B030D-6E8A-4147-A177-3AD203B41FA5}">
                      <a16:colId xmlns:a16="http://schemas.microsoft.com/office/drawing/2014/main" val="2095308357"/>
                    </a:ext>
                  </a:extLst>
                </a:gridCol>
              </a:tblGrid>
              <a:tr h="59589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Mekanik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Pipetleme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Cihazları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Laboratuvar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çalışmaları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sırasında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mutlaka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mekanik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pipetleme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cihazları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kullanılmalıdır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Herhangi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sıvının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ağız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çekilmesi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güvenli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değildir</a:t>
                      </a:r>
                      <a:r>
                        <a:rPr lang="en-US" sz="1600" dirty="0">
                          <a:effectLst/>
                        </a:rPr>
                        <a:t> ve </a:t>
                      </a:r>
                      <a:r>
                        <a:rPr lang="en-US" sz="1600" dirty="0" err="1">
                          <a:effectLst/>
                        </a:rPr>
                        <a:t>kesinlikle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yasaktır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016584"/>
                  </a:ext>
                </a:extLst>
              </a:tr>
              <a:tr h="968322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effectLst/>
                        </a:rPr>
                        <a:t>Güvenlik</a:t>
                      </a:r>
                      <a:r>
                        <a:rPr lang="en-US" sz="1600" b="1" dirty="0">
                          <a:effectLst/>
                        </a:rPr>
                        <a:t> Bilgi </a:t>
                      </a:r>
                      <a:r>
                        <a:rPr lang="en-US" sz="1600" b="1" dirty="0" err="1">
                          <a:effectLst/>
                        </a:rPr>
                        <a:t>Formları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Laboratuvarda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çalışılan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tüm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kimyasallara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ait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Güvenlik</a:t>
                      </a:r>
                      <a:r>
                        <a:rPr lang="en-US" sz="1600" dirty="0">
                          <a:effectLst/>
                        </a:rPr>
                        <a:t> Bilgi </a:t>
                      </a:r>
                      <a:r>
                        <a:rPr lang="en-US" sz="1600" dirty="0" err="1">
                          <a:effectLst/>
                        </a:rPr>
                        <a:t>Formları</a:t>
                      </a:r>
                      <a:r>
                        <a:rPr lang="en-US" sz="1600" dirty="0">
                          <a:effectLst/>
                        </a:rPr>
                        <a:t> ve </a:t>
                      </a:r>
                      <a:r>
                        <a:rPr lang="en-US" sz="1600" dirty="0" err="1">
                          <a:effectLst/>
                        </a:rPr>
                        <a:t>Kimyasal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Güvenlik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Kartları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tüm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çalışanlrın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kolayca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ulaşılabileceği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yerde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mutlaka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bulundurulmalıdır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734622"/>
                  </a:ext>
                </a:extLst>
              </a:tr>
              <a:tr h="1340754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</a:rPr>
                        <a:t>Güvenlik Ekipmanları Yerleşim Planı</a:t>
                      </a:r>
                      <a:endParaRPr lang="en-US" sz="3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Güvenlik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açısından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vücut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duşu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göz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duşu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yangın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söndürücü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gibi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güvenlik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ekipmanları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gaz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açma-kapatma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vanaları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elektrik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paneli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gibi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kontrol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noktaları</a:t>
                      </a:r>
                      <a:r>
                        <a:rPr lang="en-US" sz="1600" dirty="0">
                          <a:effectLst/>
                        </a:rPr>
                        <a:t> ana </a:t>
                      </a:r>
                      <a:r>
                        <a:rPr lang="en-US" sz="1600" dirty="0" err="1">
                          <a:effectLst/>
                        </a:rPr>
                        <a:t>kapının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yanına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yerleştirilmelidir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Yapılan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işin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niteliğine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göre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çalışanları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korumak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amacı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gerekli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ise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ilave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önlemler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alınmalıdır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topraklama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giriş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kontrol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mekanizmaları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dezenfektanlı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paspas</a:t>
                      </a:r>
                      <a:r>
                        <a:rPr lang="en-US" sz="1600" dirty="0">
                          <a:effectLst/>
                        </a:rPr>
                        <a:t>... </a:t>
                      </a:r>
                      <a:r>
                        <a:rPr lang="en-US" sz="1600" dirty="0" err="1">
                          <a:effectLst/>
                        </a:rPr>
                        <a:t>gibi</a:t>
                      </a:r>
                      <a:r>
                        <a:rPr lang="en-US" sz="1600" dirty="0">
                          <a:effectLst/>
                        </a:rPr>
                        <a:t>).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931108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8F773-5914-4E4B-941D-C633B22D0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180E3-44FB-47B6-8E55-A992C65C9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5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FC6A-3E37-4FEC-9013-C24A707E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F67DB-C420-46C2-9AB2-F5E124850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C5D7F-E9AF-4C64-93A3-5AD44B51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64AC1-1029-46F9-B18E-E239FF33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0E8F36-5A4E-4A32-A99A-CD1AA0323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514350"/>
            <a:ext cx="1143952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23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BA7B-8742-4F44-BA1D-1F2FB43C8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tehlikelerden</a:t>
            </a:r>
            <a:r>
              <a:rPr lang="en-GB" dirty="0"/>
              <a:t> </a:t>
            </a:r>
            <a:r>
              <a:rPr lang="en-GB" dirty="0" err="1"/>
              <a:t>sayılamaz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B7391-0A62-4E7C-9F6F-D340BD46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sz="2800" dirty="0">
                <a:effectLst/>
                <a:latin typeface="Arial" panose="020B0604020202020204" pitchFamily="34" charset="0"/>
              </a:rPr>
              <a:t>Serum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veya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plazma</a:t>
            </a:r>
            <a:r>
              <a:rPr lang="en-US" sz="2800" dirty="0">
                <a:effectLst/>
                <a:latin typeface="Arial" panose="020B0604020202020204" pitchFamily="34" charset="0"/>
              </a:rPr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Diş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numunesi</a:t>
            </a:r>
            <a:r>
              <a:rPr lang="en-US" sz="2800" dirty="0">
                <a:effectLst/>
                <a:latin typeface="Arial" panose="020B0604020202020204" pitchFamily="34" charset="0"/>
              </a:rPr>
              <a:t> (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dna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analizi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için</a:t>
            </a:r>
            <a:r>
              <a:rPr lang="en-US" sz="2800" dirty="0">
                <a:effectLst/>
                <a:latin typeface="Arial" panose="020B0604020202020204" pitchFamily="34" charset="0"/>
              </a:rPr>
              <a:t>)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>
                <a:effectLst/>
                <a:latin typeface="Arial" panose="020B0604020202020204" pitchFamily="34" charset="0"/>
              </a:rPr>
              <a:t>semen,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>
                <a:effectLst/>
                <a:latin typeface="Arial" panose="020B0604020202020204" pitchFamily="34" charset="0"/>
              </a:rPr>
              <a:t>Beyin-omurlik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sıvısı</a:t>
            </a:r>
            <a:endParaRPr lang="en-US" sz="2800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Vajinal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yayma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numunesi</a:t>
            </a:r>
            <a:endParaRPr lang="en-US" sz="2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46DCA2-8BA0-4977-95AC-4FB527FF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E37A-0E37-4D00-8C35-FE6FF317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67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BA7B-8742-4F44-BA1D-1F2FB43C8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tehlikelerden</a:t>
            </a:r>
            <a:r>
              <a:rPr lang="en-GB" dirty="0"/>
              <a:t> </a:t>
            </a:r>
            <a:r>
              <a:rPr lang="en-GB" dirty="0" err="1"/>
              <a:t>sayılamaz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B7391-0A62-4E7C-9F6F-D340BD46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sz="2800" dirty="0">
                <a:effectLst/>
                <a:latin typeface="Arial" panose="020B0604020202020204" pitchFamily="34" charset="0"/>
              </a:rPr>
              <a:t>Serum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veya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plazma</a:t>
            </a:r>
            <a:r>
              <a:rPr lang="en-US" sz="2800" dirty="0">
                <a:effectLst/>
                <a:latin typeface="Arial" panose="020B0604020202020204" pitchFamily="34" charset="0"/>
              </a:rPr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Diş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numunesi</a:t>
            </a:r>
            <a:r>
              <a:rPr lang="en-US" sz="2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dna</a:t>
            </a:r>
            <a:r>
              <a:rPr lang="en-US" sz="2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analizi</a:t>
            </a:r>
            <a:r>
              <a:rPr lang="en-US" sz="2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için</a:t>
            </a:r>
            <a:r>
              <a:rPr lang="en-US" sz="2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>
                <a:effectLst/>
                <a:latin typeface="Arial" panose="020B0604020202020204" pitchFamily="34" charset="0"/>
              </a:rPr>
              <a:t>semen,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>
                <a:effectLst/>
                <a:latin typeface="Arial" panose="020B0604020202020204" pitchFamily="34" charset="0"/>
              </a:rPr>
              <a:t>Beyin-omurlik</a:t>
            </a:r>
            <a:r>
              <a:rPr lang="en-US" sz="2800" dirty="0">
                <a:effectLst/>
                <a:latin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</a:rPr>
              <a:t>sıvısı</a:t>
            </a:r>
            <a:endParaRPr lang="en-US" sz="2800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Vajinal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yayma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numunesi</a:t>
            </a:r>
            <a:endParaRPr lang="en-US" sz="2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46DCA2-8BA0-4977-95AC-4FB527FF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E37A-0E37-4D00-8C35-FE6FF317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3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256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kimyasal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biyolojik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atıkların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depolanması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bertarafı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/>
              <a:t>planlarının</a:t>
            </a:r>
            <a:r>
              <a:rPr lang="en-GB" dirty="0"/>
              <a:t> </a:t>
            </a:r>
            <a:r>
              <a:rPr lang="en-GB" dirty="0" err="1"/>
              <a:t>nasıl</a:t>
            </a:r>
            <a:r>
              <a:rPr lang="en-GB" dirty="0"/>
              <a:t> </a:t>
            </a:r>
            <a:r>
              <a:rPr lang="en-GB" dirty="0" err="1">
                <a:solidFill>
                  <a:schemeClr val="dk1"/>
                </a:solidFill>
              </a:rPr>
              <a:t>hazırlandığını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kimyasal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biyolojik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atıkların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depolanması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bertarafının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asıl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yapılmsı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gerektiğini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.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3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91D7-E620-4A15-9E4A-E1697A574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2.Aşağıdakilerden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kimyasal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biyolojik</a:t>
            </a:r>
            <a:r>
              <a:rPr lang="en-GB" sz="3200" dirty="0"/>
              <a:t> </a:t>
            </a:r>
            <a:r>
              <a:rPr lang="en-GB" sz="3200" dirty="0" err="1"/>
              <a:t>maruziyet</a:t>
            </a:r>
            <a:r>
              <a:rPr lang="en-GB" sz="3200" dirty="0"/>
              <a:t> </a:t>
            </a:r>
            <a:r>
              <a:rPr lang="en-GB" sz="3200" dirty="0" err="1"/>
              <a:t>açısından</a:t>
            </a:r>
            <a:r>
              <a:rPr lang="en-GB" sz="3200" dirty="0"/>
              <a:t> her </a:t>
            </a:r>
            <a:r>
              <a:rPr lang="en-GB" sz="3200" dirty="0" err="1"/>
              <a:t>laboratuvarda</a:t>
            </a:r>
            <a:r>
              <a:rPr lang="en-GB" sz="3200" dirty="0"/>
              <a:t> </a:t>
            </a:r>
            <a:r>
              <a:rPr lang="en-GB" sz="3200" dirty="0" err="1"/>
              <a:t>zorunlu</a:t>
            </a:r>
            <a:r>
              <a:rPr lang="en-GB" sz="3200" dirty="0"/>
              <a:t> </a:t>
            </a:r>
            <a:r>
              <a:rPr lang="en-GB" sz="3200" dirty="0" err="1"/>
              <a:t>değildir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935B9-31F6-49A6-8747-8823380E0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Göz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Yıkama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Solüsyonu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, </a:t>
            </a:r>
          </a:p>
          <a:p>
            <a:pPr indent="-457200" fontAlgn="ctr">
              <a:spcBef>
                <a:spcPts val="0"/>
              </a:spcBef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Göz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Yıkama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Solüsyonu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, </a:t>
            </a: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Kimyasal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Dökülmeler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için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Absorban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Maddeler</a:t>
            </a:r>
            <a:endParaRPr lang="en-US" sz="2400" i="0" u="none" strike="noStrike" dirty="0">
              <a:effectLst/>
            </a:endParaRP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Emici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Bezler</a:t>
            </a:r>
            <a:endParaRPr lang="en-US" sz="2400" i="0" u="none" strike="noStrike" dirty="0">
              <a:effectLst/>
            </a:endParaRP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Tehlike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ve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Uyarı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Sembolleri</a:t>
            </a:r>
            <a:endParaRPr lang="en-US" sz="2400" i="0" u="none" strike="noStrike" dirty="0">
              <a:effectLst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20B48-2A42-46CB-9AD9-E03CF047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832BB-2F2E-48BE-AEA1-2A220169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6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91D7-E620-4A15-9E4A-E1697A574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2.Aşağıdakilerden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kimyasal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biyolojik</a:t>
            </a:r>
            <a:r>
              <a:rPr lang="en-GB" sz="3200" dirty="0"/>
              <a:t> </a:t>
            </a:r>
            <a:r>
              <a:rPr lang="en-GB" sz="3200" dirty="0" err="1"/>
              <a:t>maruziyet</a:t>
            </a:r>
            <a:r>
              <a:rPr lang="en-GB" sz="3200" dirty="0"/>
              <a:t> </a:t>
            </a:r>
            <a:r>
              <a:rPr lang="en-GB" sz="3200" dirty="0" err="1"/>
              <a:t>açısından</a:t>
            </a:r>
            <a:r>
              <a:rPr lang="en-GB" sz="3200" dirty="0"/>
              <a:t> her </a:t>
            </a:r>
            <a:r>
              <a:rPr lang="en-GB" sz="3200" dirty="0" err="1"/>
              <a:t>laboratuvarda</a:t>
            </a:r>
            <a:r>
              <a:rPr lang="en-GB" sz="3200" dirty="0"/>
              <a:t> </a:t>
            </a:r>
            <a:r>
              <a:rPr lang="en-GB" sz="3200" dirty="0" err="1"/>
              <a:t>zorunlu</a:t>
            </a:r>
            <a:r>
              <a:rPr lang="en-GB" sz="3200" dirty="0"/>
              <a:t> </a:t>
            </a:r>
            <a:r>
              <a:rPr lang="en-GB" sz="3200" dirty="0" err="1"/>
              <a:t>değildir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935B9-31F6-49A6-8747-8823380E0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Göz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Yıkama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Solüsyonu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, </a:t>
            </a:r>
          </a:p>
          <a:p>
            <a:pPr indent="-457200" fontAlgn="ctr">
              <a:spcBef>
                <a:spcPts val="0"/>
              </a:spcBef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Göz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Yıkama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Solüsyonu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, </a:t>
            </a: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Kimyasal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Dökülmeler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için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Absorban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Maddeler</a:t>
            </a:r>
            <a:endParaRPr lang="en-US" sz="2400" i="0" u="none" strike="noStrike" dirty="0">
              <a:effectLst/>
            </a:endParaRP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FF0000"/>
                </a:solidFill>
                <a:effectLst/>
              </a:rPr>
              <a:t>Emici</a:t>
            </a:r>
            <a:r>
              <a:rPr lang="en-US" sz="2400" i="0" u="none" strike="noStrike" kern="12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FF0000"/>
                </a:solidFill>
                <a:effectLst/>
              </a:rPr>
              <a:t>Bezler</a:t>
            </a:r>
            <a:endParaRPr lang="en-US" sz="2400" i="0" u="none" strike="noStrike" dirty="0">
              <a:solidFill>
                <a:srgbClr val="FF0000"/>
              </a:solidFill>
              <a:effectLst/>
            </a:endParaRPr>
          </a:p>
          <a:p>
            <a:pPr indent="-4572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Tehlike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ve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Uyarı</a:t>
            </a:r>
            <a:r>
              <a:rPr lang="en-US" sz="2400" i="0" u="none" strike="noStrike" kern="120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kern="1200" dirty="0" err="1">
                <a:solidFill>
                  <a:srgbClr val="000000"/>
                </a:solidFill>
                <a:effectLst/>
              </a:rPr>
              <a:t>Sembolleri</a:t>
            </a:r>
            <a:endParaRPr lang="en-US" sz="2400" i="0" u="none" strike="noStrike" dirty="0">
              <a:effectLst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20B48-2A42-46CB-9AD9-E03CF047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832BB-2F2E-48BE-AEA1-2A220169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93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4490-CC56-4E8A-80D4-AAED87687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Yönetimiyle</a:t>
            </a:r>
            <a:r>
              <a:rPr lang="en-GB" dirty="0"/>
              <a:t> </a:t>
            </a:r>
            <a:r>
              <a:rPr lang="en-GB" dirty="0" err="1"/>
              <a:t>ilgili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bilgidir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B7FC8-C159-404B-9772-0354DF412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Her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kutusu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özel</a:t>
            </a:r>
            <a:r>
              <a:rPr lang="en-GB" dirty="0"/>
              <a:t> </a:t>
            </a:r>
            <a:r>
              <a:rPr lang="en-GB" dirty="0" err="1"/>
              <a:t>etiket</a:t>
            </a:r>
            <a:r>
              <a:rPr lang="en-GB" dirty="0"/>
              <a:t> </a:t>
            </a:r>
            <a:r>
              <a:rPr lang="en-GB" dirty="0" err="1"/>
              <a:t>kullanılmalıdır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Her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kutusu</a:t>
            </a:r>
            <a:r>
              <a:rPr lang="en-GB" dirty="0"/>
              <a:t> </a:t>
            </a:r>
            <a:r>
              <a:rPr lang="en-GB" dirty="0" err="1"/>
              <a:t>dikkat</a:t>
            </a:r>
            <a:r>
              <a:rPr lang="en-GB" dirty="0"/>
              <a:t> </a:t>
            </a:r>
            <a:r>
              <a:rPr lang="en-GB" dirty="0" err="1"/>
              <a:t>çeken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renkte</a:t>
            </a:r>
            <a:r>
              <a:rPr lang="en-GB" dirty="0"/>
              <a:t> </a:t>
            </a:r>
            <a:r>
              <a:rPr lang="en-GB" dirty="0" err="1"/>
              <a:t>olmalıdır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kutuları</a:t>
            </a:r>
            <a:r>
              <a:rPr lang="en-GB" dirty="0"/>
              <a:t> </a:t>
            </a:r>
            <a:r>
              <a:rPr lang="en-GB" dirty="0" err="1"/>
              <a:t>laborauvar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tutulmamalıdır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kategorileri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renk</a:t>
            </a:r>
            <a:r>
              <a:rPr lang="en-GB" dirty="0"/>
              <a:t> </a:t>
            </a:r>
            <a:r>
              <a:rPr lang="en-GB" dirty="0" err="1"/>
              <a:t>kodlamasına</a:t>
            </a:r>
            <a:r>
              <a:rPr lang="en-GB" dirty="0"/>
              <a:t> </a:t>
            </a:r>
            <a:r>
              <a:rPr lang="en-GB" dirty="0" err="1"/>
              <a:t>laboratuvar</a:t>
            </a:r>
            <a:r>
              <a:rPr lang="en-GB" dirty="0"/>
              <a:t> </a:t>
            </a:r>
            <a:r>
              <a:rPr lang="en-GB" dirty="0" err="1"/>
              <a:t>teknisyeni</a:t>
            </a:r>
            <a:r>
              <a:rPr lang="en-GB" dirty="0"/>
              <a:t> </a:t>
            </a:r>
            <a:r>
              <a:rPr lang="en-GB" dirty="0" err="1"/>
              <a:t>karar</a:t>
            </a:r>
            <a:r>
              <a:rPr lang="en-GB" dirty="0"/>
              <a:t> </a:t>
            </a:r>
            <a:r>
              <a:rPr lang="en-GB" dirty="0" err="1"/>
              <a:t>vermelidir</a:t>
            </a:r>
            <a:r>
              <a:rPr lang="en-GB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Atıklar</a:t>
            </a:r>
            <a:r>
              <a:rPr lang="en-GB" dirty="0"/>
              <a:t> </a:t>
            </a:r>
            <a:r>
              <a:rPr lang="en-GB" dirty="0" err="1"/>
              <a:t>sadece</a:t>
            </a:r>
            <a:r>
              <a:rPr lang="en-GB" dirty="0"/>
              <a:t> </a:t>
            </a:r>
            <a:r>
              <a:rPr lang="en-GB" dirty="0" err="1"/>
              <a:t>evsel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tıbbi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ayrılmalıdır</a:t>
            </a:r>
            <a:r>
              <a:rPr lang="en-GB" dirty="0"/>
              <a:t>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F85009-1017-458E-894F-E90C3322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1C9E2-0D4B-4805-8784-FDFFD517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88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4490-CC56-4E8A-80D4-AAED87687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Yönetimiyle</a:t>
            </a:r>
            <a:r>
              <a:rPr lang="en-GB" dirty="0"/>
              <a:t> </a:t>
            </a:r>
            <a:r>
              <a:rPr lang="en-GB" dirty="0" err="1"/>
              <a:t>ilgili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bilgidir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B7FC8-C159-404B-9772-0354DF412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Her </a:t>
            </a:r>
            <a:r>
              <a:rPr lang="en-GB" dirty="0" err="1">
                <a:solidFill>
                  <a:srgbClr val="FF0000"/>
                </a:solidFill>
              </a:rPr>
              <a:t>atık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kutusu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için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özel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etiket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kullanılmalıdır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Her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kutusu</a:t>
            </a:r>
            <a:r>
              <a:rPr lang="en-GB" dirty="0"/>
              <a:t> </a:t>
            </a:r>
            <a:r>
              <a:rPr lang="en-GB" dirty="0" err="1"/>
              <a:t>dikkat</a:t>
            </a:r>
            <a:r>
              <a:rPr lang="en-GB" dirty="0"/>
              <a:t> </a:t>
            </a:r>
            <a:r>
              <a:rPr lang="en-GB" dirty="0" err="1"/>
              <a:t>çeken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renkte</a:t>
            </a:r>
            <a:r>
              <a:rPr lang="en-GB" dirty="0"/>
              <a:t> </a:t>
            </a:r>
            <a:r>
              <a:rPr lang="en-GB" dirty="0" err="1"/>
              <a:t>olmalıdır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kutuları</a:t>
            </a:r>
            <a:r>
              <a:rPr lang="en-GB" dirty="0"/>
              <a:t> </a:t>
            </a:r>
            <a:r>
              <a:rPr lang="en-GB" dirty="0" err="1"/>
              <a:t>laborauvar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tutulmamalıdır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kategorileri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renk</a:t>
            </a:r>
            <a:r>
              <a:rPr lang="en-GB" dirty="0"/>
              <a:t> </a:t>
            </a:r>
            <a:r>
              <a:rPr lang="en-GB" dirty="0" err="1"/>
              <a:t>kodlamasına</a:t>
            </a:r>
            <a:r>
              <a:rPr lang="en-GB" dirty="0"/>
              <a:t> </a:t>
            </a:r>
            <a:r>
              <a:rPr lang="en-GB" dirty="0" err="1"/>
              <a:t>laboratuvar</a:t>
            </a:r>
            <a:r>
              <a:rPr lang="en-GB" dirty="0"/>
              <a:t> </a:t>
            </a:r>
            <a:r>
              <a:rPr lang="en-GB" dirty="0" err="1"/>
              <a:t>teknisyeni</a:t>
            </a:r>
            <a:r>
              <a:rPr lang="en-GB" dirty="0"/>
              <a:t> </a:t>
            </a:r>
            <a:r>
              <a:rPr lang="en-GB" dirty="0" err="1"/>
              <a:t>karar</a:t>
            </a:r>
            <a:r>
              <a:rPr lang="en-GB" dirty="0"/>
              <a:t> </a:t>
            </a:r>
            <a:r>
              <a:rPr lang="en-GB" dirty="0" err="1"/>
              <a:t>vermelidir</a:t>
            </a:r>
            <a:r>
              <a:rPr lang="en-GB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Atıklar</a:t>
            </a:r>
            <a:r>
              <a:rPr lang="en-GB" dirty="0"/>
              <a:t> </a:t>
            </a:r>
            <a:r>
              <a:rPr lang="en-GB" dirty="0" err="1"/>
              <a:t>sadece</a:t>
            </a:r>
            <a:r>
              <a:rPr lang="en-GB" dirty="0"/>
              <a:t> </a:t>
            </a:r>
            <a:r>
              <a:rPr lang="en-GB" dirty="0" err="1"/>
              <a:t>evsel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tıbbi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ayrılmalıdır</a:t>
            </a:r>
            <a:r>
              <a:rPr lang="en-GB" dirty="0"/>
              <a:t>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F85009-1017-458E-894F-E90C3322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1C9E2-0D4B-4805-8784-FDFFD517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92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8641D-370D-48BA-B912-48F2E6547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atıklar</a:t>
            </a:r>
            <a:r>
              <a:rPr lang="en-GB" dirty="0"/>
              <a:t> </a:t>
            </a:r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kategoriye</a:t>
            </a:r>
            <a:r>
              <a:rPr lang="en-GB" dirty="0"/>
              <a:t> </a:t>
            </a:r>
            <a:r>
              <a:rPr lang="en-GB" dirty="0" err="1"/>
              <a:t>girer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B960C-9C25-4893-99A5-DE9A80C51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Tıbbi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Evsel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Radyoaktif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Geridönüşümsel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247CE7-DDCD-4D39-9F34-0ACE10AD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3D8512-F834-43D0-8F89-866A6A7B2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68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8641D-370D-48BA-B912-48F2E6547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atıklar</a:t>
            </a:r>
            <a:r>
              <a:rPr lang="en-GB" dirty="0"/>
              <a:t> </a:t>
            </a:r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kategoriye</a:t>
            </a:r>
            <a:r>
              <a:rPr lang="en-GB" dirty="0"/>
              <a:t> </a:t>
            </a:r>
            <a:r>
              <a:rPr lang="en-GB" dirty="0" err="1"/>
              <a:t>girer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B960C-9C25-4893-99A5-DE9A80C51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>
                <a:solidFill>
                  <a:srgbClr val="FF0000"/>
                </a:solidFill>
              </a:rPr>
              <a:t>Tıbbi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atık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Evsel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Radyoaktif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Geridönüşümsel</a:t>
            </a:r>
            <a:r>
              <a:rPr lang="en-GB" dirty="0"/>
              <a:t> </a:t>
            </a:r>
            <a:r>
              <a:rPr lang="en-GB" dirty="0" err="1"/>
              <a:t>atık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247CE7-DDCD-4D39-9F34-0ACE10AD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3D8512-F834-43D0-8F89-866A6A7B2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55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36857-9E63-4392-AEAE-8963BE2A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5.Kimyasal </a:t>
            </a:r>
            <a:r>
              <a:rPr lang="en-GB" dirty="0" err="1"/>
              <a:t>saçılma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önlem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ne </a:t>
            </a:r>
            <a:r>
              <a:rPr lang="en-GB" dirty="0" err="1"/>
              <a:t>yapılmalıdır</a:t>
            </a:r>
            <a:r>
              <a:rPr lang="en-GB" dirty="0"/>
              <a:t>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13B3E-BC91-4110-BA4E-91DEEF3FF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saçılma</a:t>
            </a:r>
            <a:r>
              <a:rPr lang="en-GB" dirty="0"/>
              <a:t> </a:t>
            </a:r>
            <a:r>
              <a:rPr lang="en-GB" dirty="0" err="1"/>
              <a:t>kiti</a:t>
            </a:r>
            <a:r>
              <a:rPr lang="en-GB" dirty="0"/>
              <a:t> </a:t>
            </a:r>
            <a:r>
              <a:rPr lang="en-GB" dirty="0" err="1"/>
              <a:t>alınmalıdır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Ulaşılabilir</a:t>
            </a:r>
            <a:r>
              <a:rPr lang="en-GB" dirty="0"/>
              <a:t> her </a:t>
            </a:r>
            <a:r>
              <a:rPr lang="en-GB" dirty="0" err="1"/>
              <a:t>yere</a:t>
            </a:r>
            <a:r>
              <a:rPr lang="en-GB" dirty="0"/>
              <a:t> </a:t>
            </a:r>
            <a:r>
              <a:rPr lang="en-GB" dirty="0" err="1"/>
              <a:t>paspas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emici</a:t>
            </a:r>
            <a:r>
              <a:rPr lang="en-GB" dirty="0"/>
              <a:t> bez </a:t>
            </a:r>
            <a:r>
              <a:rPr lang="en-GB" dirty="0" err="1"/>
              <a:t>konmalıdır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Saçılma</a:t>
            </a:r>
            <a:r>
              <a:rPr lang="en-GB" dirty="0"/>
              <a:t> </a:t>
            </a:r>
            <a:r>
              <a:rPr lang="en-GB" dirty="0" err="1"/>
              <a:t>durumunda</a:t>
            </a:r>
            <a:r>
              <a:rPr lang="en-GB" dirty="0"/>
              <a:t> </a:t>
            </a:r>
            <a:r>
              <a:rPr lang="en-GB" dirty="0" err="1"/>
              <a:t>yardım</a:t>
            </a:r>
            <a:r>
              <a:rPr lang="en-GB" dirty="0"/>
              <a:t> </a:t>
            </a:r>
            <a:r>
              <a:rPr lang="en-GB" dirty="0" err="1"/>
              <a:t>istenmeli</a:t>
            </a:r>
            <a:r>
              <a:rPr lang="en-GB" dirty="0"/>
              <a:t>, </a:t>
            </a:r>
            <a:r>
              <a:rPr lang="en-GB" dirty="0" err="1"/>
              <a:t>gelene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beklenmelidir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Karbonatlı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Zemin </a:t>
            </a:r>
            <a:r>
              <a:rPr lang="en-GB" dirty="0" err="1"/>
              <a:t>silinmelidir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aktif</a:t>
            </a:r>
            <a:r>
              <a:rPr lang="en-GB" dirty="0"/>
              <a:t> </a:t>
            </a:r>
            <a:r>
              <a:rPr lang="en-GB" dirty="0" err="1"/>
              <a:t>karbon</a:t>
            </a:r>
            <a:r>
              <a:rPr lang="en-GB" dirty="0"/>
              <a:t> </a:t>
            </a:r>
            <a:r>
              <a:rPr lang="en-GB" dirty="0" err="1"/>
              <a:t>bulundurulmalıdır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826B20-E4CB-406A-8662-F4B63299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02B77-AC82-4FF4-800F-3FE35771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65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36857-9E63-4392-AEAE-8963BE2A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5.Kimyasal </a:t>
            </a:r>
            <a:r>
              <a:rPr lang="en-GB" dirty="0" err="1"/>
              <a:t>saçılma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önlem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ne </a:t>
            </a:r>
            <a:r>
              <a:rPr lang="en-GB" dirty="0" err="1"/>
              <a:t>yapılmalıdır</a:t>
            </a:r>
            <a:r>
              <a:rPr lang="en-GB" dirty="0"/>
              <a:t>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13B3E-BC91-4110-BA4E-91DEEF3FF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>
                <a:solidFill>
                  <a:srgbClr val="FF0000"/>
                </a:solidFill>
              </a:rPr>
              <a:t>Kimyasal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saçılma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kiti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alınmalıdır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Ulaşılabilir</a:t>
            </a:r>
            <a:r>
              <a:rPr lang="en-GB" dirty="0"/>
              <a:t> her </a:t>
            </a:r>
            <a:r>
              <a:rPr lang="en-GB" dirty="0" err="1"/>
              <a:t>yere</a:t>
            </a:r>
            <a:r>
              <a:rPr lang="en-GB" dirty="0"/>
              <a:t> </a:t>
            </a:r>
            <a:r>
              <a:rPr lang="en-GB" dirty="0" err="1"/>
              <a:t>paspas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emici</a:t>
            </a:r>
            <a:r>
              <a:rPr lang="en-GB" dirty="0"/>
              <a:t> bez </a:t>
            </a:r>
            <a:r>
              <a:rPr lang="en-GB" dirty="0" err="1"/>
              <a:t>konmalıdır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Saçılma</a:t>
            </a:r>
            <a:r>
              <a:rPr lang="en-GB" dirty="0"/>
              <a:t> </a:t>
            </a:r>
            <a:r>
              <a:rPr lang="en-GB" dirty="0" err="1"/>
              <a:t>durumunda</a:t>
            </a:r>
            <a:r>
              <a:rPr lang="en-GB" dirty="0"/>
              <a:t> </a:t>
            </a:r>
            <a:r>
              <a:rPr lang="en-GB" dirty="0" err="1"/>
              <a:t>yardım</a:t>
            </a:r>
            <a:r>
              <a:rPr lang="en-GB" dirty="0"/>
              <a:t> </a:t>
            </a:r>
            <a:r>
              <a:rPr lang="en-GB" dirty="0" err="1"/>
              <a:t>istenmeli</a:t>
            </a:r>
            <a:r>
              <a:rPr lang="en-GB" dirty="0"/>
              <a:t>, </a:t>
            </a:r>
            <a:r>
              <a:rPr lang="en-GB" dirty="0" err="1"/>
              <a:t>gelene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beklenmelidir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Karbonatlı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Zemin </a:t>
            </a:r>
            <a:r>
              <a:rPr lang="en-GB" dirty="0" err="1"/>
              <a:t>silinmelidir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aktif</a:t>
            </a:r>
            <a:r>
              <a:rPr lang="en-GB" dirty="0"/>
              <a:t> </a:t>
            </a:r>
            <a:r>
              <a:rPr lang="en-GB" dirty="0" err="1"/>
              <a:t>karbon</a:t>
            </a:r>
            <a:r>
              <a:rPr lang="en-GB" dirty="0"/>
              <a:t> </a:t>
            </a:r>
            <a:r>
              <a:rPr lang="en-GB" dirty="0" err="1"/>
              <a:t>bulundurulmalıdır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826B20-E4CB-406A-8662-F4B63299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02B77-AC82-4FF4-800F-3FE35771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3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CD42D-FF13-4167-9902-BF8A2923E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KİMYASAL  ATIKLARIN  DEPOLANMASI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93CD0-5FEB-4757-BEBD-AA0B8762F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0324"/>
            <a:ext cx="11009870" cy="530602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en-US" dirty="0" err="1"/>
              <a:t>Laboratuvarlardaki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atıkların</a:t>
            </a:r>
            <a:r>
              <a:rPr lang="en-US" dirty="0"/>
              <a:t> </a:t>
            </a:r>
            <a:r>
              <a:rPr lang="en-US" dirty="0" err="1"/>
              <a:t>atılması</a:t>
            </a:r>
            <a:r>
              <a:rPr lang="en-US" dirty="0"/>
              <a:t> ve </a:t>
            </a:r>
            <a:r>
              <a:rPr lang="en-US" dirty="0" err="1"/>
              <a:t>imhası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“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Atıkların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Yönetmeliği</a:t>
            </a:r>
            <a:r>
              <a:rPr lang="en-US" dirty="0"/>
              <a:t>”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kimyasalların</a:t>
            </a:r>
            <a:r>
              <a:rPr lang="en-US" dirty="0"/>
              <a:t> </a:t>
            </a:r>
            <a:r>
              <a:rPr lang="en-US" dirty="0" err="1"/>
              <a:t>depolama</a:t>
            </a:r>
            <a:r>
              <a:rPr lang="en-US" dirty="0"/>
              <a:t>, </a:t>
            </a:r>
            <a:r>
              <a:rPr lang="en-US" dirty="0" err="1"/>
              <a:t>taşıma</a:t>
            </a:r>
            <a:r>
              <a:rPr lang="en-US" dirty="0"/>
              <a:t> ve </a:t>
            </a:r>
            <a:r>
              <a:rPr lang="en-US" dirty="0" err="1"/>
              <a:t>bertaraf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ve </a:t>
            </a:r>
            <a:r>
              <a:rPr lang="en-US" dirty="0" err="1"/>
              <a:t>kişiler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oluşturabilecekleri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zararlar</a:t>
            </a:r>
            <a:r>
              <a:rPr lang="en-US" dirty="0"/>
              <a:t> </a:t>
            </a:r>
            <a:r>
              <a:rPr lang="en-US" dirty="0" err="1"/>
              <a:t>düşünülerek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mümkünse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işlemlerle</a:t>
            </a:r>
            <a:r>
              <a:rPr lang="en-US" dirty="0"/>
              <a:t> </a:t>
            </a:r>
            <a:r>
              <a:rPr lang="en-US" dirty="0" err="1"/>
              <a:t>zararsız</a:t>
            </a:r>
            <a:r>
              <a:rPr lang="en-US" dirty="0"/>
              <a:t> hale </a:t>
            </a:r>
            <a:r>
              <a:rPr lang="en-US" dirty="0" err="1"/>
              <a:t>getirilmelidir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atıklarının</a:t>
            </a:r>
            <a:r>
              <a:rPr lang="en-US" dirty="0"/>
              <a:t> </a:t>
            </a:r>
            <a:r>
              <a:rPr lang="en-US" dirty="0" err="1"/>
              <a:t>biriktirilmesinde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etkilere</a:t>
            </a:r>
            <a:r>
              <a:rPr lang="en-US" dirty="0"/>
              <a:t> </a:t>
            </a:r>
            <a:r>
              <a:rPr lang="en-US" dirty="0" err="1"/>
              <a:t>dayanıklı</a:t>
            </a:r>
            <a:r>
              <a:rPr lang="en-US" dirty="0"/>
              <a:t> </a:t>
            </a:r>
            <a:r>
              <a:rPr lang="en-US" dirty="0" err="1"/>
              <a:t>kaplarla</a:t>
            </a:r>
            <a:r>
              <a:rPr lang="en-US" dirty="0"/>
              <a:t>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başlanmalıdır</a:t>
            </a:r>
            <a:r>
              <a:rPr lang="en-US" dirty="0"/>
              <a:t>.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kaplar</a:t>
            </a:r>
            <a:r>
              <a:rPr lang="en-US" dirty="0"/>
              <a:t> </a:t>
            </a:r>
            <a:r>
              <a:rPr lang="en-US" dirty="0" err="1"/>
              <a:t>sızdırmaz</a:t>
            </a:r>
            <a:r>
              <a:rPr lang="en-US" dirty="0"/>
              <a:t> </a:t>
            </a:r>
            <a:r>
              <a:rPr lang="en-US" dirty="0" err="1"/>
              <a:t>olmalı</a:t>
            </a:r>
            <a:r>
              <a:rPr lang="en-US" dirty="0"/>
              <a:t>,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havalandırılan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çeker</a:t>
            </a:r>
            <a:r>
              <a:rPr lang="en-US" dirty="0"/>
              <a:t> </a:t>
            </a:r>
            <a:r>
              <a:rPr lang="en-US" dirty="0" err="1"/>
              <a:t>ocakta</a:t>
            </a:r>
            <a:r>
              <a:rPr lang="en-US" dirty="0"/>
              <a:t>)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F995FF-CD0A-42F8-9F64-1E97EA4FF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AEF23-11C7-4BBB-B31B-B961497A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1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C3F2A-858D-42C1-8DF2-F9FE76886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0768"/>
            <a:ext cx="10515600" cy="5596195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şişeleri</a:t>
            </a:r>
            <a:r>
              <a:rPr lang="en-US" dirty="0"/>
              <a:t> cam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2,5 </a:t>
            </a:r>
            <a:r>
              <a:rPr lang="en-US" dirty="0" err="1"/>
              <a:t>litre</a:t>
            </a:r>
            <a:r>
              <a:rPr lang="en-US" dirty="0"/>
              <a:t>, </a:t>
            </a:r>
            <a:r>
              <a:rPr lang="en-US" dirty="0" err="1"/>
              <a:t>kırılmaz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maddeden</a:t>
            </a:r>
            <a:r>
              <a:rPr lang="en-US" dirty="0"/>
              <a:t> </a:t>
            </a:r>
            <a:r>
              <a:rPr lang="en-US" dirty="0" err="1"/>
              <a:t>yapılmışsa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10 </a:t>
            </a:r>
            <a:r>
              <a:rPr lang="en-US" dirty="0" err="1"/>
              <a:t>litre</a:t>
            </a:r>
            <a:r>
              <a:rPr lang="en-US" dirty="0"/>
              <a:t> </a:t>
            </a:r>
            <a:r>
              <a:rPr lang="en-US" dirty="0" err="1"/>
              <a:t>hacminde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çözücüleri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şişesinde</a:t>
            </a:r>
            <a:r>
              <a:rPr lang="en-US" dirty="0"/>
              <a:t> </a:t>
            </a:r>
            <a:r>
              <a:rPr lang="en-US" dirty="0" err="1"/>
              <a:t>karıştırmadan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,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etkileşip</a:t>
            </a:r>
            <a:r>
              <a:rPr lang="en-US" dirty="0"/>
              <a:t> </a:t>
            </a:r>
            <a:r>
              <a:rPr lang="en-US" dirty="0" err="1"/>
              <a:t>etkileşmedikleri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karıştırılarak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zamana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gerçekleşmesi</a:t>
            </a:r>
            <a:r>
              <a:rPr lang="en-US" dirty="0"/>
              <a:t> </a:t>
            </a:r>
            <a:r>
              <a:rPr lang="en-US" dirty="0" err="1"/>
              <a:t>olasılığı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ardı</a:t>
            </a:r>
            <a:r>
              <a:rPr lang="en-US" dirty="0"/>
              <a:t> </a:t>
            </a:r>
            <a:r>
              <a:rPr lang="en-US" dirty="0" err="1"/>
              <a:t>edilmemelidir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Ağır</a:t>
            </a:r>
            <a:r>
              <a:rPr lang="en-US" dirty="0"/>
              <a:t> metal </a:t>
            </a:r>
            <a:r>
              <a:rPr lang="en-US" dirty="0" err="1"/>
              <a:t>tuzları</a:t>
            </a:r>
            <a:r>
              <a:rPr lang="en-US" dirty="0"/>
              <a:t> ve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çözeltileri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kaplarında</a:t>
            </a:r>
            <a:r>
              <a:rPr lang="en-US" dirty="0"/>
              <a:t> </a:t>
            </a:r>
            <a:r>
              <a:rPr lang="en-US" dirty="0" err="1"/>
              <a:t>toplanmalıdır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Amonyaklı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/>
              <a:t> </a:t>
            </a:r>
            <a:r>
              <a:rPr lang="en-US" dirty="0" err="1"/>
              <a:t>bileşikleri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çözeltilerle</a:t>
            </a:r>
            <a:r>
              <a:rPr lang="en-US" dirty="0"/>
              <a:t> </a:t>
            </a:r>
            <a:r>
              <a:rPr lang="en-US" dirty="0" err="1"/>
              <a:t>çalışıldığında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kapların</a:t>
            </a:r>
            <a:r>
              <a:rPr lang="en-US" dirty="0"/>
              <a:t> </a:t>
            </a:r>
            <a:r>
              <a:rPr lang="en-US" dirty="0" err="1"/>
              <a:t>dibinde</a:t>
            </a:r>
            <a:r>
              <a:rPr lang="en-US" dirty="0"/>
              <a:t> </a:t>
            </a:r>
            <a:r>
              <a:rPr lang="en-US" dirty="0" err="1"/>
              <a:t>siyah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çökeleğin</a:t>
            </a:r>
            <a:r>
              <a:rPr lang="en-US" dirty="0"/>
              <a:t> </a:t>
            </a:r>
            <a:r>
              <a:rPr lang="en-US" dirty="0" err="1"/>
              <a:t>biriktiği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</a:t>
            </a:r>
            <a:r>
              <a:rPr lang="en-US" dirty="0" err="1"/>
              <a:t>Patlayıcı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çökelek</a:t>
            </a:r>
            <a:r>
              <a:rPr lang="en-US" dirty="0"/>
              <a:t>; </a:t>
            </a:r>
            <a:r>
              <a:rPr lang="en-US" dirty="0" err="1"/>
              <a:t>karıştırma</a:t>
            </a:r>
            <a:r>
              <a:rPr lang="en-US" dirty="0"/>
              <a:t>, </a:t>
            </a:r>
            <a:r>
              <a:rPr lang="en-US" dirty="0" err="1"/>
              <a:t>sallama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dokunma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şiddetli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patlayabilir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çözeltiler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depolanmamalıdır</a:t>
            </a:r>
            <a:r>
              <a:rPr lang="en-US" dirty="0"/>
              <a:t>. Uygun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bertaraf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2FBC36-757D-4086-A4A7-9722696E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EB7137-2FD8-403A-B27C-C2475A545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EA7D3-CB96-4BC4-94BB-21D1A9A4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6627"/>
            <a:ext cx="10515600" cy="5670336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 </a:t>
            </a:r>
            <a:r>
              <a:rPr lang="en-US" dirty="0" err="1"/>
              <a:t>Deneyler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kirlenmiş</a:t>
            </a:r>
            <a:r>
              <a:rPr lang="en-US" dirty="0"/>
              <a:t> </a:t>
            </a:r>
            <a:r>
              <a:rPr lang="en-US" dirty="0" err="1"/>
              <a:t>vakum</a:t>
            </a:r>
            <a:r>
              <a:rPr lang="en-US" dirty="0"/>
              <a:t> </a:t>
            </a:r>
            <a:r>
              <a:rPr lang="en-US" dirty="0" err="1"/>
              <a:t>pompası</a:t>
            </a:r>
            <a:r>
              <a:rPr lang="en-US" dirty="0"/>
              <a:t> </a:t>
            </a:r>
            <a:r>
              <a:rPr lang="en-US" dirty="0" err="1"/>
              <a:t>yağları</a:t>
            </a:r>
            <a:r>
              <a:rPr lang="en-US" dirty="0"/>
              <a:t>,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banyosu</a:t>
            </a:r>
            <a:r>
              <a:rPr lang="en-US" dirty="0"/>
              <a:t> </a:t>
            </a:r>
            <a:r>
              <a:rPr lang="en-US" dirty="0" err="1"/>
              <a:t>yağları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toplanmalı</a:t>
            </a:r>
            <a:r>
              <a:rPr lang="en-US" dirty="0"/>
              <a:t> ve </a:t>
            </a:r>
            <a:r>
              <a:rPr lang="en-US" dirty="0" err="1"/>
              <a:t>saklanmalıdır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Cam </a:t>
            </a:r>
            <a:r>
              <a:rPr lang="en-US" dirty="0" err="1"/>
              <a:t>malzemeyi</a:t>
            </a:r>
            <a:r>
              <a:rPr lang="en-US" dirty="0"/>
              <a:t> </a:t>
            </a:r>
            <a:r>
              <a:rPr lang="en-US" dirty="0" err="1"/>
              <a:t>temizleme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karsinojen</a:t>
            </a:r>
            <a:r>
              <a:rPr lang="en-US" dirty="0"/>
              <a:t> </a:t>
            </a:r>
            <a:r>
              <a:rPr lang="en-US" dirty="0" err="1"/>
              <a:t>özellik</a:t>
            </a:r>
            <a:r>
              <a:rPr lang="en-US" dirty="0"/>
              <a:t> </a:t>
            </a:r>
            <a:r>
              <a:rPr lang="en-US" dirty="0" err="1"/>
              <a:t>göstermesi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kromik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edilmemelidir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Alkolde</a:t>
            </a:r>
            <a:r>
              <a:rPr lang="en-US" dirty="0"/>
              <a:t> </a:t>
            </a:r>
            <a:r>
              <a:rPr lang="en-US" dirty="0" err="1"/>
              <a:t>hazırlanmış</a:t>
            </a:r>
            <a:r>
              <a:rPr lang="en-US" dirty="0"/>
              <a:t> </a:t>
            </a:r>
            <a:r>
              <a:rPr lang="en-US" dirty="0" err="1"/>
              <a:t>kuvvetli</a:t>
            </a:r>
            <a:r>
              <a:rPr lang="en-US" dirty="0"/>
              <a:t> </a:t>
            </a:r>
            <a:r>
              <a:rPr lang="en-US" dirty="0" err="1"/>
              <a:t>potasyum</a:t>
            </a:r>
            <a:r>
              <a:rPr lang="en-US" dirty="0"/>
              <a:t> </a:t>
            </a:r>
            <a:r>
              <a:rPr lang="en-US" dirty="0" err="1"/>
              <a:t>hidroksit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, </a:t>
            </a:r>
            <a:r>
              <a:rPr lang="en-US" dirty="0" err="1"/>
              <a:t>kromik</a:t>
            </a:r>
            <a:r>
              <a:rPr lang="en-US" dirty="0"/>
              <a:t> </a:t>
            </a:r>
            <a:r>
              <a:rPr lang="en-US" dirty="0" err="1"/>
              <a:t>asite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kromik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(</a:t>
            </a:r>
            <a:r>
              <a:rPr lang="en-US" dirty="0" err="1"/>
              <a:t>yıkama</a:t>
            </a:r>
            <a:r>
              <a:rPr lang="en-US" dirty="0"/>
              <a:t> </a:t>
            </a:r>
            <a:r>
              <a:rPr lang="en-US" dirty="0" err="1"/>
              <a:t>asiti</a:t>
            </a:r>
            <a:r>
              <a:rPr lang="en-US" dirty="0"/>
              <a:t>) </a:t>
            </a:r>
            <a:r>
              <a:rPr lang="en-US" dirty="0" err="1"/>
              <a:t>kullanılmışsa</a:t>
            </a:r>
            <a:r>
              <a:rPr lang="en-US" dirty="0"/>
              <a:t>,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çözelti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şişede</a:t>
            </a:r>
            <a:r>
              <a:rPr lang="en-US" dirty="0"/>
              <a:t> </a:t>
            </a:r>
            <a:r>
              <a:rPr lang="en-US" dirty="0" err="1"/>
              <a:t>saklanmalıdır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8CC87-CC32-487E-8159-EE20F51B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51668-A5AC-4150-A7DC-F7EC0621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19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584A4-3257-4236-B04D-992705C05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03" y="409188"/>
            <a:ext cx="10515600" cy="58118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prosedürü</a:t>
            </a:r>
            <a:r>
              <a:rPr lang="en-US" dirty="0"/>
              <a:t> </a:t>
            </a:r>
            <a:r>
              <a:rPr lang="en-US" dirty="0" err="1"/>
              <a:t>uygulanırken</a:t>
            </a:r>
            <a:r>
              <a:rPr lang="en-US" dirty="0"/>
              <a:t> </a:t>
            </a:r>
            <a:r>
              <a:rPr lang="en-US" dirty="0" err="1"/>
              <a:t>birbiri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karışmaması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kimyasallar</a:t>
            </a:r>
            <a:r>
              <a:rPr lang="en-US" dirty="0"/>
              <a:t> </a:t>
            </a:r>
            <a:r>
              <a:rPr lang="en-US" dirty="0" err="1"/>
              <a:t>tablosu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incelenmeli</a:t>
            </a:r>
            <a:r>
              <a:rPr lang="en-US" dirty="0"/>
              <a:t>,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kabı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belirlenmelidir</a:t>
            </a:r>
            <a:r>
              <a:rPr lang="en-US" dirty="0"/>
              <a:t> (</a:t>
            </a:r>
            <a:r>
              <a:rPr lang="en-US" dirty="0" err="1"/>
              <a:t>ör</a:t>
            </a:r>
            <a:r>
              <a:rPr lang="en-US" dirty="0"/>
              <a:t>: </a:t>
            </a:r>
            <a:r>
              <a:rPr lang="en-US" dirty="0" err="1"/>
              <a:t>asetik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nitrik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</a:t>
            </a:r>
            <a:r>
              <a:rPr lang="en-US" dirty="0" err="1"/>
              <a:t>konulmamalıdır</a:t>
            </a:r>
            <a:r>
              <a:rPr lang="en-US" dirty="0"/>
              <a:t>).</a:t>
            </a:r>
          </a:p>
          <a:p>
            <a:pPr algn="just"/>
            <a:r>
              <a:rPr lang="en-US" dirty="0"/>
              <a:t>Her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kabına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“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Etiketi</a:t>
            </a:r>
            <a:r>
              <a:rPr lang="en-US" dirty="0"/>
              <a:t>” </a:t>
            </a:r>
            <a:r>
              <a:rPr lang="en-US" dirty="0" err="1"/>
              <a:t>yapıştırılmalıdır</a:t>
            </a:r>
            <a:r>
              <a:rPr lang="en-US" dirty="0"/>
              <a:t> ve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etikette</a:t>
            </a:r>
            <a:r>
              <a:rPr lang="en-US" dirty="0"/>
              <a:t> </a:t>
            </a:r>
            <a:r>
              <a:rPr lang="en-US" dirty="0" err="1"/>
              <a:t>atıktan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, </a:t>
            </a:r>
            <a:r>
              <a:rPr lang="en-US" dirty="0" err="1"/>
              <a:t>kap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kimyasalların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ve </a:t>
            </a:r>
            <a:r>
              <a:rPr lang="en-US" dirty="0" err="1"/>
              <a:t>tehlike</a:t>
            </a:r>
            <a:r>
              <a:rPr lang="en-US" dirty="0"/>
              <a:t> </a:t>
            </a:r>
            <a:r>
              <a:rPr lang="en-US" dirty="0" err="1"/>
              <a:t>kategorileri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belirtilmelidir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/>
              <a:t> </a:t>
            </a:r>
            <a:r>
              <a:rPr lang="en-US" dirty="0" err="1"/>
              <a:t>Pikrik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kuru </a:t>
            </a:r>
            <a:r>
              <a:rPr lang="en-US" dirty="0" err="1"/>
              <a:t>olunca</a:t>
            </a:r>
            <a:r>
              <a:rPr lang="en-US" dirty="0"/>
              <a:t> </a:t>
            </a:r>
            <a:r>
              <a:rPr lang="en-US" dirty="0" err="1"/>
              <a:t>patlayıcı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 </a:t>
            </a:r>
            <a:r>
              <a:rPr lang="en-US" dirty="0" err="1"/>
              <a:t>daima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%10 sulu 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bertaraf</a:t>
            </a:r>
            <a:r>
              <a:rPr lang="en-US" dirty="0"/>
              <a:t> </a:t>
            </a:r>
            <a:r>
              <a:rPr lang="en-US" dirty="0" err="1"/>
              <a:t>prosedüründe</a:t>
            </a:r>
            <a:r>
              <a:rPr lang="en-US" dirty="0"/>
              <a:t> buna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/>
              <a:t> </a:t>
            </a:r>
            <a:r>
              <a:rPr lang="en-US" dirty="0" err="1"/>
              <a:t>Kromatografi</a:t>
            </a:r>
            <a:r>
              <a:rPr lang="en-US" dirty="0"/>
              <a:t> </a:t>
            </a:r>
            <a:r>
              <a:rPr lang="en-US" dirty="0" err="1"/>
              <a:t>kolon</a:t>
            </a:r>
            <a:r>
              <a:rPr lang="en-US" dirty="0"/>
              <a:t> </a:t>
            </a:r>
            <a:r>
              <a:rPr lang="en-US" dirty="0" err="1"/>
              <a:t>dolgu</a:t>
            </a:r>
            <a:r>
              <a:rPr lang="en-US" dirty="0"/>
              <a:t> </a:t>
            </a:r>
            <a:r>
              <a:rPr lang="en-US" dirty="0" err="1"/>
              <a:t>maddeleri</a:t>
            </a:r>
            <a:r>
              <a:rPr lang="en-US" dirty="0"/>
              <a:t> ve </a:t>
            </a:r>
            <a:r>
              <a:rPr lang="en-US" dirty="0" err="1"/>
              <a:t>plakaları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filtrasyon</a:t>
            </a:r>
            <a:r>
              <a:rPr lang="en-US" dirty="0"/>
              <a:t> </a:t>
            </a:r>
            <a:r>
              <a:rPr lang="en-US" dirty="0" err="1"/>
              <a:t>katıları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kapta</a:t>
            </a:r>
            <a:r>
              <a:rPr lang="en-US" dirty="0"/>
              <a:t> </a:t>
            </a:r>
            <a:r>
              <a:rPr lang="en-US" dirty="0" err="1"/>
              <a:t>biriktirilmelidir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0A28F1-9E92-4807-B478-DAE948613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67640-AED8-4748-A923-320BD90A8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89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DE849-F42B-480F-B9E4-27A61EB13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39C6B-0723-4AEF-A355-D1CABBD6B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B1996-2CBA-429F-AF85-73C18BCC2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1C25B8-5E95-477D-A073-2BA1D0A9F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44852-8963-4D4C-B335-F80C788AD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27" y="197097"/>
            <a:ext cx="10870471" cy="646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80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A860D-BCD8-498D-8F4F-6C16CE260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5D522-9C5D-4F0A-9376-F7358BA5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90BD9-0A4D-4996-BC7B-C15B1D806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FF82B0-0FC6-41E5-8454-3FF228778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C93B18-D484-4119-A339-DB027B059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702" y="222347"/>
            <a:ext cx="8818605" cy="649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35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2A976-A5BA-497E-B080-F091BC106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C8C64-24F1-4DA7-A67C-F38916EE5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8DA8B-6D9D-4055-B862-FB7D2A593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8FB87-CF74-4C56-B4C5-5AAEBD8EC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6DD3FD-BCB6-4572-AAB3-7771FACD3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416" y="180065"/>
            <a:ext cx="8176698" cy="631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6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7083</TotalTime>
  <Words>1580</Words>
  <Application>Microsoft Office PowerPoint</Application>
  <PresentationFormat>Widescreen</PresentationFormat>
  <Paragraphs>181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Corbel</vt:lpstr>
      <vt:lpstr>Office Theme</vt:lpstr>
      <vt:lpstr>MODÜL 12-D Laboratuvar Güvenliği</vt:lpstr>
      <vt:lpstr>Bu dersin hedefleri:</vt:lpstr>
      <vt:lpstr>KİMYASAL  ATIKLARIN  DEPOLANMASI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Laboratuvarda bulunan Biyolojik Tehlikeler</vt:lpstr>
      <vt:lpstr>KLİNİK LABORATUVAR PLANLARI </vt:lpstr>
      <vt:lpstr>Laboratuvar güvenlik standartları</vt:lpstr>
      <vt:lpstr>PowerPoint Presentation</vt:lpstr>
      <vt:lpstr>PowerPoint Presentation</vt:lpstr>
      <vt:lpstr>PowerPoint Presentation</vt:lpstr>
      <vt:lpstr>PowerPoint Presentation</vt:lpstr>
      <vt:lpstr>Öğrenme Hedefleriyle İlgili Sorular</vt:lpstr>
      <vt:lpstr>Hangisi laboratuvarda bulunan biyolojik tehlikelerden sayılamaz?</vt:lpstr>
      <vt:lpstr>Hangisi laboratuvarda bulunan biyolojik tehlikelerden sayılamaz?</vt:lpstr>
      <vt:lpstr>2.Aşağıdakilerden hangisi kimyasal ve biyolojik maruziyet açısından her laboratuvarda zorunlu değildir?</vt:lpstr>
      <vt:lpstr>2.Aşağıdakilerden hangisi kimyasal ve biyolojik maruziyet açısından her laboratuvarda zorunlu değildir?</vt:lpstr>
      <vt:lpstr>3. Aşağıdakilerden hangisi Atık Yönetimiyle ilgili doğru bilgidir?</vt:lpstr>
      <vt:lpstr>3. Aşağıdakilerden hangisi Atık Yönetimiyle ilgili doğru bilgidir?</vt:lpstr>
      <vt:lpstr>4. Biyolojik atıklar hangi kategoriye girer?</vt:lpstr>
      <vt:lpstr>4. Biyolojik atıklar hangi kategoriye girer?</vt:lpstr>
      <vt:lpstr>5.Kimyasal saçılma için önlem olarak ne yapılmalıdır </vt:lpstr>
      <vt:lpstr>5.Kimyasal saçılma için önlem olarak ne yapılmalıdır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156</cp:revision>
  <dcterms:created xsi:type="dcterms:W3CDTF">2020-07-11T14:52:51Z</dcterms:created>
  <dcterms:modified xsi:type="dcterms:W3CDTF">2020-07-18T08:52:33Z</dcterms:modified>
</cp:coreProperties>
</file>