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8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VIII. Kabul Edilebilirlik İncelemesi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Kabul edilebilirlik kavramı – başlıca kabul edilebilirlik koşulları – eksiklerin incelenmesi </a:t>
            </a:r>
            <a:r>
              <a:rPr lang="tr-TR" smtClean="0"/>
              <a:t>ve yaptırımı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06471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«Kabul Edilebilirlik Kavramı»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06286"/>
            <a:ext cx="10058400" cy="456280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600" b="1" dirty="0" smtClean="0">
                <a:solidFill>
                  <a:srgbClr val="FF6600"/>
                </a:solidFill>
              </a:rPr>
              <a:t> Bireysel Başvurunun «Kabul Edilebilirliği»;</a:t>
            </a:r>
            <a:endParaRPr lang="tr-TR" sz="26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 smtClean="0"/>
              <a:t> Anayasa Mahkemesi’nin, Başvurucunun temel bir hakkının </a:t>
            </a:r>
            <a:r>
              <a:rPr lang="tr-TR" sz="2400" i="1" dirty="0" smtClean="0"/>
              <a:t>ihlâl edildiğine </a:t>
            </a:r>
            <a:r>
              <a:rPr lang="tr-TR" sz="2400" dirty="0" smtClean="0"/>
              <a:t>karar verdiği anlamına </a:t>
            </a:r>
            <a:r>
              <a:rPr lang="tr-TR" sz="2400" u="sng" dirty="0" smtClean="0"/>
              <a:t>gelmemektedir</a:t>
            </a:r>
            <a:r>
              <a:rPr lang="tr-TR" sz="24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«Kabul Edilebilir» bulunan başvuru, </a:t>
            </a:r>
            <a:r>
              <a:rPr lang="tr-TR" sz="2400" dirty="0" smtClean="0">
                <a:solidFill>
                  <a:srgbClr val="FF6600"/>
                </a:solidFill>
              </a:rPr>
              <a:t>bireysel başvurunun şekli ve maddi şartları </a:t>
            </a:r>
            <a:r>
              <a:rPr lang="tr-TR" sz="2400" dirty="0" smtClean="0"/>
              <a:t>açısından herhangi bir eksiklik taşımayan; aynı zamanda Mahkeme’nin </a:t>
            </a:r>
            <a:r>
              <a:rPr lang="tr-TR" sz="2400" dirty="0" smtClean="0">
                <a:solidFill>
                  <a:srgbClr val="FF6600"/>
                </a:solidFill>
              </a:rPr>
              <a:t>kişi, yer ve zaman bakımında yetkisi </a:t>
            </a:r>
            <a:r>
              <a:rPr lang="tr-TR" sz="2400" dirty="0" smtClean="0"/>
              <a:t>içinde kalan bir başvuru anlamını taşır.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Bir başvurunun «kabul edilebilir» olması, yapılan inceleme sonucunda mutlaka bir </a:t>
            </a:r>
            <a:r>
              <a:rPr lang="tr-TR" sz="2400" dirty="0" smtClean="0">
                <a:solidFill>
                  <a:srgbClr val="FF6600"/>
                </a:solidFill>
              </a:rPr>
              <a:t>ihlâl bulunacağı anlamına gelmez</a:t>
            </a:r>
            <a:r>
              <a:rPr lang="tr-TR" sz="2400" dirty="0" smtClean="0"/>
              <a:t>.</a:t>
            </a: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3850988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19"/>
            <a:ext cx="10058400" cy="867281"/>
          </a:xfrm>
        </p:spPr>
        <p:txBody>
          <a:bodyPr>
            <a:noAutofit/>
          </a:bodyPr>
          <a:lstStyle/>
          <a:p>
            <a:r>
              <a:rPr lang="tr-TR" sz="3400" b="1" dirty="0" smtClean="0"/>
              <a:t>Bireysel Başvuruların Başlıca Kabul Edilebilirlik Koşulları - I</a:t>
            </a:r>
            <a:endParaRPr lang="tr-TR" sz="3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23703"/>
            <a:ext cx="10058400" cy="454539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400" b="1" dirty="0"/>
              <a:t> </a:t>
            </a:r>
            <a:r>
              <a:rPr lang="tr-TR" sz="2400" b="1" dirty="0" smtClean="0"/>
              <a:t>      </a:t>
            </a:r>
            <a:r>
              <a:rPr lang="tr-TR" sz="3000" b="1" dirty="0" smtClean="0">
                <a:solidFill>
                  <a:srgbClr val="FF6600"/>
                </a:solidFill>
              </a:rPr>
              <a:t>«Başvuru </a:t>
            </a:r>
            <a:r>
              <a:rPr lang="tr-TR" sz="3000" b="1" dirty="0" smtClean="0">
                <a:solidFill>
                  <a:srgbClr val="FF6600"/>
                </a:solidFill>
              </a:rPr>
              <a:t>Yollarının </a:t>
            </a:r>
            <a:r>
              <a:rPr lang="tr-TR" sz="3000" b="1" dirty="0" smtClean="0">
                <a:solidFill>
                  <a:srgbClr val="FF6600"/>
                </a:solidFill>
              </a:rPr>
              <a:t>Tüketilmesi» </a:t>
            </a:r>
            <a:endParaRPr lang="tr-TR" sz="3000" b="1" dirty="0" smtClean="0">
              <a:solidFill>
                <a:srgbClr val="FF6600"/>
              </a:solidFill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 smtClean="0"/>
              <a:t> İhlale </a:t>
            </a:r>
            <a:r>
              <a:rPr lang="tr-TR" sz="2800" dirty="0"/>
              <a:t>neden olduğu ileri sürülen işlem, eylem ya da ihmal için kanunda öngörülmüş </a:t>
            </a:r>
            <a:r>
              <a:rPr lang="tr-TR" sz="2800" b="1" dirty="0"/>
              <a:t>idari ve yargısal başvuru yollarının </a:t>
            </a:r>
            <a:r>
              <a:rPr lang="tr-TR" sz="2800" dirty="0"/>
              <a:t>tamamının bireysel başvuru yapılmadan önce tüketilmiş olması </a:t>
            </a:r>
            <a:r>
              <a:rPr lang="tr-TR" sz="2800" dirty="0" smtClean="0"/>
              <a:t>gerekir.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/>
              <a:t> </a:t>
            </a:r>
            <a:r>
              <a:rPr lang="tr-TR" sz="2800" dirty="0" smtClean="0"/>
              <a:t>«Olağanüstü Kanun Yolları», tüketilmesi gereken bir başvuru yolu mudur ?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/>
              <a:t> </a:t>
            </a:r>
            <a:r>
              <a:rPr lang="tr-TR" sz="2800" dirty="0" smtClean="0"/>
              <a:t>Aynı anda hem hukuk hem de ceza yargılaması yapılabilecek konularda, Başvurucunun her iki yolu da tüketmesi gerekli midir?</a:t>
            </a:r>
          </a:p>
          <a:p>
            <a:pPr lvl="1" algn="just">
              <a:buFont typeface="Wingdings" panose="05000000000000000000" pitchFamily="2" charset="2"/>
              <a:buChar char="q"/>
            </a:pPr>
            <a:endParaRPr lang="tr-TR" sz="2200" dirty="0" smtClean="0"/>
          </a:p>
        </p:txBody>
      </p:sp>
    </p:spTree>
    <p:extLst>
      <p:ext uri="{BB962C8B-B14F-4D97-AF65-F5344CB8AC3E}">
        <p14:creationId xmlns:p14="http://schemas.microsoft.com/office/powerpoint/2010/main" val="381278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19"/>
            <a:ext cx="10058400" cy="867281"/>
          </a:xfrm>
        </p:spPr>
        <p:txBody>
          <a:bodyPr>
            <a:noAutofit/>
          </a:bodyPr>
          <a:lstStyle/>
          <a:p>
            <a:r>
              <a:rPr lang="tr-TR" sz="3400" b="1" dirty="0" smtClean="0"/>
              <a:t>Bireysel Başvuruların Başlıca Kabul Edilebilirlik Koşulları - II</a:t>
            </a:r>
            <a:endParaRPr lang="tr-TR" sz="3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32411"/>
            <a:ext cx="10058400" cy="4536683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6200" b="1" dirty="0" smtClean="0"/>
              <a:t>      </a:t>
            </a:r>
            <a:r>
              <a:rPr lang="tr-TR" sz="8600" b="1" dirty="0" smtClean="0">
                <a:solidFill>
                  <a:srgbClr val="FF6600"/>
                </a:solidFill>
              </a:rPr>
              <a:t>«Y</a:t>
            </a:r>
            <a:r>
              <a:rPr lang="tr-TR" sz="8600" b="1" dirty="0" smtClean="0">
                <a:solidFill>
                  <a:srgbClr val="FF6600"/>
                </a:solidFill>
              </a:rPr>
              <a:t>asama İşlemleri» </a:t>
            </a:r>
            <a:r>
              <a:rPr lang="tr-TR" sz="8600" b="1" dirty="0" smtClean="0">
                <a:solidFill>
                  <a:srgbClr val="FF6600"/>
                </a:solidFill>
              </a:rPr>
              <a:t>ile </a:t>
            </a:r>
            <a:r>
              <a:rPr lang="tr-TR" sz="8600" b="1" dirty="0" smtClean="0">
                <a:solidFill>
                  <a:srgbClr val="FF6600"/>
                </a:solidFill>
              </a:rPr>
              <a:t>«Düzenleyici </a:t>
            </a:r>
            <a:r>
              <a:rPr lang="tr-TR" sz="8600" b="1" dirty="0" smtClean="0">
                <a:solidFill>
                  <a:srgbClr val="FF6600"/>
                </a:solidFill>
              </a:rPr>
              <a:t>İdari </a:t>
            </a:r>
            <a:r>
              <a:rPr lang="tr-TR" sz="8600" b="1" dirty="0" smtClean="0">
                <a:solidFill>
                  <a:srgbClr val="FF6600"/>
                </a:solidFill>
              </a:rPr>
              <a:t>İşlemler» </a:t>
            </a:r>
            <a:r>
              <a:rPr lang="tr-TR" sz="8600" b="1" dirty="0" smtClean="0">
                <a:solidFill>
                  <a:srgbClr val="FF6600"/>
                </a:solidFill>
              </a:rPr>
              <a:t>Kategorisi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8600" dirty="0"/>
              <a:t> </a:t>
            </a:r>
            <a:r>
              <a:rPr lang="tr-TR" sz="8600" dirty="0" smtClean="0"/>
              <a:t>Bireysel </a:t>
            </a:r>
            <a:r>
              <a:rPr lang="tr-TR" sz="8600" dirty="0"/>
              <a:t>başvuru kural olarak </a:t>
            </a:r>
            <a:r>
              <a:rPr lang="tr-TR" sz="8600" b="1" dirty="0"/>
              <a:t>«kamu gücünden» </a:t>
            </a:r>
            <a:r>
              <a:rPr lang="tr-TR" sz="8600" dirty="0"/>
              <a:t>kaynaklanan işlemlerine karşı yapılır. </a:t>
            </a:r>
            <a:endParaRPr lang="tr-TR" sz="86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8600" dirty="0"/>
              <a:t> Kamu gücü kavramından anlaşılması gereken şey; Devlet tüzel kişiliği içinde yer alan </a:t>
            </a:r>
            <a:r>
              <a:rPr lang="tr-TR" sz="8600" b="1" dirty="0"/>
              <a:t>yasama</a:t>
            </a:r>
            <a:r>
              <a:rPr lang="tr-TR" sz="8600" dirty="0"/>
              <a:t>, </a:t>
            </a:r>
            <a:r>
              <a:rPr lang="tr-TR" sz="8600" b="1" dirty="0"/>
              <a:t>yürütme</a:t>
            </a:r>
            <a:r>
              <a:rPr lang="tr-TR" sz="8600" dirty="0"/>
              <a:t> ve yargı organları ile bu organlara tâbi olan merciler ile yerinden yönetim </a:t>
            </a:r>
            <a:r>
              <a:rPr lang="tr-TR" sz="8600" dirty="0" smtClean="0"/>
              <a:t>kuruluşlarıdır.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8600" dirty="0" smtClean="0"/>
              <a:t> Buna rağmen, 6216 sayılı Kanun’da </a:t>
            </a:r>
            <a:r>
              <a:rPr lang="tr-TR" sz="8600" dirty="0" smtClean="0">
                <a:solidFill>
                  <a:srgbClr val="FF6600"/>
                </a:solidFill>
              </a:rPr>
              <a:t>Yasama </a:t>
            </a:r>
            <a:r>
              <a:rPr lang="tr-TR" sz="8600" dirty="0">
                <a:solidFill>
                  <a:srgbClr val="FF6600"/>
                </a:solidFill>
              </a:rPr>
              <a:t>işlemleri</a:t>
            </a:r>
            <a:r>
              <a:rPr lang="tr-TR" sz="8600" dirty="0"/>
              <a:t> ile </a:t>
            </a:r>
            <a:r>
              <a:rPr lang="tr-TR" sz="8600" dirty="0">
                <a:solidFill>
                  <a:srgbClr val="FF6600"/>
                </a:solidFill>
              </a:rPr>
              <a:t>düzenleyici idari işlemler </a:t>
            </a:r>
            <a:r>
              <a:rPr lang="tr-TR" sz="8600" dirty="0"/>
              <a:t>aleyhine doğrudan bireysel başvuru </a:t>
            </a:r>
            <a:r>
              <a:rPr lang="tr-TR" sz="8600" dirty="0" smtClean="0"/>
              <a:t>yapılamayacağı düzenlenmiştir.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7400" dirty="0"/>
              <a:t> </a:t>
            </a:r>
            <a:r>
              <a:rPr lang="tr-TR" sz="7400" dirty="0" smtClean="0"/>
              <a:t>Düzenleme Anayasa’ya aykırı mı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7400" dirty="0" smtClean="0"/>
              <a:t>«Örtülü İdarî İşlem» niteliğinde yasama işlemlerinin akıbeti ne olacak?</a:t>
            </a:r>
          </a:p>
        </p:txBody>
      </p:sp>
    </p:spTree>
    <p:extLst>
      <p:ext uri="{BB962C8B-B14F-4D97-AF65-F5344CB8AC3E}">
        <p14:creationId xmlns:p14="http://schemas.microsoft.com/office/powerpoint/2010/main" val="126603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19"/>
            <a:ext cx="10058400" cy="867281"/>
          </a:xfrm>
        </p:spPr>
        <p:txBody>
          <a:bodyPr>
            <a:noAutofit/>
          </a:bodyPr>
          <a:lstStyle/>
          <a:p>
            <a:r>
              <a:rPr lang="tr-TR" sz="3400" b="1" dirty="0" smtClean="0"/>
              <a:t>Bireysel Başvuruların Başlıca Kabul Edilebilirlik Koşulları - </a:t>
            </a:r>
            <a:r>
              <a:rPr lang="tr-TR" sz="3400" b="1" dirty="0" smtClean="0"/>
              <a:t>III</a:t>
            </a:r>
            <a:endParaRPr lang="tr-TR" sz="3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23703"/>
            <a:ext cx="10058400" cy="454539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400" b="1" dirty="0"/>
              <a:t> </a:t>
            </a:r>
            <a:r>
              <a:rPr lang="tr-TR" sz="2400" b="1" dirty="0" smtClean="0"/>
              <a:t>      </a:t>
            </a:r>
            <a:r>
              <a:rPr lang="tr-TR" sz="3000" b="1" dirty="0" smtClean="0">
                <a:solidFill>
                  <a:srgbClr val="FF6600"/>
                </a:solidFill>
              </a:rPr>
              <a:t>«Süre» Koşulu </a:t>
            </a:r>
            <a:endParaRPr lang="tr-TR" sz="3000" b="1" dirty="0" smtClean="0">
              <a:solidFill>
                <a:srgbClr val="FF6600"/>
              </a:solidFill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 smtClean="0"/>
              <a:t> </a:t>
            </a:r>
            <a:r>
              <a:rPr lang="tr-TR" sz="2800" dirty="0"/>
              <a:t> Bireysel başvurunun, başvuru yollarının tüketildiği tarihten; başvuru yolu öngörülmemişse ihlalin öğrenildiği tarihten itibaren </a:t>
            </a:r>
            <a:r>
              <a:rPr lang="tr-TR" sz="2800" dirty="0">
                <a:solidFill>
                  <a:srgbClr val="FF6600"/>
                </a:solidFill>
              </a:rPr>
              <a:t>otuz gün </a:t>
            </a:r>
            <a:r>
              <a:rPr lang="tr-TR" sz="2800" dirty="0"/>
              <a:t>içinde yapılması gerekir.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/>
              <a:t> Başvurucu </a:t>
            </a:r>
            <a:r>
              <a:rPr lang="tr-TR" sz="2800" dirty="0">
                <a:solidFill>
                  <a:srgbClr val="FF6600"/>
                </a:solidFill>
              </a:rPr>
              <a:t>mücbir sebep veya ağır hastalık </a:t>
            </a:r>
            <a:r>
              <a:rPr lang="tr-TR" sz="2800" dirty="0"/>
              <a:t>gibi haklı bir mazereti nedeniyle süresi içinde başvurusunu yapamadığı takdirde, mazeretinin kalktığı tarihten itibaren </a:t>
            </a:r>
            <a:r>
              <a:rPr lang="tr-TR" sz="2800" dirty="0" err="1" smtClean="0">
                <a:solidFill>
                  <a:srgbClr val="FF6600"/>
                </a:solidFill>
              </a:rPr>
              <a:t>onbeş</a:t>
            </a:r>
            <a:r>
              <a:rPr lang="tr-TR" sz="2800" dirty="0" smtClean="0">
                <a:solidFill>
                  <a:srgbClr val="FF6600"/>
                </a:solidFill>
              </a:rPr>
              <a:t> gün </a:t>
            </a:r>
            <a:r>
              <a:rPr lang="tr-TR" sz="2800" dirty="0" smtClean="0"/>
              <a:t>içinde </a:t>
            </a:r>
            <a:r>
              <a:rPr lang="tr-TR" sz="2800" dirty="0"/>
              <a:t>ve mazeretini belgeleyen delillerle birlikte başvurabilir</a:t>
            </a:r>
            <a:r>
              <a:rPr lang="tr-TR" sz="2800" dirty="0" smtClean="0"/>
              <a:t>.</a:t>
            </a:r>
          </a:p>
          <a:p>
            <a:pPr marL="201168" lvl="1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2800" b="1" i="1" dirty="0" smtClean="0"/>
          </a:p>
          <a:p>
            <a:pPr marL="201168" lvl="1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000" b="1" i="1" dirty="0" smtClean="0"/>
              <a:t>    (</a:t>
            </a:r>
            <a:r>
              <a:rPr lang="tr-TR" sz="2000" b="1" i="1" dirty="0"/>
              <a:t>Anayasa Mahkemesi İçtüzüğü, m. 64</a:t>
            </a:r>
            <a:r>
              <a:rPr lang="tr-TR" sz="2000" b="1" i="1" dirty="0" smtClean="0"/>
              <a:t>)</a:t>
            </a:r>
            <a:endParaRPr lang="tr-TR" sz="2000" b="1" i="1" dirty="0"/>
          </a:p>
        </p:txBody>
      </p:sp>
    </p:spTree>
    <p:extLst>
      <p:ext uri="{BB962C8B-B14F-4D97-AF65-F5344CB8AC3E}">
        <p14:creationId xmlns:p14="http://schemas.microsoft.com/office/powerpoint/2010/main" val="3765145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19"/>
            <a:ext cx="10058400" cy="867281"/>
          </a:xfrm>
        </p:spPr>
        <p:txBody>
          <a:bodyPr>
            <a:noAutofit/>
          </a:bodyPr>
          <a:lstStyle/>
          <a:p>
            <a:r>
              <a:rPr lang="tr-TR" sz="4000" b="1" dirty="0"/>
              <a:t>Form ve eklerinin ön incelemesi ve eksiklikler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419497"/>
            <a:ext cx="10058400" cy="444959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400" b="1" dirty="0"/>
              <a:t> </a:t>
            </a:r>
            <a:r>
              <a:rPr lang="tr-TR" sz="2400" b="1" dirty="0" smtClean="0"/>
              <a:t>      </a:t>
            </a:r>
            <a:r>
              <a:rPr lang="tr-TR" sz="3000" b="1" dirty="0" smtClean="0">
                <a:solidFill>
                  <a:srgbClr val="FF6600"/>
                </a:solidFill>
              </a:rPr>
              <a:t>Bireysel Başvuru Bürosu</a:t>
            </a:r>
            <a:endParaRPr lang="tr-TR" sz="3000" b="1" dirty="0" smtClean="0">
              <a:solidFill>
                <a:srgbClr val="FF6600"/>
              </a:solidFill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 smtClean="0"/>
              <a:t> </a:t>
            </a:r>
            <a:r>
              <a:rPr lang="tr-TR" sz="2800" dirty="0" smtClean="0"/>
              <a:t>Gelen </a:t>
            </a:r>
            <a:r>
              <a:rPr lang="tr-TR" sz="2800" dirty="0"/>
              <a:t>başvuruları şeklî eksiklikler bulunup bulunmadığı yönünden inceler. </a:t>
            </a:r>
            <a:endParaRPr lang="tr-TR" sz="2800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/>
              <a:t> </a:t>
            </a:r>
            <a:r>
              <a:rPr lang="tr-TR" sz="2800" dirty="0" smtClean="0"/>
              <a:t>Başvuru </a:t>
            </a:r>
            <a:r>
              <a:rPr lang="tr-TR" sz="2800" dirty="0"/>
              <a:t>formunda veya eklerinde herhangi bir eksiklik tespit edilmesi hâlinde, bunların tamamlattırılması için başvurucuya, varsa avukatına veya kanuni temsilcisine </a:t>
            </a:r>
            <a:r>
              <a:rPr lang="tr-TR" sz="2800" dirty="0" err="1"/>
              <a:t>onbeş</a:t>
            </a:r>
            <a:r>
              <a:rPr lang="tr-TR" sz="2800" dirty="0"/>
              <a:t> günü geçmemek üzere bir süre </a:t>
            </a:r>
            <a:r>
              <a:rPr lang="tr-TR" sz="2800" dirty="0" smtClean="0"/>
              <a:t>verilir.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 smtClean="0"/>
              <a:t> Eksikliklerin </a:t>
            </a:r>
            <a:r>
              <a:rPr lang="tr-TR" sz="2800" dirty="0"/>
              <a:t>tamamlattırılmasına dair yazıda başvurucuya geçerli bir mazereti </a:t>
            </a:r>
            <a:r>
              <a:rPr lang="tr-TR" sz="2800" dirty="0" smtClean="0"/>
              <a:t> olmaksızın </a:t>
            </a:r>
            <a:r>
              <a:rPr lang="tr-TR" sz="2800" dirty="0"/>
              <a:t>verilen sürede eksiklikleri tamamlamadığı takdirde başvurusunun reddine karar verileceği </a:t>
            </a:r>
            <a:r>
              <a:rPr lang="tr-TR" sz="2800" dirty="0" smtClean="0"/>
              <a:t>bildirilir.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800" dirty="0" smtClean="0"/>
              <a:t>Başvurunun</a:t>
            </a:r>
            <a:r>
              <a:rPr lang="tr-TR" sz="2800" dirty="0"/>
              <a:t>; </a:t>
            </a:r>
            <a:endParaRPr lang="tr-TR" sz="2800" dirty="0" smtClean="0"/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 smtClean="0"/>
              <a:t> Süresinde </a:t>
            </a:r>
            <a:r>
              <a:rPr lang="tr-TR" sz="2400" dirty="0"/>
              <a:t>yapılmadığı, </a:t>
            </a:r>
            <a:endParaRPr lang="tr-TR" sz="2400" dirty="0" smtClean="0"/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59 </a:t>
            </a:r>
            <a:r>
              <a:rPr lang="tr-TR" sz="2400" dirty="0"/>
              <a:t>uncu ve 60 </a:t>
            </a:r>
            <a:r>
              <a:rPr lang="tr-TR" sz="2400" dirty="0" err="1"/>
              <a:t>ıncı</a:t>
            </a:r>
            <a:r>
              <a:rPr lang="tr-TR" sz="2400" dirty="0"/>
              <a:t> maddelerdeki şekil şartlarına uygun olmadığı ve </a:t>
            </a:r>
            <a:endParaRPr lang="tr-TR" sz="2400" dirty="0" smtClean="0"/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T</a:t>
            </a:r>
            <a:r>
              <a:rPr lang="tr-TR" sz="2400" dirty="0" smtClean="0"/>
              <a:t>espit </a:t>
            </a:r>
            <a:r>
              <a:rPr lang="tr-TR" sz="2400" dirty="0"/>
              <a:t>edilen eksikliklerin verilen kesin sürelerde tamamlanmadığı hâllerde </a:t>
            </a:r>
          </a:p>
          <a:p>
            <a:pPr marL="384048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400" dirty="0" smtClean="0"/>
              <a:t>Komisyonlar </a:t>
            </a:r>
            <a:r>
              <a:rPr lang="tr-TR" sz="2400" dirty="0" err="1"/>
              <a:t>Başraportörü</a:t>
            </a:r>
            <a:r>
              <a:rPr lang="tr-TR" sz="2400" dirty="0"/>
              <a:t> tarafından reddine karar verilir ve başvurucuya tebliğ </a:t>
            </a:r>
            <a:r>
              <a:rPr lang="tr-TR" sz="2400" dirty="0" smtClean="0"/>
              <a:t>edilir. Bu </a:t>
            </a:r>
            <a:r>
              <a:rPr lang="tr-TR" sz="2400" dirty="0"/>
              <a:t>karara tebliğ tarihinden itibaren yedi gün içinde Komisyona itiraz edilebilir. Bu konuda Komisyonların verdiği kararlar kesindir. </a:t>
            </a:r>
            <a:endParaRPr lang="tr-TR" sz="2400" dirty="0"/>
          </a:p>
          <a:p>
            <a:pPr marL="201168" lvl="1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000" b="1" i="1" dirty="0" smtClean="0"/>
              <a:t>(Anayasa Mahkemesi İçtüzüğü, m. 6)</a:t>
            </a:r>
            <a:endParaRPr lang="tr-TR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12753071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192</TotalTime>
  <Words>495</Words>
  <Application>Microsoft Office PowerPoint</Application>
  <PresentationFormat>Geniş ekran</PresentationFormat>
  <Paragraphs>36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Geçmişe bakış</vt:lpstr>
      <vt:lpstr>VIII. Kabul Edilebilirlik İncelemesi</vt:lpstr>
      <vt:lpstr>«Kabul Edilebilirlik Kavramı»</vt:lpstr>
      <vt:lpstr>Bireysel Başvuruların Başlıca Kabul Edilebilirlik Koşulları - I</vt:lpstr>
      <vt:lpstr>Bireysel Başvuruların Başlıca Kabul Edilebilirlik Koşulları - II</vt:lpstr>
      <vt:lpstr>Bireysel Başvuruların Başlıca Kabul Edilebilirlik Koşulları - III</vt:lpstr>
      <vt:lpstr>Form ve eklerinin ön incelemesi ve eksiklikler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25</cp:revision>
  <dcterms:created xsi:type="dcterms:W3CDTF">2018-02-26T12:01:36Z</dcterms:created>
  <dcterms:modified xsi:type="dcterms:W3CDTF">2018-03-09T19:08:53Z</dcterms:modified>
</cp:coreProperties>
</file>