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PET </a:t>
            </a:r>
            <a:r>
              <a:rPr lang="tr-TR" dirty="0" err="1" smtClean="0"/>
              <a:t>radyofarmasötikleri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F-18 işaretli </a:t>
            </a:r>
            <a:r>
              <a:rPr lang="tr-TR" dirty="0" err="1" smtClean="0"/>
              <a:t>radyofarmasötikler</a:t>
            </a:r>
            <a:r>
              <a:rPr lang="tr-TR" dirty="0" smtClean="0"/>
              <a:t> (</a:t>
            </a:r>
            <a:r>
              <a:rPr lang="tr-TR" dirty="0" err="1" smtClean="0"/>
              <a:t>siklotron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18F-FDG</a:t>
            </a:r>
          </a:p>
          <a:p>
            <a:pPr lvl="1"/>
            <a:r>
              <a:rPr lang="tr-TR" dirty="0" smtClean="0"/>
              <a:t>18F-DOPA</a:t>
            </a:r>
          </a:p>
          <a:p>
            <a:pPr lvl="1"/>
            <a:r>
              <a:rPr lang="tr-TR" dirty="0" smtClean="0"/>
              <a:t>18F-FCH</a:t>
            </a:r>
          </a:p>
          <a:p>
            <a:pPr lvl="1"/>
            <a:r>
              <a:rPr lang="tr-TR" dirty="0" smtClean="0"/>
              <a:t>18F-FET</a:t>
            </a:r>
          </a:p>
          <a:p>
            <a:pPr lvl="1"/>
            <a:r>
              <a:rPr lang="tr-TR" dirty="0" smtClean="0"/>
              <a:t>18F-FLT</a:t>
            </a:r>
          </a:p>
          <a:p>
            <a:pPr lvl="1"/>
            <a:r>
              <a:rPr lang="tr-TR" dirty="0" smtClean="0"/>
              <a:t>18F-PSMA…</a:t>
            </a:r>
          </a:p>
          <a:p>
            <a:r>
              <a:rPr lang="tr-TR" dirty="0" smtClean="0"/>
              <a:t>Ga-68 işaretli </a:t>
            </a:r>
            <a:r>
              <a:rPr lang="tr-TR" dirty="0" err="1" smtClean="0"/>
              <a:t>peptidler</a:t>
            </a:r>
            <a:r>
              <a:rPr lang="tr-TR" dirty="0" smtClean="0"/>
              <a:t> (jeneratör)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Ga-68 –DOTATATE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Ga-68 PSMA…</a:t>
            </a:r>
          </a:p>
          <a:p>
            <a:r>
              <a:rPr lang="tr-TR" dirty="0" smtClean="0"/>
              <a:t>Kısa yarı ömürlü </a:t>
            </a:r>
            <a:r>
              <a:rPr lang="tr-TR" dirty="0" err="1" smtClean="0"/>
              <a:t>radyonüklidlerle</a:t>
            </a:r>
            <a:r>
              <a:rPr lang="tr-TR" dirty="0" smtClean="0"/>
              <a:t> bağlı bileşikler (</a:t>
            </a:r>
            <a:r>
              <a:rPr lang="tr-TR" dirty="0" err="1" smtClean="0"/>
              <a:t>siklotron</a:t>
            </a:r>
            <a:r>
              <a:rPr lang="tr-TR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97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8818" y="620714"/>
            <a:ext cx="8859582" cy="606425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dirty="0"/>
              <a:t>18 F- FDG (</a:t>
            </a:r>
            <a:r>
              <a:rPr lang="tr-TR" altLang="tr-TR" dirty="0" err="1"/>
              <a:t>fluorodeoksiglukoz</a:t>
            </a:r>
            <a:r>
              <a:rPr lang="tr-TR" altLang="tr-TR" dirty="0"/>
              <a:t>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4745" y="1683589"/>
            <a:ext cx="4032250" cy="47529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000" dirty="0" err="1">
                <a:latin typeface="Times New Roman" panose="02020603050405020304" pitchFamily="18" charset="0"/>
              </a:rPr>
              <a:t>Glukoz</a:t>
            </a:r>
            <a:r>
              <a:rPr lang="tr-TR" altLang="tr-TR" sz="2000" dirty="0">
                <a:latin typeface="Times New Roman" panose="02020603050405020304" pitchFamily="18" charset="0"/>
              </a:rPr>
              <a:t> analoğu. </a:t>
            </a:r>
            <a:endParaRPr lang="tr-TR" altLang="tr-TR" sz="2000" dirty="0" smtClean="0">
              <a:latin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tr-TR" altLang="tr-TR" sz="20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>
                <a:latin typeface="Times New Roman" panose="02020603050405020304" pitchFamily="18" charset="0"/>
              </a:rPr>
              <a:t>Hücre içine </a:t>
            </a:r>
            <a:r>
              <a:rPr lang="tr-TR" altLang="tr-TR" sz="2000" dirty="0" smtClean="0">
                <a:latin typeface="Times New Roman" panose="02020603050405020304" pitchFamily="18" charset="0"/>
              </a:rPr>
              <a:t>GLUT-1 ile alınır.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 i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err="1">
                <a:latin typeface="Times New Roman" panose="02020603050405020304" pitchFamily="18" charset="0"/>
              </a:rPr>
              <a:t>Heksokinaz</a:t>
            </a:r>
            <a:r>
              <a:rPr lang="tr-TR" altLang="tr-TR" sz="2000" dirty="0">
                <a:latin typeface="Times New Roman" panose="02020603050405020304" pitchFamily="18" charset="0"/>
              </a:rPr>
              <a:t> enzimi ile F-18-FDG-6-fosfat şekline döner.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0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>
                <a:latin typeface="Times New Roman" panose="02020603050405020304" pitchFamily="18" charset="0"/>
              </a:rPr>
              <a:t>FDG-6P </a:t>
            </a:r>
            <a:r>
              <a:rPr lang="tr-TR" altLang="tr-TR" sz="2000" dirty="0" err="1">
                <a:latin typeface="Times New Roman" panose="02020603050405020304" pitchFamily="18" charset="0"/>
              </a:rPr>
              <a:t>glukoz</a:t>
            </a:r>
            <a:r>
              <a:rPr lang="tr-TR" altLang="tr-TR" sz="2000" dirty="0">
                <a:latin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</a:rPr>
              <a:t>fosfataz</a:t>
            </a:r>
            <a:r>
              <a:rPr lang="tr-TR" altLang="tr-TR" sz="2000" dirty="0">
                <a:latin typeface="Times New Roman" panose="02020603050405020304" pitchFamily="18" charset="0"/>
              </a:rPr>
              <a:t> ile reaksiyona giremediğinden </a:t>
            </a:r>
            <a:r>
              <a:rPr lang="tr-TR" altLang="tr-TR" sz="2000" dirty="0" err="1">
                <a:latin typeface="Times New Roman" panose="02020603050405020304" pitchFamily="18" charset="0"/>
              </a:rPr>
              <a:t>glikolizin</a:t>
            </a:r>
            <a:r>
              <a:rPr lang="tr-TR" altLang="tr-TR" sz="2000" dirty="0">
                <a:latin typeface="Times New Roman" panose="02020603050405020304" pitchFamily="18" charset="0"/>
              </a:rPr>
              <a:t> diğer basamaklarına katılmaz ve tamamıyla tümör hücresinde birikir.</a:t>
            </a:r>
          </a:p>
        </p:txBody>
      </p:sp>
      <p:pic>
        <p:nvPicPr>
          <p:cNvPr id="1126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663" y="2060575"/>
            <a:ext cx="4608512" cy="354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61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Geniş ekran</PresentationFormat>
  <Paragraphs>20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Teması</vt:lpstr>
      <vt:lpstr>PET radyofarmasötikleri</vt:lpstr>
      <vt:lpstr>18 F- FDG (fluorodeoksiglukoz)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2</cp:revision>
  <dcterms:created xsi:type="dcterms:W3CDTF">2023-11-07T09:05:36Z</dcterms:created>
  <dcterms:modified xsi:type="dcterms:W3CDTF">2023-11-07T09:06:18Z</dcterms:modified>
</cp:coreProperties>
</file>