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256" r:id="rId2"/>
    <p:sldId id="257" r:id="rId3"/>
    <p:sldId id="260" r:id="rId4"/>
    <p:sldId id="263" r:id="rId5"/>
    <p:sldId id="258" r:id="rId6"/>
    <p:sldId id="264" r:id="rId7"/>
    <p:sldId id="261" r:id="rId8"/>
    <p:sldId id="262" r:id="rId9"/>
    <p:sldId id="265" r:id="rId10"/>
    <p:sldId id="259" r:id="rId11"/>
    <p:sldId id="266" r:id="rId12"/>
    <p:sldId id="308" r:id="rId13"/>
    <p:sldId id="309" r:id="rId14"/>
    <p:sldId id="310" r:id="rId15"/>
    <p:sldId id="311" r:id="rId16"/>
    <p:sldId id="312" r:id="rId17"/>
    <p:sldId id="313" r:id="rId18"/>
    <p:sldId id="285" r:id="rId19"/>
    <p:sldId id="292" r:id="rId20"/>
    <p:sldId id="281" r:id="rId21"/>
    <p:sldId id="282" r:id="rId22"/>
    <p:sldId id="329" r:id="rId23"/>
    <p:sldId id="293" r:id="rId24"/>
    <p:sldId id="283" r:id="rId25"/>
    <p:sldId id="294" r:id="rId26"/>
    <p:sldId id="284" r:id="rId27"/>
    <p:sldId id="339" r:id="rId28"/>
    <p:sldId id="334" r:id="rId29"/>
    <p:sldId id="333" r:id="rId30"/>
    <p:sldId id="335" r:id="rId31"/>
    <p:sldId id="336" r:id="rId32"/>
    <p:sldId id="295" r:id="rId33"/>
    <p:sldId id="291" r:id="rId34"/>
    <p:sldId id="304" r:id="rId35"/>
    <p:sldId id="305" r:id="rId36"/>
    <p:sldId id="306" r:id="rId37"/>
    <p:sldId id="307" r:id="rId38"/>
    <p:sldId id="315"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94660"/>
  </p:normalViewPr>
  <p:slideViewPr>
    <p:cSldViewPr>
      <p:cViewPr varScale="1">
        <p:scale>
          <a:sx n="63" d="100"/>
          <a:sy n="63" d="100"/>
        </p:scale>
        <p:origin x="16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C02B8-DDB1-4C6B-B469-2607B9AAFA26}" type="datetimeFigureOut">
              <a:rPr lang="tr-TR" smtClean="0"/>
              <a:t>8.05.2020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85CBA1-FE55-46A7-91D6-676CBBDE8CE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F85CBA1-FE55-46A7-91D6-676CBBDE8CEB}" type="slidenum">
              <a:rPr lang="tr-TR" smtClean="0"/>
              <a:t>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28A09D-1E0D-4AEF-BE49-830F7FA2375F}" type="datetimeFigureOut">
              <a:rPr lang="tr-TR" smtClean="0"/>
              <a:t>8.05.2020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D090189-874C-4940-8B1E-2AEDAD8B8D99}"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03648" y="332656"/>
            <a:ext cx="7406640" cy="2736304"/>
          </a:xfrm>
        </p:spPr>
        <p:txBody>
          <a:bodyPr>
            <a:normAutofit fontScale="90000"/>
          </a:bodyPr>
          <a:lstStyle/>
          <a:p>
            <a:pPr algn="ctr"/>
            <a:r>
              <a:rPr lang="tr-TR" sz="5400" b="1" i="1" dirty="0" err="1" smtClean="0"/>
              <a:t>Fortunata</a:t>
            </a:r>
            <a:r>
              <a:rPr lang="tr-TR" sz="5400" b="1" i="1" dirty="0" smtClean="0"/>
              <a:t> y </a:t>
            </a:r>
            <a:r>
              <a:rPr lang="tr-TR" sz="5400" b="1" i="1" dirty="0" err="1" smtClean="0"/>
              <a:t>Jacinta</a:t>
            </a:r>
            <a:r>
              <a:rPr lang="es-ES_tradnl" sz="5400" b="1" i="1" dirty="0" smtClean="0"/>
              <a:t> </a:t>
            </a:r>
            <a:r>
              <a:rPr lang="es-ES_tradnl" sz="5400" b="1" dirty="0" smtClean="0"/>
              <a:t>(1887)</a:t>
            </a:r>
            <a:br>
              <a:rPr lang="es-ES_tradnl" sz="5400" b="1" dirty="0" smtClean="0"/>
            </a:br>
            <a:r>
              <a:rPr lang="es-ES_tradnl" dirty="0" smtClean="0"/>
              <a:t/>
            </a:r>
            <a:br>
              <a:rPr lang="es-ES_tradnl" dirty="0" smtClean="0"/>
            </a:br>
            <a:r>
              <a:rPr lang="es-ES_tradnl" dirty="0" smtClean="0"/>
              <a:t>Benito Pérez Galdós</a:t>
            </a:r>
            <a:endParaRPr lang="tr-TR" dirty="0"/>
          </a:p>
        </p:txBody>
      </p:sp>
      <p:pic>
        <p:nvPicPr>
          <p:cNvPr id="30722" name="Picture 2" descr="Resultado de imagen de fortunata y jacinta"/>
          <p:cNvPicPr>
            <a:picLocks noChangeAspect="1" noChangeArrowheads="1"/>
          </p:cNvPicPr>
          <p:nvPr/>
        </p:nvPicPr>
        <p:blipFill>
          <a:blip r:embed="rId2" cstate="print"/>
          <a:srcRect/>
          <a:stretch>
            <a:fillRect/>
          </a:stretch>
        </p:blipFill>
        <p:spPr bwMode="auto">
          <a:xfrm>
            <a:off x="3851920" y="3212976"/>
            <a:ext cx="2304256" cy="339493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922114"/>
          </a:xfrm>
        </p:spPr>
        <p:txBody>
          <a:bodyPr/>
          <a:lstStyle/>
          <a:p>
            <a:r>
              <a:rPr lang="es-ES_tradnl" b="1" dirty="0" smtClean="0"/>
              <a:t>La mujer caída</a:t>
            </a:r>
            <a:endParaRPr lang="tr-TR" b="1" dirty="0"/>
          </a:p>
        </p:txBody>
      </p:sp>
      <p:sp>
        <p:nvSpPr>
          <p:cNvPr id="3" name="2 İçerik Yer Tutucusu"/>
          <p:cNvSpPr>
            <a:spLocks noGrp="1"/>
          </p:cNvSpPr>
          <p:nvPr>
            <p:ph idx="1"/>
          </p:nvPr>
        </p:nvSpPr>
        <p:spPr>
          <a:xfrm>
            <a:off x="1115616" y="1268760"/>
            <a:ext cx="7818072" cy="5256584"/>
          </a:xfrm>
        </p:spPr>
        <p:txBody>
          <a:bodyPr>
            <a:normAutofit lnSpcReduction="10000"/>
          </a:bodyPr>
          <a:lstStyle/>
          <a:p>
            <a:r>
              <a:rPr lang="es-ES_tradnl" dirty="0" smtClean="0"/>
              <a:t>mujer “pecadora”</a:t>
            </a:r>
          </a:p>
          <a:p>
            <a:r>
              <a:rPr lang="es-ES_tradnl" b="1" dirty="0" smtClean="0"/>
              <a:t>quebrantadora</a:t>
            </a:r>
            <a:r>
              <a:rPr lang="es-ES_tradnl" dirty="0" smtClean="0"/>
              <a:t> de las normas sociales</a:t>
            </a:r>
          </a:p>
          <a:p>
            <a:r>
              <a:rPr lang="es-ES_tradnl" b="1" dirty="0" smtClean="0"/>
              <a:t>pone en peligro </a:t>
            </a:r>
            <a:r>
              <a:rPr lang="es-ES_tradnl" dirty="0" smtClean="0"/>
              <a:t>la estabilidad de la sociedad</a:t>
            </a:r>
          </a:p>
          <a:p>
            <a:r>
              <a:rPr lang="es-ES_tradnl" dirty="0" smtClean="0"/>
              <a:t>no cumple con su misión de “ángel”</a:t>
            </a:r>
            <a:endParaRPr lang="tr-TR" dirty="0" smtClean="0"/>
          </a:p>
          <a:p>
            <a:r>
              <a:rPr lang="es-ES_tradnl" b="1" dirty="0" smtClean="0"/>
              <a:t>Variantes</a:t>
            </a:r>
            <a:r>
              <a:rPr lang="es-ES_tradnl" dirty="0" smtClean="0"/>
              <a:t> de mujer caída:</a:t>
            </a:r>
          </a:p>
          <a:p>
            <a:pPr lvl="1"/>
            <a:r>
              <a:rPr lang="es-ES_tradnl" dirty="0" smtClean="0"/>
              <a:t>mujer seducida </a:t>
            </a:r>
          </a:p>
          <a:p>
            <a:pPr lvl="1"/>
            <a:r>
              <a:rPr lang="es-ES_tradnl" dirty="0" smtClean="0"/>
              <a:t>mujer que mantiene relaciones sexuales sin estar casada</a:t>
            </a:r>
          </a:p>
          <a:p>
            <a:pPr lvl="1"/>
            <a:r>
              <a:rPr lang="es-ES_tradnl" dirty="0" smtClean="0"/>
              <a:t>mujer infiel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556792"/>
            <a:ext cx="7498080" cy="2880320"/>
          </a:xfrm>
        </p:spPr>
        <p:txBody>
          <a:bodyPr>
            <a:normAutofit fontScale="90000"/>
          </a:bodyPr>
          <a:lstStyle/>
          <a:p>
            <a:pPr algn="ctr"/>
            <a:r>
              <a:rPr lang="es-ES_tradnl" b="1" dirty="0" smtClean="0"/>
              <a:t>¿Existe esta dualidad de la mujer en la novela Fortunata y Jacinta?</a:t>
            </a:r>
            <a:br>
              <a:rPr lang="es-ES_tradnl" b="1" dirty="0" smtClean="0"/>
            </a:br>
            <a:r>
              <a:rPr lang="es-ES_tradnl" b="1" dirty="0" smtClean="0"/>
              <a:t/>
            </a:r>
            <a:br>
              <a:rPr lang="es-ES_tradnl" b="1" dirty="0" smtClean="0"/>
            </a:br>
            <a:r>
              <a:rPr lang="es-ES_tradnl" dirty="0" smtClean="0"/>
              <a:t>Justifica tu respuesta.</a:t>
            </a:r>
            <a:endParaRPr lang="tr-TR"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extLst/>
          </p:nvPr>
        </p:nvGraphicFramePr>
        <p:xfrm>
          <a:off x="1475656" y="620688"/>
          <a:ext cx="6768752" cy="6132950"/>
        </p:xfrm>
        <a:graphic>
          <a:graphicData uri="http://schemas.openxmlformats.org/drawingml/2006/table">
            <a:tbl>
              <a:tblPr firstRow="1" bandRow="1">
                <a:tableStyleId>{5C22544A-7EE6-4342-B048-85BDC9FD1C3A}</a:tableStyleId>
              </a:tblPr>
              <a:tblGrid>
                <a:gridCol w="3384376">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962785">
                <a:tc>
                  <a:txBody>
                    <a:bodyPr/>
                    <a:lstStyle/>
                    <a:p>
                      <a:r>
                        <a:rPr lang="es-ES_tradnl" sz="2800" baseline="0" dirty="0" smtClean="0"/>
                        <a:t>  Jacinta</a:t>
                      </a:r>
                      <a:endParaRPr lang="tr-TR" sz="2800" dirty="0"/>
                    </a:p>
                  </a:txBody>
                  <a:tcPr/>
                </a:tc>
                <a:tc>
                  <a:txBody>
                    <a:bodyPr/>
                    <a:lstStyle/>
                    <a:p>
                      <a:r>
                        <a:rPr lang="es-ES_tradnl" sz="2800" dirty="0" smtClean="0"/>
                        <a:t>Fortunata</a:t>
                      </a:r>
                      <a:endParaRPr lang="tr-TR" sz="1600" dirty="0"/>
                    </a:p>
                  </a:txBody>
                  <a:tcPr/>
                </a:tc>
                <a:extLst>
                  <a:ext uri="{0D108BD9-81ED-4DB2-BD59-A6C34878D82A}">
                    <a16:rowId xmlns:a16="http://schemas.microsoft.com/office/drawing/2014/main" val="10000"/>
                  </a:ext>
                </a:extLst>
              </a:tr>
              <a:tr h="411787">
                <a:tc>
                  <a:txBody>
                    <a:bodyPr/>
                    <a:lstStyle/>
                    <a:p>
                      <a:r>
                        <a:rPr lang="es-ES_tradnl" dirty="0" smtClean="0"/>
                        <a:t>-</a:t>
                      </a:r>
                      <a:r>
                        <a:rPr lang="es-ES_tradnl" baseline="0" dirty="0" smtClean="0"/>
                        <a:t> Clase media</a:t>
                      </a:r>
                      <a:endParaRPr lang="tr-TR" dirty="0"/>
                    </a:p>
                  </a:txBody>
                  <a:tcPr/>
                </a:tc>
                <a:tc>
                  <a:txBody>
                    <a:bodyPr/>
                    <a:lstStyle/>
                    <a:p>
                      <a:pPr marL="285750" indent="-285750">
                        <a:buFontTx/>
                        <a:buChar char="-"/>
                      </a:pPr>
                      <a:r>
                        <a:rPr lang="es-ES_tradnl" dirty="0" smtClean="0"/>
                        <a:t>Clase</a:t>
                      </a:r>
                      <a:r>
                        <a:rPr lang="es-ES_tradnl" baseline="0" dirty="0" smtClean="0"/>
                        <a:t> obrera </a:t>
                      </a:r>
                      <a:r>
                        <a:rPr lang="es-ES" baseline="0" dirty="0" smtClean="0"/>
                        <a:t>(con Juanito)</a:t>
                      </a:r>
                    </a:p>
                    <a:p>
                      <a:pPr marL="285750" indent="-285750">
                        <a:buFontTx/>
                        <a:buChar char="-"/>
                      </a:pPr>
                      <a:r>
                        <a:rPr lang="es-ES" baseline="0" dirty="0" smtClean="0"/>
                        <a:t>Clase media (con Maxi)</a:t>
                      </a:r>
                      <a:endParaRPr lang="tr-TR" dirty="0"/>
                    </a:p>
                  </a:txBody>
                  <a:tcPr/>
                </a:tc>
                <a:extLst>
                  <a:ext uri="{0D108BD9-81ED-4DB2-BD59-A6C34878D82A}">
                    <a16:rowId xmlns:a16="http://schemas.microsoft.com/office/drawing/2014/main" val="10001"/>
                  </a:ext>
                </a:extLst>
              </a:tr>
              <a:tr h="1029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Recluida</a:t>
                      </a:r>
                      <a:r>
                        <a:rPr lang="es-ES_tradnl" baseline="0" dirty="0" smtClean="0"/>
                        <a:t> en el ámbito doméstico (no trabaja)</a:t>
                      </a:r>
                      <a:endParaRPr lang="tr-TR" dirty="0" smtClean="0"/>
                    </a:p>
                    <a:p>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Forma parte del ámbito público (trabaja con su tía)</a:t>
                      </a:r>
                      <a:endParaRPr lang="tr-TR" dirty="0" smtClean="0"/>
                    </a:p>
                    <a:p>
                      <a:endParaRPr lang="tr-TR" dirty="0"/>
                    </a:p>
                  </a:txBody>
                  <a:tcPr/>
                </a:tc>
                <a:extLst>
                  <a:ext uri="{0D108BD9-81ED-4DB2-BD59-A6C34878D82A}">
                    <a16:rowId xmlns:a16="http://schemas.microsoft.com/office/drawing/2014/main" val="10002"/>
                  </a:ext>
                </a:extLst>
              </a:tr>
              <a:tr h="1029469">
                <a:tc>
                  <a:txBody>
                    <a:bodyPr/>
                    <a:lstStyle/>
                    <a:p>
                      <a:r>
                        <a:rPr lang="es-ES_tradnl" dirty="0" smtClean="0"/>
                        <a:t>- Buena esposa (de Juanito)</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s-ES_tradnl" dirty="0" smtClean="0"/>
                        <a:t> Mujer</a:t>
                      </a:r>
                      <a:r>
                        <a:rPr lang="es-ES_tradnl" baseline="0" dirty="0" smtClean="0"/>
                        <a:t> seducida por Juanito</a:t>
                      </a:r>
                    </a:p>
                    <a:p>
                      <a:pPr marL="0" marR="0" indent="0" algn="l" defTabSz="914400" rtl="0" eaLnBrk="1" fontAlgn="auto" latinLnBrk="0" hangingPunct="1">
                        <a:lnSpc>
                          <a:spcPct val="100000"/>
                        </a:lnSpc>
                        <a:spcBef>
                          <a:spcPts val="0"/>
                        </a:spcBef>
                        <a:spcAft>
                          <a:spcPts val="0"/>
                        </a:spcAft>
                        <a:buClrTx/>
                        <a:buSzTx/>
                        <a:buFontTx/>
                        <a:buChar char="-"/>
                        <a:tabLst/>
                        <a:defRPr/>
                      </a:pPr>
                      <a:r>
                        <a:rPr lang="es-ES_tradnl" baseline="0" dirty="0" smtClean="0"/>
                        <a:t> Adúltera cuando se casa con Maximiliano Rubín.</a:t>
                      </a:r>
                      <a:endParaRPr lang="tr-TR" dirty="0" smtClean="0"/>
                    </a:p>
                  </a:txBody>
                  <a:tcPr/>
                </a:tc>
                <a:extLst>
                  <a:ext uri="{0D108BD9-81ED-4DB2-BD59-A6C34878D82A}">
                    <a16:rowId xmlns:a16="http://schemas.microsoft.com/office/drawing/2014/main" val="10003"/>
                  </a:ext>
                </a:extLst>
              </a:tr>
              <a:tr h="875259">
                <a:tc>
                  <a:txBody>
                    <a:bodyPr/>
                    <a:lstStyle/>
                    <a:p>
                      <a:r>
                        <a:rPr lang="es-ES_tradnl" dirty="0" smtClean="0"/>
                        <a:t>- </a:t>
                      </a:r>
                      <a:r>
                        <a:rPr lang="es-ES_tradnl" baseline="0" dirty="0" smtClean="0"/>
                        <a:t>paciente, resignada</a:t>
                      </a:r>
                      <a:endParaRPr lang="tr-TR" dirty="0"/>
                    </a:p>
                  </a:txBody>
                  <a:tcPr/>
                </a:tc>
                <a:tc>
                  <a:txBody>
                    <a:bodyPr/>
                    <a:lstStyle/>
                    <a:p>
                      <a:r>
                        <a:rPr lang="es-ES_tradnl" dirty="0" smtClean="0"/>
                        <a:t>-</a:t>
                      </a:r>
                      <a:r>
                        <a:rPr lang="es-ES_tradnl" baseline="0" dirty="0" smtClean="0"/>
                        <a:t> Más visceral, menos comedida en sus acciones</a:t>
                      </a:r>
                      <a:endParaRPr lang="tr-TR" dirty="0"/>
                    </a:p>
                  </a:txBody>
                  <a:tcPr/>
                </a:tc>
                <a:extLst>
                  <a:ext uri="{0D108BD9-81ED-4DB2-BD59-A6C34878D82A}">
                    <a16:rowId xmlns:a16="http://schemas.microsoft.com/office/drawing/2014/main" val="10004"/>
                  </a:ext>
                </a:extLst>
              </a:tr>
              <a:tr h="875259">
                <a:tc>
                  <a:txBody>
                    <a:bodyPr/>
                    <a:lstStyle/>
                    <a:p>
                      <a:pPr>
                        <a:buFontTx/>
                        <a:buChar char="-"/>
                      </a:pPr>
                      <a:r>
                        <a:rPr lang="es-ES_tradnl" dirty="0" smtClean="0"/>
                        <a:t> deseo sexual refrenado</a:t>
                      </a:r>
                      <a:endParaRPr lang="tr-TR" dirty="0"/>
                    </a:p>
                  </a:txBody>
                  <a:tcPr/>
                </a:tc>
                <a:tc>
                  <a:txBody>
                    <a:bodyPr/>
                    <a:lstStyle/>
                    <a:p>
                      <a:r>
                        <a:rPr lang="es-ES_tradnl" dirty="0" smtClean="0"/>
                        <a:t>- Sexualmente</a:t>
                      </a:r>
                      <a:r>
                        <a:rPr lang="es-ES_tradnl" baseline="0" dirty="0" smtClean="0"/>
                        <a:t> más liberal</a:t>
                      </a:r>
                      <a:endParaRPr lang="tr-TR" dirty="0"/>
                    </a:p>
                  </a:txBody>
                  <a:tcPr/>
                </a:tc>
                <a:extLst>
                  <a:ext uri="{0D108BD9-81ED-4DB2-BD59-A6C34878D82A}">
                    <a16:rowId xmlns:a16="http://schemas.microsoft.com/office/drawing/2014/main" val="10005"/>
                  </a:ext>
                </a:extLst>
              </a:tr>
              <a:tr h="720629">
                <a:tc>
                  <a:txBody>
                    <a:bodyPr/>
                    <a:lstStyle/>
                    <a:p>
                      <a:pPr>
                        <a:buFontTx/>
                        <a:buChar char="-"/>
                      </a:pPr>
                      <a:r>
                        <a:rPr lang="es-ES_tradnl" baseline="0" dirty="0" smtClean="0"/>
                        <a:t> deseo de maternidad (aunque </a:t>
                      </a:r>
                    </a:p>
                    <a:p>
                      <a:pPr>
                        <a:buFontTx/>
                        <a:buNone/>
                      </a:pPr>
                      <a:r>
                        <a:rPr lang="es-ES_tradnl" baseline="0" dirty="0" smtClean="0"/>
                        <a:t>no puede tener hijos)</a:t>
                      </a:r>
                      <a:endParaRPr lang="tr-TR" dirty="0"/>
                    </a:p>
                  </a:txBody>
                  <a:tcPr/>
                </a:tc>
                <a:tc>
                  <a:txBody>
                    <a:bodyPr/>
                    <a:lstStyle/>
                    <a:p>
                      <a:r>
                        <a:rPr lang="es-ES_tradnl" dirty="0" smtClean="0"/>
                        <a:t>- Tiene</a:t>
                      </a:r>
                      <a:r>
                        <a:rPr lang="es-ES_tradnl" baseline="0" dirty="0" smtClean="0"/>
                        <a:t> un hijo con Juanito</a:t>
                      </a:r>
                      <a:endParaRPr lang="tr-T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19383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2204864"/>
            <a:ext cx="7498080" cy="1143000"/>
          </a:xfrm>
        </p:spPr>
        <p:txBody>
          <a:bodyPr>
            <a:normAutofit/>
          </a:bodyPr>
          <a:lstStyle/>
          <a:p>
            <a:pPr algn="ctr"/>
            <a:r>
              <a:rPr lang="es-ES" sz="6000" b="1" dirty="0" smtClean="0"/>
              <a:t>Fortunata</a:t>
            </a:r>
            <a:endParaRPr lang="tr-TR" sz="6000" b="1" dirty="0"/>
          </a:p>
        </p:txBody>
      </p:sp>
    </p:spTree>
    <p:extLst>
      <p:ext uri="{BB962C8B-B14F-4D97-AF65-F5344CB8AC3E}">
        <p14:creationId xmlns:p14="http://schemas.microsoft.com/office/powerpoint/2010/main" val="175295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627712"/>
          </a:xfrm>
        </p:spPr>
        <p:txBody>
          <a:bodyPr>
            <a:normAutofit/>
          </a:bodyPr>
          <a:lstStyle/>
          <a:p>
            <a:pPr marL="82296" indent="0">
              <a:buNone/>
            </a:pPr>
            <a:r>
              <a:rPr lang="es-ES" dirty="0" smtClean="0"/>
              <a:t>“Pensó en no ver nada y vio algo que de pronto le impresionó, una mujer bonita, joven, alta (...) La moza tenía pañuelo azul claro por la cabeza y un mantón sobre los hombros, y en el momento de ver al Delfín, se infló con él, quiero decir, que hizo ese característico arqueo de brazos y alzamiento de hombros con que las madrileñas del pueblo se agasajan dentro del mantón (...)” (67)</a:t>
            </a:r>
            <a:endParaRPr lang="tr-TR" dirty="0"/>
          </a:p>
        </p:txBody>
      </p:sp>
    </p:spTree>
    <p:extLst>
      <p:ext uri="{BB962C8B-B14F-4D97-AF65-F5344CB8AC3E}">
        <p14:creationId xmlns:p14="http://schemas.microsoft.com/office/powerpoint/2010/main" val="41526051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260648"/>
            <a:ext cx="7498080" cy="6336704"/>
          </a:xfrm>
        </p:spPr>
        <p:txBody>
          <a:bodyPr>
            <a:normAutofit fontScale="92500" lnSpcReduction="20000"/>
          </a:bodyPr>
          <a:lstStyle/>
          <a:p>
            <a:pPr marL="82296" indent="0">
              <a:buNone/>
            </a:pPr>
            <a:r>
              <a:rPr lang="es-ES" dirty="0" smtClean="0"/>
              <a:t>“Juanito no pecaba de corto, y al ver a la chica y observar lo linda que era y lo bien calzada que estaba, diéronle ganas de tomarse confianzas con ella (...) advirtió que la muchacha sacaba del mantón una mano y que se la llevaba a la boca (...) </a:t>
            </a:r>
          </a:p>
          <a:p>
            <a:pPr>
              <a:buFontTx/>
              <a:buChar char="-"/>
            </a:pPr>
            <a:r>
              <a:rPr lang="es-ES" dirty="0" smtClean="0"/>
              <a:t>¿qué come usted, criatura?</a:t>
            </a:r>
          </a:p>
          <a:p>
            <a:pPr>
              <a:buFontTx/>
              <a:buChar char="-"/>
            </a:pPr>
            <a:r>
              <a:rPr lang="es-ES" dirty="0" smtClean="0"/>
              <a:t>¿No lo ve usted? (...) Un huevo.</a:t>
            </a:r>
          </a:p>
          <a:p>
            <a:pPr>
              <a:buFontTx/>
              <a:buChar char="-"/>
            </a:pPr>
            <a:r>
              <a:rPr lang="es-ES" dirty="0" smtClean="0"/>
              <a:t>¡Un huevo crudo!</a:t>
            </a:r>
          </a:p>
          <a:p>
            <a:pPr marL="82296" indent="0">
              <a:buNone/>
            </a:pPr>
            <a:r>
              <a:rPr lang="es-ES" dirty="0" smtClean="0"/>
              <a:t>Con mucho donaire, la muchacha se llevó a la boca por segunda vez el huevo roto y se atizó otro sorbo (...) ¿Quiere usted?-replicó ella ofreciendo al Delfín lo que en el cascarón quedaba. Por entre los dedos de la chica se escurrían aquellas babas gelatinosas y transparentes (...) (68)</a:t>
            </a:r>
            <a:endParaRPr lang="tr-TR" dirty="0"/>
          </a:p>
        </p:txBody>
      </p:sp>
    </p:spTree>
    <p:extLst>
      <p:ext uri="{BB962C8B-B14F-4D97-AF65-F5344CB8AC3E}">
        <p14:creationId xmlns:p14="http://schemas.microsoft.com/office/powerpoint/2010/main" val="2684559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47664" y="2420888"/>
            <a:ext cx="7066032" cy="1143000"/>
          </a:xfrm>
        </p:spPr>
        <p:txBody>
          <a:bodyPr>
            <a:normAutofit fontScale="90000"/>
          </a:bodyPr>
          <a:lstStyle/>
          <a:p>
            <a:r>
              <a:rPr lang="es-ES" b="1" dirty="0" smtClean="0"/>
              <a:t>Barbarita (madre de Juanito)</a:t>
            </a:r>
            <a:endParaRPr lang="tr-TR" b="1" dirty="0"/>
          </a:p>
        </p:txBody>
      </p:sp>
    </p:spTree>
    <p:extLst>
      <p:ext uri="{BB962C8B-B14F-4D97-AF65-F5344CB8AC3E}">
        <p14:creationId xmlns:p14="http://schemas.microsoft.com/office/powerpoint/2010/main" val="384742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548680"/>
            <a:ext cx="7498080" cy="6048672"/>
          </a:xfrm>
        </p:spPr>
        <p:txBody>
          <a:bodyPr>
            <a:normAutofit/>
          </a:bodyPr>
          <a:lstStyle/>
          <a:p>
            <a:pPr marL="82296" indent="0">
              <a:buNone/>
            </a:pPr>
            <a:r>
              <a:rPr lang="es-ES" dirty="0" smtClean="0"/>
              <a:t>“Es preciso que te cases. Ya te tengo la mujer buscada. Eres un chiquillo y a ti hay que dártelo todo hecho. ¡Qué será de ti el día en que yo te falte! Por eso quiero dejarte en buenas manos (...) Juanito no dijo que sí ni que no” (74-5)</a:t>
            </a:r>
          </a:p>
          <a:p>
            <a:pPr marL="82296" indent="0">
              <a:buNone/>
            </a:pPr>
            <a:endParaRPr lang="es-ES" dirty="0"/>
          </a:p>
          <a:p>
            <a:pPr marL="82296" indent="0">
              <a:buNone/>
            </a:pPr>
            <a:r>
              <a:rPr lang="es-ES" dirty="0" smtClean="0"/>
              <a:t>“Bendita sea mi madrecita... Que me casó contigo...” (103)</a:t>
            </a:r>
          </a:p>
          <a:p>
            <a:pPr marL="82296" indent="0">
              <a:buNone/>
            </a:pPr>
            <a:endParaRPr lang="es-ES" dirty="0"/>
          </a:p>
        </p:txBody>
      </p:sp>
    </p:spTree>
    <p:extLst>
      <p:ext uri="{BB962C8B-B14F-4D97-AF65-F5344CB8AC3E}">
        <p14:creationId xmlns:p14="http://schemas.microsoft.com/office/powerpoint/2010/main" val="14461896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2204864"/>
            <a:ext cx="7498080" cy="1143000"/>
          </a:xfrm>
        </p:spPr>
        <p:txBody>
          <a:bodyPr>
            <a:normAutofit/>
          </a:bodyPr>
          <a:lstStyle/>
          <a:p>
            <a:pPr algn="ctr"/>
            <a:r>
              <a:rPr lang="es-ES" sz="6000" b="1" dirty="0" smtClean="0"/>
              <a:t>Jacinta</a:t>
            </a:r>
            <a:endParaRPr lang="tr-TR" sz="6000" b="1" dirty="0"/>
          </a:p>
        </p:txBody>
      </p:sp>
    </p:spTree>
    <p:extLst>
      <p:ext uri="{BB962C8B-B14F-4D97-AF65-F5344CB8AC3E}">
        <p14:creationId xmlns:p14="http://schemas.microsoft.com/office/powerpoint/2010/main" val="23113016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5920" y="2348880"/>
            <a:ext cx="7498080" cy="1143000"/>
          </a:xfrm>
        </p:spPr>
        <p:txBody>
          <a:bodyPr/>
          <a:lstStyle/>
          <a:p>
            <a:r>
              <a:rPr lang="es-ES" dirty="0" smtClean="0"/>
              <a:t>Descripción</a:t>
            </a:r>
            <a:endParaRPr lang="tr-TR" dirty="0"/>
          </a:p>
        </p:txBody>
      </p:sp>
    </p:spTree>
    <p:extLst>
      <p:ext uri="{BB962C8B-B14F-4D97-AF65-F5344CB8AC3E}">
        <p14:creationId xmlns:p14="http://schemas.microsoft.com/office/powerpoint/2010/main" val="504066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988840"/>
            <a:ext cx="7498080" cy="1143000"/>
          </a:xfrm>
        </p:spPr>
        <p:txBody>
          <a:bodyPr>
            <a:normAutofit fontScale="90000"/>
          </a:bodyPr>
          <a:lstStyle/>
          <a:p>
            <a:pPr algn="ctr"/>
            <a:r>
              <a:rPr lang="es-ES_tradnl" b="1" dirty="0" smtClean="0"/>
              <a:t>Dualidad </a:t>
            </a:r>
            <a:br>
              <a:rPr lang="es-ES_tradnl" b="1" dirty="0" smtClean="0"/>
            </a:br>
            <a:r>
              <a:rPr lang="es-ES_tradnl" b="1" dirty="0" smtClean="0"/>
              <a:t>en la mujer del siglo XIX</a:t>
            </a:r>
            <a:br>
              <a:rPr lang="es-ES_tradnl" b="1" dirty="0" smtClean="0"/>
            </a:br>
            <a:r>
              <a:rPr lang="es-ES_tradnl" b="1" dirty="0" smtClean="0"/>
              <a:t/>
            </a:r>
            <a:br>
              <a:rPr lang="es-ES_tradnl" b="1" dirty="0" smtClean="0"/>
            </a:br>
            <a:r>
              <a:rPr lang="es-ES_tradnl" b="1" dirty="0" smtClean="0"/>
              <a:t>¿Qué se esperaba de ella?</a:t>
            </a:r>
            <a:endParaRPr lang="tr-TR"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16632"/>
            <a:ext cx="7498080" cy="6131768"/>
          </a:xfrm>
        </p:spPr>
        <p:txBody>
          <a:bodyPr>
            <a:normAutofit/>
          </a:bodyPr>
          <a:lstStyle/>
          <a:p>
            <a:pPr marL="82296" indent="0">
              <a:buNone/>
            </a:pPr>
            <a:r>
              <a:rPr lang="es-ES" dirty="0" smtClean="0"/>
              <a:t>“Porque </a:t>
            </a:r>
            <a:r>
              <a:rPr lang="es-ES" dirty="0"/>
              <a:t>Jacinta era una chica de prendas excelentes, modestita, delicada, cariñosa y además muy bonita. Sus lindos ojos estaban ya declarando la sazón de su alma o el punto en que tocan a enamorarse y enamorar. Barbarita quería mucho a todas sus sobrinas; pero a Jacinta la adoraba; teníala casi siempre consigo y derramaba sobre ella mil atenciones y miramientos, sin que nadie, ni aun la propia madre de Jacinta, pudiera sospechar que la criaba para </a:t>
            </a:r>
            <a:r>
              <a:rPr lang="es-ES" dirty="0" smtClean="0"/>
              <a:t>nuera (...) (75)</a:t>
            </a:r>
          </a:p>
        </p:txBody>
      </p:sp>
    </p:spTree>
    <p:extLst>
      <p:ext uri="{BB962C8B-B14F-4D97-AF65-F5344CB8AC3E}">
        <p14:creationId xmlns:p14="http://schemas.microsoft.com/office/powerpoint/2010/main" val="2770982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627712"/>
          </a:xfrm>
        </p:spPr>
        <p:txBody>
          <a:bodyPr>
            <a:normAutofit lnSpcReduction="10000"/>
          </a:bodyPr>
          <a:lstStyle/>
          <a:p>
            <a:pPr marL="82296" indent="0">
              <a:buNone/>
            </a:pPr>
            <a:r>
              <a:rPr lang="es-ES" dirty="0" smtClean="0"/>
              <a:t>“Jacinta </a:t>
            </a:r>
            <a:r>
              <a:rPr lang="es-ES" dirty="0"/>
              <a:t>era de estatura mediana, con más gracia que belleza, lo que se llama en lenguaje corriente una mujer </a:t>
            </a:r>
            <a:r>
              <a:rPr lang="es-ES" i="1" dirty="0"/>
              <a:t>mona</a:t>
            </a:r>
            <a:r>
              <a:rPr lang="es-ES" dirty="0"/>
              <a:t>. Su tez finísima y sus ojos que despedían alegría y sentimiento componían un rostro sumamente </a:t>
            </a:r>
            <a:r>
              <a:rPr lang="es-ES" dirty="0" smtClean="0"/>
              <a:t>agradable (...) </a:t>
            </a:r>
            <a:r>
              <a:rPr lang="es-ES" dirty="0"/>
              <a:t> </a:t>
            </a:r>
          </a:p>
          <a:p>
            <a:pPr marL="82296" indent="0">
              <a:buNone/>
            </a:pPr>
            <a:r>
              <a:rPr lang="es-ES" dirty="0"/>
              <a:t>Barbarita, que la había criado, conocía bien sus notables prendas morales, los tesoros de su corazón amante, que pagaba siempre con creces el cariño que se le tenía, y por todo esto se enorgullecía de su </a:t>
            </a:r>
            <a:r>
              <a:rPr lang="es-ES" dirty="0" smtClean="0"/>
              <a:t>elección (77)</a:t>
            </a:r>
            <a:endParaRPr lang="tr-TR" dirty="0"/>
          </a:p>
        </p:txBody>
      </p:sp>
    </p:spTree>
    <p:extLst>
      <p:ext uri="{BB962C8B-B14F-4D97-AF65-F5344CB8AC3E}">
        <p14:creationId xmlns:p14="http://schemas.microsoft.com/office/powerpoint/2010/main" val="2202897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“Jacinta era una mujer muy mona: lo tenía todo, bondad, belleza, talento y virtud. El danzante de Juan no merecía tan joya” (459)</a:t>
            </a:r>
            <a:endParaRPr lang="tr-TR" dirty="0"/>
          </a:p>
        </p:txBody>
      </p:sp>
    </p:spTree>
    <p:extLst>
      <p:ext uri="{BB962C8B-B14F-4D97-AF65-F5344CB8AC3E}">
        <p14:creationId xmlns:p14="http://schemas.microsoft.com/office/powerpoint/2010/main" val="4224083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2060848"/>
            <a:ext cx="7498080" cy="1143000"/>
          </a:xfrm>
        </p:spPr>
        <p:txBody>
          <a:bodyPr/>
          <a:lstStyle/>
          <a:p>
            <a:r>
              <a:rPr lang="es-ES" dirty="0" smtClean="0"/>
              <a:t>Alusiones a Jacinta como ángel</a:t>
            </a:r>
            <a:endParaRPr lang="tr-TR" dirty="0"/>
          </a:p>
        </p:txBody>
      </p:sp>
    </p:spTree>
    <p:extLst>
      <p:ext uri="{BB962C8B-B14F-4D97-AF65-F5344CB8AC3E}">
        <p14:creationId xmlns:p14="http://schemas.microsoft.com/office/powerpoint/2010/main" val="27420153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92696"/>
            <a:ext cx="7498080" cy="5555704"/>
          </a:xfrm>
        </p:spPr>
        <p:txBody>
          <a:bodyPr>
            <a:normAutofit lnSpcReduction="10000"/>
          </a:bodyPr>
          <a:lstStyle/>
          <a:p>
            <a:pPr marL="82296" indent="0">
              <a:buNone/>
            </a:pPr>
            <a:r>
              <a:rPr lang="es-ES" dirty="0" smtClean="0"/>
              <a:t>¡Ah! Esposa mía, esposa adorada, ángel de mi salvación... Mesías mío... ¿Verdad que me perdonas?... di que sí.</a:t>
            </a:r>
          </a:p>
          <a:p>
            <a:pPr marL="82296" indent="0">
              <a:buNone/>
            </a:pPr>
            <a:r>
              <a:rPr lang="es-ES" dirty="0" smtClean="0"/>
              <a:t>(107)</a:t>
            </a:r>
          </a:p>
          <a:p>
            <a:pPr marL="82296" indent="0">
              <a:buNone/>
            </a:pPr>
            <a:endParaRPr lang="es-ES" dirty="0"/>
          </a:p>
          <a:p>
            <a:pPr marL="82296" indent="0">
              <a:buNone/>
            </a:pPr>
            <a:r>
              <a:rPr lang="es-ES" dirty="0" smtClean="0"/>
              <a:t>“Ésta es un ángel, y los ángeles caen en la tontería de creer que el mundo es el cielo. El mundo no es el cielo (...) Si todo lo que piensan y sienten los ángeles, como mi mujer, se llevara a la práctica, la vida sería imposible, absolutamente imposible” (275)</a:t>
            </a:r>
            <a:endParaRPr lang="tr-TR" dirty="0"/>
          </a:p>
        </p:txBody>
      </p:sp>
    </p:spTree>
    <p:extLst>
      <p:ext uri="{BB962C8B-B14F-4D97-AF65-F5344CB8AC3E}">
        <p14:creationId xmlns:p14="http://schemas.microsoft.com/office/powerpoint/2010/main" val="31155490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99792" y="2132856"/>
            <a:ext cx="5985912" cy="1143000"/>
          </a:xfrm>
        </p:spPr>
        <p:txBody>
          <a:bodyPr/>
          <a:lstStyle/>
          <a:p>
            <a:r>
              <a:rPr lang="es-ES" dirty="0" smtClean="0"/>
              <a:t>Sumisión</a:t>
            </a:r>
            <a:endParaRPr lang="tr-TR" dirty="0"/>
          </a:p>
        </p:txBody>
      </p:sp>
    </p:spTree>
    <p:extLst>
      <p:ext uri="{BB962C8B-B14F-4D97-AF65-F5344CB8AC3E}">
        <p14:creationId xmlns:p14="http://schemas.microsoft.com/office/powerpoint/2010/main" val="13156811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908720"/>
            <a:ext cx="7498080" cy="5339680"/>
          </a:xfrm>
        </p:spPr>
        <p:txBody>
          <a:bodyPr/>
          <a:lstStyle/>
          <a:p>
            <a:pPr marL="82296" indent="0">
              <a:buNone/>
            </a:pPr>
            <a:r>
              <a:rPr lang="es-ES" dirty="0" smtClean="0"/>
              <a:t>“Jacinta tenía idea tan alta de los talentos y de las sabias lecturas del Delfín, que rara vez dejaba de doblegarse ante ellas, aunque en su fuero interno guardase algunos juicios independientes que la modestia y la subordinación no le permitían manifestar” (275)</a:t>
            </a:r>
            <a:endParaRPr lang="tr-TR" dirty="0"/>
          </a:p>
        </p:txBody>
      </p:sp>
    </p:spTree>
    <p:extLst>
      <p:ext uri="{BB962C8B-B14F-4D97-AF65-F5344CB8AC3E}">
        <p14:creationId xmlns:p14="http://schemas.microsoft.com/office/powerpoint/2010/main" val="28853470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76672"/>
            <a:ext cx="7498080" cy="5771728"/>
          </a:xfrm>
        </p:spPr>
        <p:txBody>
          <a:bodyPr>
            <a:normAutofit lnSpcReduction="10000"/>
          </a:bodyPr>
          <a:lstStyle/>
          <a:p>
            <a:pPr marL="82296" indent="0">
              <a:buNone/>
            </a:pPr>
            <a:r>
              <a:rPr lang="es-ES" dirty="0" smtClean="0"/>
              <a:t>“La más subyugada era Jacinta, quien no se hubiera atrevido a sostener delante de la familia que lo blanco es blanco, si su querido esposo sostenía que era negro. Respecto a las perfecciones morales que toda la familia declaraba en Juan, Jacinta tenía sus dudas. Vaya si las tenía. Pero viéndose sola en aquel terreno de la incertidumbre, llenábase de tristeza y decía: “Me estaré quejando de vicio? </a:t>
            </a:r>
          </a:p>
          <a:p>
            <a:pPr marL="82296" indent="0">
              <a:buNone/>
            </a:pPr>
            <a:r>
              <a:rPr lang="es-ES" dirty="0" smtClean="0"/>
              <a:t>¿Seré yo, como aseguran, la más feliz de las mujeres, y no habré caído en ello?</a:t>
            </a:r>
            <a:endParaRPr lang="tr-TR" dirty="0"/>
          </a:p>
        </p:txBody>
      </p:sp>
    </p:spTree>
    <p:extLst>
      <p:ext uri="{BB962C8B-B14F-4D97-AF65-F5344CB8AC3E}">
        <p14:creationId xmlns:p14="http://schemas.microsoft.com/office/powerpoint/2010/main" val="1347612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2420888"/>
            <a:ext cx="7498080" cy="1143000"/>
          </a:xfrm>
        </p:spPr>
        <p:txBody>
          <a:bodyPr/>
          <a:lstStyle/>
          <a:p>
            <a:r>
              <a:rPr lang="es-ES" dirty="0" smtClean="0"/>
              <a:t>Discreción</a:t>
            </a:r>
            <a:endParaRPr lang="tr-TR" dirty="0"/>
          </a:p>
        </p:txBody>
      </p:sp>
    </p:spTree>
    <p:extLst>
      <p:ext uri="{BB962C8B-B14F-4D97-AF65-F5344CB8AC3E}">
        <p14:creationId xmlns:p14="http://schemas.microsoft.com/office/powerpoint/2010/main" val="543925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260648"/>
            <a:ext cx="7498080" cy="6408712"/>
          </a:xfrm>
        </p:spPr>
        <p:txBody>
          <a:bodyPr>
            <a:normAutofit fontScale="85000" lnSpcReduction="10000"/>
          </a:bodyPr>
          <a:lstStyle/>
          <a:p>
            <a:pPr marL="82296" indent="0">
              <a:buNone/>
            </a:pPr>
            <a:r>
              <a:rPr lang="es-ES" dirty="0" smtClean="0"/>
              <a:t>“Más le importaba la conducta de aquel ingrato que a su lado dormía tan tranquilo. Porque no tenía duda de que Juan andaba algo distraído, y esto no lo podían notar sus padres (...) El pérfido guardaba tan bien las apariencias, que nada hacía ni decía en familia que no revelara una conducta regular y correctísima. Trataba a su mujer con un cariño tal, que... Vamos, se le tomaría por enamorado (...) sólo ella, fundándose en datos negativos, podía destruir la aureola que el público y la familia ponían al glorioso Delfín. Decía su mamá que era un marido modelo. ¡Valiente pillo! Y la esposa no podía contestar a su suegra (...) Con qué cara le diría: “Pues no hay tan modelo, no señora, no hay tal modelo, y cuando yo lo digo, bien sabido me lo tendré”” (150)</a:t>
            </a:r>
            <a:endParaRPr lang="tr-TR" dirty="0"/>
          </a:p>
        </p:txBody>
      </p:sp>
    </p:spTree>
    <p:extLst>
      <p:ext uri="{BB962C8B-B14F-4D97-AF65-F5344CB8AC3E}">
        <p14:creationId xmlns:p14="http://schemas.microsoft.com/office/powerpoint/2010/main" val="99644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o"/>
          <p:cNvGraphicFramePr>
            <a:graphicFrameLocks noGrp="1"/>
          </p:cNvGraphicFramePr>
          <p:nvPr/>
        </p:nvGraphicFramePr>
        <p:xfrm>
          <a:off x="1259632" y="1268760"/>
          <a:ext cx="7488832" cy="5346353"/>
        </p:xfrm>
        <a:graphic>
          <a:graphicData uri="http://schemas.openxmlformats.org/drawingml/2006/table">
            <a:tbl>
              <a:tblPr firstRow="1" bandRow="1">
                <a:tableStyleId>{5C22544A-7EE6-4342-B048-85BDC9FD1C3A}</a:tableStyleId>
              </a:tblPr>
              <a:tblGrid>
                <a:gridCol w="3744416">
                  <a:extLst>
                    <a:ext uri="{9D8B030D-6E8A-4147-A177-3AD203B41FA5}">
                      <a16:colId xmlns:a16="http://schemas.microsoft.com/office/drawing/2014/main" val="20000"/>
                    </a:ext>
                  </a:extLst>
                </a:gridCol>
                <a:gridCol w="3744416">
                  <a:extLst>
                    <a:ext uri="{9D8B030D-6E8A-4147-A177-3AD203B41FA5}">
                      <a16:colId xmlns:a16="http://schemas.microsoft.com/office/drawing/2014/main" val="20001"/>
                    </a:ext>
                  </a:extLst>
                </a:gridCol>
              </a:tblGrid>
              <a:tr h="855170">
                <a:tc>
                  <a:txBody>
                    <a:bodyPr/>
                    <a:lstStyle/>
                    <a:p>
                      <a:r>
                        <a:rPr lang="es-ES_tradnl" sz="2800" baseline="0" dirty="0" smtClean="0"/>
                        <a:t>  el h</a:t>
                      </a:r>
                      <a:r>
                        <a:rPr lang="es-ES_tradnl" sz="2800" dirty="0" smtClean="0"/>
                        <a:t>ombre</a:t>
                      </a:r>
                      <a:endParaRPr lang="tr-TR" sz="2800" dirty="0"/>
                    </a:p>
                  </a:txBody>
                  <a:tcPr/>
                </a:tc>
                <a:tc>
                  <a:txBody>
                    <a:bodyPr/>
                    <a:lstStyle/>
                    <a:p>
                      <a:r>
                        <a:rPr lang="es-ES_tradnl" sz="2800" dirty="0" smtClean="0"/>
                        <a:t> la mujer- </a:t>
                      </a:r>
                      <a:r>
                        <a:rPr lang="es-ES_tradnl" sz="1600" dirty="0" smtClean="0"/>
                        <a:t>un</a:t>
                      </a:r>
                      <a:r>
                        <a:rPr lang="es-ES_tradnl" sz="1600" baseline="0" dirty="0" smtClean="0"/>
                        <a:t> s</a:t>
                      </a:r>
                      <a:r>
                        <a:rPr lang="es-ES_tradnl" sz="1600" dirty="0" smtClean="0"/>
                        <a:t>er diferente pero complementario al hombre</a:t>
                      </a:r>
                      <a:endParaRPr lang="tr-TR" sz="1600" dirty="0"/>
                    </a:p>
                  </a:txBody>
                  <a:tcPr/>
                </a:tc>
                <a:extLst>
                  <a:ext uri="{0D108BD9-81ED-4DB2-BD59-A6C34878D82A}">
                    <a16:rowId xmlns:a16="http://schemas.microsoft.com/office/drawing/2014/main" val="10000"/>
                  </a:ext>
                </a:extLst>
              </a:tr>
              <a:tr h="512982">
                <a:tc>
                  <a:txBody>
                    <a:bodyPr/>
                    <a:lstStyle/>
                    <a:p>
                      <a:r>
                        <a:rPr lang="es-ES_tradnl" dirty="0" smtClean="0"/>
                        <a:t>-</a:t>
                      </a:r>
                      <a:r>
                        <a:rPr lang="es-ES_tradnl" baseline="0" dirty="0" smtClean="0"/>
                        <a:t> esfera </a:t>
                      </a:r>
                      <a:r>
                        <a:rPr lang="es-ES_tradnl" dirty="0" smtClean="0"/>
                        <a:t>pública</a:t>
                      </a:r>
                      <a:endParaRPr lang="tr-TR" dirty="0"/>
                    </a:p>
                  </a:txBody>
                  <a:tcPr/>
                </a:tc>
                <a:tc>
                  <a:txBody>
                    <a:bodyPr/>
                    <a:lstStyle/>
                    <a:p>
                      <a:r>
                        <a:rPr lang="es-ES_tradnl" dirty="0" smtClean="0"/>
                        <a:t>- esfera </a:t>
                      </a:r>
                      <a:r>
                        <a:rPr lang="es-ES_tradnl" baseline="0" dirty="0" smtClean="0"/>
                        <a:t>doméstica y privada</a:t>
                      </a:r>
                      <a:endParaRPr lang="tr-TR" dirty="0"/>
                    </a:p>
                  </a:txBody>
                  <a:tcPr/>
                </a:tc>
                <a:extLst>
                  <a:ext uri="{0D108BD9-81ED-4DB2-BD59-A6C34878D82A}">
                    <a16:rowId xmlns:a16="http://schemas.microsoft.com/office/drawing/2014/main" val="10001"/>
                  </a:ext>
                </a:extLst>
              </a:tr>
              <a:tr h="5441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propietario</a:t>
                      </a:r>
                      <a:endParaRPr lang="tr-TR" dirty="0" smtClean="0"/>
                    </a:p>
                    <a:p>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objeto poseído</a:t>
                      </a:r>
                      <a:endParaRPr lang="tr-TR" dirty="0" smtClean="0"/>
                    </a:p>
                    <a:p>
                      <a:endParaRPr lang="tr-TR" dirty="0"/>
                    </a:p>
                  </a:txBody>
                  <a:tcPr/>
                </a:tc>
                <a:extLst>
                  <a:ext uri="{0D108BD9-81ED-4DB2-BD59-A6C34878D82A}">
                    <a16:rowId xmlns:a16="http://schemas.microsoft.com/office/drawing/2014/main" val="10002"/>
                  </a:ext>
                </a:extLst>
              </a:tr>
              <a:tr h="777427">
                <a:tc>
                  <a:txBody>
                    <a:bodyPr/>
                    <a:lstStyle/>
                    <a:p>
                      <a:r>
                        <a:rPr lang="es-ES_tradnl" dirty="0" smtClean="0"/>
                        <a:t>- ámbito</a:t>
                      </a:r>
                      <a:r>
                        <a:rPr lang="es-ES_tradnl" baseline="0" dirty="0" smtClean="0"/>
                        <a:t> laboral</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s-ES_tradnl" baseline="0" dirty="0" smtClean="0"/>
                        <a:t> á</a:t>
                      </a:r>
                      <a:r>
                        <a:rPr lang="es-ES_tradnl" dirty="0" smtClean="0"/>
                        <a:t>mbito afectivo y moral</a:t>
                      </a:r>
                    </a:p>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“buena y doméstica por naturaleza”</a:t>
                      </a:r>
                      <a:endParaRPr lang="tr-TR" dirty="0" smtClean="0"/>
                    </a:p>
                  </a:txBody>
                  <a:tcPr/>
                </a:tc>
                <a:extLst>
                  <a:ext uri="{0D108BD9-81ED-4DB2-BD59-A6C34878D82A}">
                    <a16:rowId xmlns:a16="http://schemas.microsoft.com/office/drawing/2014/main" val="10003"/>
                  </a:ext>
                </a:extLst>
              </a:tr>
              <a:tr h="777427">
                <a:tc>
                  <a:txBody>
                    <a:bodyPr/>
                    <a:lstStyle/>
                    <a:p>
                      <a:r>
                        <a:rPr lang="es-ES_tradnl" dirty="0" smtClean="0"/>
                        <a:t>- </a:t>
                      </a:r>
                      <a:r>
                        <a:rPr lang="es-ES_tradnl" baseline="0" dirty="0" smtClean="0"/>
                        <a:t>se le justifica cualquier carencia y falta de dedicación a la familia</a:t>
                      </a:r>
                      <a:endParaRPr lang="tr-TR" dirty="0"/>
                    </a:p>
                  </a:txBody>
                  <a:tcPr/>
                </a:tc>
                <a:tc>
                  <a:txBody>
                    <a:bodyPr/>
                    <a:lstStyle/>
                    <a:p>
                      <a:r>
                        <a:rPr lang="es-ES_tradnl" dirty="0" smtClean="0"/>
                        <a:t>- </a:t>
                      </a:r>
                      <a:r>
                        <a:rPr lang="es-ES_tradnl" baseline="0" dirty="0" smtClean="0"/>
                        <a:t>b</a:t>
                      </a:r>
                      <a:r>
                        <a:rPr lang="es-ES_tradnl" dirty="0" smtClean="0"/>
                        <a:t>uena</a:t>
                      </a:r>
                      <a:r>
                        <a:rPr lang="es-ES_tradnl" baseline="0" dirty="0" smtClean="0"/>
                        <a:t> esposa y madre (r</a:t>
                      </a:r>
                      <a:r>
                        <a:rPr lang="es-ES_tradnl" dirty="0" smtClean="0"/>
                        <a:t>eproducción física de</a:t>
                      </a:r>
                      <a:r>
                        <a:rPr lang="es-ES_tradnl" baseline="0" dirty="0" smtClean="0"/>
                        <a:t> la familia)</a:t>
                      </a:r>
                      <a:endParaRPr lang="tr-TR" dirty="0"/>
                    </a:p>
                  </a:txBody>
                  <a:tcPr/>
                </a:tc>
                <a:extLst>
                  <a:ext uri="{0D108BD9-81ED-4DB2-BD59-A6C34878D82A}">
                    <a16:rowId xmlns:a16="http://schemas.microsoft.com/office/drawing/2014/main" val="10004"/>
                  </a:ext>
                </a:extLst>
              </a:tr>
              <a:tr h="777427">
                <a:tc>
                  <a:txBody>
                    <a:bodyPr/>
                    <a:lstStyle/>
                    <a:p>
                      <a:pPr>
                        <a:buFontTx/>
                        <a:buChar char="-"/>
                      </a:pPr>
                      <a:r>
                        <a:rPr lang="es-ES_tradnl" dirty="0" smtClean="0"/>
                        <a:t>se le justifica cualquier debilidad</a:t>
                      </a:r>
                    </a:p>
                    <a:p>
                      <a:pPr>
                        <a:buFontTx/>
                        <a:buNone/>
                      </a:pPr>
                      <a:r>
                        <a:rPr lang="es-ES_tradnl" dirty="0" smtClean="0"/>
                        <a:t>(es</a:t>
                      </a:r>
                      <a:r>
                        <a:rPr lang="es-ES_tradnl" baseline="0" dirty="0" smtClean="0"/>
                        <a:t> víctima de sus instintos)</a:t>
                      </a:r>
                      <a:endParaRPr lang="tr-TR" dirty="0"/>
                    </a:p>
                  </a:txBody>
                  <a:tcPr/>
                </a:tc>
                <a:tc>
                  <a:txBody>
                    <a:bodyPr/>
                    <a:lstStyle/>
                    <a:p>
                      <a:r>
                        <a:rPr lang="es-ES_tradnl" dirty="0" smtClean="0"/>
                        <a:t>- </a:t>
                      </a:r>
                      <a:r>
                        <a:rPr lang="es-ES_tradnl" baseline="0" dirty="0" smtClean="0"/>
                        <a:t>castigada por la sociedad cuando muestra alguna debilidad</a:t>
                      </a:r>
                      <a:endParaRPr lang="tr-TR" dirty="0"/>
                    </a:p>
                  </a:txBody>
                  <a:tcPr/>
                </a:tc>
                <a:extLst>
                  <a:ext uri="{0D108BD9-81ED-4DB2-BD59-A6C34878D82A}">
                    <a16:rowId xmlns:a16="http://schemas.microsoft.com/office/drawing/2014/main" val="10005"/>
                  </a:ext>
                </a:extLst>
              </a:tr>
              <a:tr h="350557">
                <a:tc>
                  <a:txBody>
                    <a:bodyPr/>
                    <a:lstStyle/>
                    <a:p>
                      <a:pPr>
                        <a:buFontTx/>
                        <a:buChar char="-"/>
                      </a:pPr>
                      <a:r>
                        <a:rPr lang="es-ES_tradnl" baseline="0" dirty="0" smtClean="0"/>
                        <a:t> p</a:t>
                      </a:r>
                      <a:r>
                        <a:rPr lang="es-ES_tradnl" dirty="0" smtClean="0"/>
                        <a:t>rotección</a:t>
                      </a:r>
                      <a:endParaRPr lang="tr-TR" dirty="0"/>
                    </a:p>
                  </a:txBody>
                  <a:tcPr/>
                </a:tc>
                <a:tc>
                  <a:txBody>
                    <a:bodyPr/>
                    <a:lstStyle/>
                    <a:p>
                      <a:r>
                        <a:rPr lang="es-ES_tradnl" dirty="0" smtClean="0"/>
                        <a:t>- sumisión</a:t>
                      </a:r>
                      <a:r>
                        <a:rPr lang="es-ES_tradnl" baseline="0" dirty="0" smtClean="0"/>
                        <a:t> </a:t>
                      </a:r>
                      <a:endParaRPr lang="tr-TR" dirty="0"/>
                    </a:p>
                  </a:txBody>
                  <a:tcPr/>
                </a:tc>
                <a:extLst>
                  <a:ext uri="{0D108BD9-81ED-4DB2-BD59-A6C34878D82A}">
                    <a16:rowId xmlns:a16="http://schemas.microsoft.com/office/drawing/2014/main" val="10006"/>
                  </a:ext>
                </a:extLst>
              </a:tr>
              <a:tr h="544199">
                <a:tc>
                  <a:txBody>
                    <a:bodyPr/>
                    <a:lstStyle/>
                    <a:p>
                      <a:pPr>
                        <a:buFontTx/>
                        <a:buChar char="-"/>
                      </a:pPr>
                      <a:r>
                        <a:rPr lang="es-ES_tradnl" dirty="0" smtClean="0"/>
                        <a:t> ante</a:t>
                      </a:r>
                      <a:r>
                        <a:rPr lang="es-ES_tradnl" baseline="0" dirty="0" smtClean="0"/>
                        <a:t> su falta de virtud o vicio</a:t>
                      </a:r>
                      <a:endParaRPr lang="tr-TR" dirty="0"/>
                    </a:p>
                  </a:txBody>
                  <a:tcPr/>
                </a:tc>
                <a:tc>
                  <a:txBody>
                    <a:bodyPr/>
                    <a:lstStyle/>
                    <a:p>
                      <a:r>
                        <a:rPr lang="es-ES_tradnl" dirty="0" smtClean="0"/>
                        <a:t>-</a:t>
                      </a:r>
                      <a:r>
                        <a:rPr lang="es-ES_tradnl" baseline="0" dirty="0" smtClean="0"/>
                        <a:t> ángel salvador del hombre (visión romántica de la mujer)</a:t>
                      </a:r>
                      <a:endParaRPr lang="tr-TR" dirty="0"/>
                    </a:p>
                  </a:txBody>
                  <a:tcPr/>
                </a:tc>
                <a:extLst>
                  <a:ext uri="{0D108BD9-81ED-4DB2-BD59-A6C34878D82A}">
                    <a16:rowId xmlns:a16="http://schemas.microsoft.com/office/drawing/2014/main" val="10007"/>
                  </a:ext>
                </a:extLst>
              </a:tr>
            </a:tbl>
          </a:graphicData>
        </a:graphic>
      </p:graphicFrame>
      <p:sp>
        <p:nvSpPr>
          <p:cNvPr id="6" name="1 Başlık"/>
          <p:cNvSpPr>
            <a:spLocks noGrp="1"/>
          </p:cNvSpPr>
          <p:nvPr>
            <p:ph type="title"/>
          </p:nvPr>
        </p:nvSpPr>
        <p:spPr>
          <a:xfrm>
            <a:off x="1115616" y="188640"/>
            <a:ext cx="7818072" cy="936104"/>
          </a:xfrm>
        </p:spPr>
        <p:txBody>
          <a:bodyPr>
            <a:normAutofit fontScale="90000"/>
          </a:bodyPr>
          <a:lstStyle/>
          <a:p>
            <a:r>
              <a:rPr lang="es-ES_tradnl" sz="3200" b="1" dirty="0" smtClean="0"/>
              <a:t>Diferenciación biológica </a:t>
            </a:r>
            <a:br>
              <a:rPr lang="es-ES_tradnl" sz="3200" b="1" dirty="0" smtClean="0"/>
            </a:br>
            <a:r>
              <a:rPr lang="es-ES_tradnl" sz="3200" dirty="0" smtClean="0"/>
              <a:t>como base de una </a:t>
            </a:r>
            <a:r>
              <a:rPr lang="es-ES_tradnl" sz="3200" b="1" dirty="0" smtClean="0"/>
              <a:t>diferenciación social</a:t>
            </a:r>
            <a:endParaRPr lang="tr-TR" sz="3200" b="1" dirty="0"/>
          </a:p>
        </p:txBody>
      </p:sp>
      <p:sp>
        <p:nvSpPr>
          <p:cNvPr id="2" name="Sağ Ok 1"/>
          <p:cNvSpPr/>
          <p:nvPr/>
        </p:nvSpPr>
        <p:spPr>
          <a:xfrm>
            <a:off x="4304572" y="6165304"/>
            <a:ext cx="72008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91680" y="2564904"/>
            <a:ext cx="6994024" cy="1143000"/>
          </a:xfrm>
        </p:spPr>
        <p:txBody>
          <a:bodyPr/>
          <a:lstStyle/>
          <a:p>
            <a:r>
              <a:rPr lang="es-ES" dirty="0" smtClean="0"/>
              <a:t>Abnegación</a:t>
            </a:r>
            <a:endParaRPr lang="tr-TR" dirty="0"/>
          </a:p>
        </p:txBody>
      </p:sp>
    </p:spTree>
    <p:extLst>
      <p:ext uri="{BB962C8B-B14F-4D97-AF65-F5344CB8AC3E}">
        <p14:creationId xmlns:p14="http://schemas.microsoft.com/office/powerpoint/2010/main" val="3345450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20688"/>
            <a:ext cx="7498080" cy="5832648"/>
          </a:xfrm>
        </p:spPr>
        <p:txBody>
          <a:bodyPr/>
          <a:lstStyle/>
          <a:p>
            <a:pPr marL="82296" indent="0">
              <a:buNone/>
            </a:pPr>
            <a:r>
              <a:rPr lang="es-ES" dirty="0" smtClean="0"/>
              <a:t>“Creía firmemente que Juan no daría nunca escándalo, y no habiendo escándalo, las cosas irían pasando así. No hay existencia sin gusanillo, un parásito interior que la roe y a sus expensas vive, y ella tenía dos: los apartamientos de su marido y el desconsuelo de no ser madre. Llevaría ambas penas con paciencia, con tal que no saltara algo más fuerte” (151)</a:t>
            </a:r>
            <a:endParaRPr lang="tr-TR" dirty="0"/>
          </a:p>
        </p:txBody>
      </p:sp>
    </p:spTree>
    <p:extLst>
      <p:ext uri="{BB962C8B-B14F-4D97-AF65-F5344CB8AC3E}">
        <p14:creationId xmlns:p14="http://schemas.microsoft.com/office/powerpoint/2010/main" val="3075515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99792" y="2636912"/>
            <a:ext cx="6129928" cy="1143000"/>
          </a:xfrm>
        </p:spPr>
        <p:txBody>
          <a:bodyPr/>
          <a:lstStyle/>
          <a:p>
            <a:r>
              <a:rPr lang="es-ES" dirty="0" smtClean="0"/>
              <a:t>Maternidad</a:t>
            </a:r>
            <a:endParaRPr lang="tr-TR" dirty="0"/>
          </a:p>
        </p:txBody>
      </p:sp>
    </p:spTree>
    <p:extLst>
      <p:ext uri="{BB962C8B-B14F-4D97-AF65-F5344CB8AC3E}">
        <p14:creationId xmlns:p14="http://schemas.microsoft.com/office/powerpoint/2010/main" val="39812582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16632"/>
            <a:ext cx="7600888" cy="6408712"/>
          </a:xfrm>
        </p:spPr>
        <p:txBody>
          <a:bodyPr>
            <a:normAutofit fontScale="92500"/>
          </a:bodyPr>
          <a:lstStyle/>
          <a:p>
            <a:pPr marL="82296" indent="0">
              <a:buNone/>
            </a:pPr>
            <a:r>
              <a:rPr lang="es-ES" dirty="0" smtClean="0"/>
              <a:t>“Y del tal manera se iba enseñoreando de su alma el afán de la maternidad (...) ¿Pero qué hacía Dios que no le mandaba uno siquiera de los chiquillos que en número infinito tiene por allá? ¿En qué estaba pensando su Divina Majestad? Y Candelaria, que apenas tenía con qué vivir, ¡uno cada año! Y que vinieran diciendo que hay equidad en el Cielo...” (124-5)</a:t>
            </a:r>
          </a:p>
          <a:p>
            <a:pPr marL="82296" indent="0">
              <a:buNone/>
            </a:pPr>
            <a:endParaRPr lang="es-ES" dirty="0" smtClean="0"/>
          </a:p>
          <a:p>
            <a:pPr marL="82296" indent="0">
              <a:buNone/>
            </a:pPr>
            <a:r>
              <a:rPr lang="es-ES" dirty="0" smtClean="0"/>
              <a:t>“Pero siempre había entre ella y sus sobrinitos una distancia que no podía llenar. No eran suyos, no los había tenido ella, no se los sentía unidos a sí por un hilo misterioso” (125)</a:t>
            </a:r>
            <a:endParaRPr lang="tr-TR" dirty="0"/>
          </a:p>
        </p:txBody>
      </p:sp>
    </p:spTree>
    <p:extLst>
      <p:ext uri="{BB962C8B-B14F-4D97-AF65-F5344CB8AC3E}">
        <p14:creationId xmlns:p14="http://schemas.microsoft.com/office/powerpoint/2010/main" val="17159869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5920" y="1988840"/>
            <a:ext cx="5806400" cy="1143000"/>
          </a:xfrm>
        </p:spPr>
        <p:txBody>
          <a:bodyPr/>
          <a:lstStyle/>
          <a:p>
            <a:r>
              <a:rPr lang="es-ES" b="1" dirty="0" smtClean="0"/>
              <a:t>Jacinta-Juanito</a:t>
            </a:r>
            <a:endParaRPr lang="tr-TR" b="1" dirty="0"/>
          </a:p>
        </p:txBody>
      </p:sp>
    </p:spTree>
    <p:extLst>
      <p:ext uri="{BB962C8B-B14F-4D97-AF65-F5344CB8AC3E}">
        <p14:creationId xmlns:p14="http://schemas.microsoft.com/office/powerpoint/2010/main" val="7952005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04664"/>
            <a:ext cx="7498080" cy="5843736"/>
          </a:xfrm>
        </p:spPr>
        <p:txBody>
          <a:bodyPr>
            <a:normAutofit/>
          </a:bodyPr>
          <a:lstStyle/>
          <a:p>
            <a:pPr marL="82296" indent="0">
              <a:buNone/>
            </a:pPr>
            <a:r>
              <a:rPr lang="es-ES" dirty="0" smtClean="0"/>
              <a:t>“Los de Santa Cruz vivían en su casa propia (...) La casa era tan grande, que los dos matrimonios vivían en ella holgadamente (...) Seguía luego la alcoba del matrimonio joven, la cual se distinguía principalmente de la paterna en que en ésta había lecho común y los jóvenes los tenían separados. Sus dos camas eran muy elegantes (...) le seguían dos grandes piezas que Jacinta destinaba a los niños... Cuando Dios se los diera (120-1)</a:t>
            </a:r>
          </a:p>
        </p:txBody>
      </p:sp>
    </p:spTree>
    <p:extLst>
      <p:ext uri="{BB962C8B-B14F-4D97-AF65-F5344CB8AC3E}">
        <p14:creationId xmlns:p14="http://schemas.microsoft.com/office/powerpoint/2010/main" val="27569194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“Jacinta fue hacia él, le echó los brazos al cuello y le arrulló como se arrulla a los niños cuando se les quiere dormir” (107)</a:t>
            </a:r>
          </a:p>
          <a:p>
            <a:pPr marL="82296" indent="0">
              <a:buNone/>
            </a:pPr>
            <a:endParaRPr lang="es-ES" dirty="0"/>
          </a:p>
          <a:p>
            <a:pPr marL="82296" indent="0">
              <a:buNone/>
            </a:pPr>
            <a:r>
              <a:rPr lang="es-ES" dirty="0" smtClean="0"/>
              <a:t>“Juanito la sentó sobre sus rodillas y empezó a saltarla como a los niños cuando se les hace el caballo” (103)</a:t>
            </a:r>
            <a:endParaRPr lang="tr-TR" dirty="0"/>
          </a:p>
        </p:txBody>
      </p:sp>
    </p:spTree>
    <p:extLst>
      <p:ext uri="{BB962C8B-B14F-4D97-AF65-F5344CB8AC3E}">
        <p14:creationId xmlns:p14="http://schemas.microsoft.com/office/powerpoint/2010/main" val="11835615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908720"/>
            <a:ext cx="7498080" cy="5339680"/>
          </a:xfrm>
        </p:spPr>
        <p:txBody>
          <a:bodyPr/>
          <a:lstStyle/>
          <a:p>
            <a:pPr marL="82296" indent="0">
              <a:buNone/>
            </a:pPr>
            <a:r>
              <a:rPr lang="es-ES" dirty="0" smtClean="0"/>
              <a:t>Quizás la ausencia de hijos se debe a que se presenta una relación “aniñada” (de niños)</a:t>
            </a:r>
          </a:p>
          <a:p>
            <a:pPr marL="82296" indent="0">
              <a:buNone/>
            </a:pPr>
            <a:endParaRPr lang="es-ES" dirty="0"/>
          </a:p>
          <a:p>
            <a:pPr>
              <a:buFontTx/>
              <a:buChar char="-"/>
            </a:pPr>
            <a:r>
              <a:rPr lang="es-ES" dirty="0" smtClean="0"/>
              <a:t>Camas separadas</a:t>
            </a:r>
          </a:p>
          <a:p>
            <a:pPr>
              <a:buFontTx/>
              <a:buChar char="-"/>
            </a:pPr>
            <a:r>
              <a:rPr lang="es-ES" dirty="0" smtClean="0"/>
              <a:t>Comportamiento de niños</a:t>
            </a:r>
          </a:p>
          <a:p>
            <a:pPr>
              <a:buFontTx/>
              <a:buChar char="-"/>
            </a:pPr>
            <a:r>
              <a:rPr lang="es-ES" dirty="0"/>
              <a:t> </a:t>
            </a:r>
            <a:r>
              <a:rPr lang="es-ES" dirty="0" smtClean="0"/>
              <a:t>Lenguaje de niños</a:t>
            </a:r>
            <a:endParaRPr lang="tr-TR" dirty="0"/>
          </a:p>
        </p:txBody>
      </p:sp>
    </p:spTree>
    <p:extLst>
      <p:ext uri="{BB962C8B-B14F-4D97-AF65-F5344CB8AC3E}">
        <p14:creationId xmlns:p14="http://schemas.microsoft.com/office/powerpoint/2010/main" val="27681010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Triángulo amoroso</a:t>
            </a:r>
            <a:endParaRPr lang="tr-TR" dirty="0"/>
          </a:p>
        </p:txBody>
      </p:sp>
      <p:sp>
        <p:nvSpPr>
          <p:cNvPr id="4" name="İkizkenar Üçgen 3"/>
          <p:cNvSpPr/>
          <p:nvPr/>
        </p:nvSpPr>
        <p:spPr>
          <a:xfrm>
            <a:off x="3150712" y="2204864"/>
            <a:ext cx="4067872" cy="3285802"/>
          </a:xfrm>
          <a:prstGeom prs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996516" y="1360964"/>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Juanito</a:t>
            </a:r>
            <a:endParaRPr lang="tr-TR" sz="3200" dirty="0">
              <a:solidFill>
                <a:schemeClr val="tx1"/>
              </a:solidFill>
            </a:endParaRPr>
          </a:p>
        </p:txBody>
      </p:sp>
      <p:sp>
        <p:nvSpPr>
          <p:cNvPr id="8" name="Dikdörtgen 7"/>
          <p:cNvSpPr/>
          <p:nvPr/>
        </p:nvSpPr>
        <p:spPr>
          <a:xfrm>
            <a:off x="6193032"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Jacinta</a:t>
            </a:r>
            <a:endParaRPr lang="tr-TR" sz="3200" dirty="0">
              <a:solidFill>
                <a:schemeClr val="tx1"/>
              </a:solidFill>
            </a:endParaRPr>
          </a:p>
        </p:txBody>
      </p:sp>
      <p:sp>
        <p:nvSpPr>
          <p:cNvPr id="9" name="Dikdörtgen 8"/>
          <p:cNvSpPr/>
          <p:nvPr/>
        </p:nvSpPr>
        <p:spPr>
          <a:xfrm>
            <a:off x="1431024"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Fortunata</a:t>
            </a:r>
            <a:endParaRPr lang="tr-TR" sz="3200" dirty="0">
              <a:solidFill>
                <a:schemeClr val="tx1"/>
              </a:solidFill>
            </a:endParaRPr>
          </a:p>
        </p:txBody>
      </p:sp>
    </p:spTree>
    <p:extLst>
      <p:ext uri="{BB962C8B-B14F-4D97-AF65-F5344CB8AC3E}">
        <p14:creationId xmlns:p14="http://schemas.microsoft.com/office/powerpoint/2010/main" val="993061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31640" y="476672"/>
            <a:ext cx="7498080" cy="5976664"/>
          </a:xfrm>
        </p:spPr>
        <p:txBody>
          <a:bodyPr>
            <a:normAutofit fontScale="92500"/>
          </a:bodyPr>
          <a:lstStyle/>
          <a:p>
            <a:r>
              <a:rPr lang="es-ES_tradnl" dirty="0" smtClean="0"/>
              <a:t> Francisco Pi Margall </a:t>
            </a:r>
          </a:p>
          <a:p>
            <a:pPr>
              <a:buNone/>
            </a:pPr>
            <a:r>
              <a:rPr lang="es-ES_tradnl" dirty="0" smtClean="0"/>
              <a:t>(“La misión de la mujer en la sociedad”, 1869)</a:t>
            </a:r>
          </a:p>
          <a:p>
            <a:pPr>
              <a:buNone/>
            </a:pPr>
            <a:endParaRPr lang="es-ES_tradnl" dirty="0" smtClean="0"/>
          </a:p>
          <a:p>
            <a:pPr>
              <a:buNone/>
            </a:pPr>
            <a:r>
              <a:rPr lang="es-ES_tradnl" dirty="0" smtClean="0"/>
              <a:t>“El hombre es un ser contradictorio, foco de virtualidades contrapuestas, ser donde luchan perpetuamente el bien y el mal, ser capaz de las más altas virtudes y de los más grandes vicios. Hay en el hombre buenos y malos instintos; </a:t>
            </a:r>
            <a:r>
              <a:rPr lang="es-ES_tradnl" b="1" dirty="0" smtClean="0"/>
              <a:t>el gran talento, la gran moral de la mujer está en hacer que los malos instintos se subordinen a los buenos”</a:t>
            </a:r>
          </a:p>
          <a:p>
            <a:pPr>
              <a:buNone/>
            </a:pPr>
            <a:endParaRPr lang="es-ES_tradnl" dirty="0" smtClean="0"/>
          </a:p>
          <a:p>
            <a:pPr>
              <a:buNone/>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850106"/>
          </a:xfrm>
        </p:spPr>
        <p:txBody>
          <a:bodyPr>
            <a:normAutofit fontScale="90000"/>
          </a:bodyPr>
          <a:lstStyle/>
          <a:p>
            <a:r>
              <a:rPr lang="es-ES_tradnl" b="1" dirty="0" smtClean="0"/>
              <a:t>¿Qué es el “ángel del hogar”?</a:t>
            </a:r>
            <a:endParaRPr lang="tr-TR" b="1" dirty="0"/>
          </a:p>
        </p:txBody>
      </p:sp>
      <p:sp>
        <p:nvSpPr>
          <p:cNvPr id="3" name="2 İçerik Yer Tutucusu"/>
          <p:cNvSpPr>
            <a:spLocks noGrp="1"/>
          </p:cNvSpPr>
          <p:nvPr>
            <p:ph idx="1"/>
          </p:nvPr>
        </p:nvSpPr>
        <p:spPr>
          <a:xfrm>
            <a:off x="1475656" y="1268760"/>
            <a:ext cx="7498080" cy="5472608"/>
          </a:xfrm>
        </p:spPr>
        <p:txBody>
          <a:bodyPr>
            <a:normAutofit/>
          </a:bodyPr>
          <a:lstStyle/>
          <a:p>
            <a:r>
              <a:rPr lang="es-ES_tradnl" b="1" dirty="0" smtClean="0"/>
              <a:t>Modelo ideal </a:t>
            </a:r>
            <a:r>
              <a:rPr lang="es-ES_tradnl" dirty="0" smtClean="0"/>
              <a:t>de la mujer de clase media</a:t>
            </a:r>
          </a:p>
          <a:p>
            <a:pPr lvl="1"/>
            <a:r>
              <a:rPr lang="es-ES_tradnl" dirty="0" smtClean="0"/>
              <a:t> la clase obrera trabaja fuera del hogar </a:t>
            </a:r>
          </a:p>
          <a:p>
            <a:pPr lvl="1"/>
            <a:r>
              <a:rPr lang="es-ES_tradnl" dirty="0" smtClean="0"/>
              <a:t> la clase alta es materialista y deja a sus niños al cuidado de niñeras</a:t>
            </a:r>
          </a:p>
          <a:p>
            <a:r>
              <a:rPr lang="es-ES_tradnl" dirty="0" smtClean="0"/>
              <a:t>La familia de clase media como modelo en miniatura de la sociedad.</a:t>
            </a:r>
            <a:endParaRPr lang="tr-TR" dirty="0" smtClean="0"/>
          </a:p>
          <a:p>
            <a:r>
              <a:rPr lang="es-ES_tradnl" dirty="0" smtClean="0"/>
              <a:t>Su destino es ser hija, esposa y madre.</a:t>
            </a:r>
          </a:p>
          <a:p>
            <a:pPr lvl="1"/>
            <a:r>
              <a:rPr lang="es-ES_tradnl" dirty="0" smtClean="0"/>
              <a:t>matrimonio (ser una buena esposa)</a:t>
            </a:r>
          </a:p>
          <a:p>
            <a:pPr lvl="1"/>
            <a:r>
              <a:rPr lang="es-ES_tradnl" dirty="0" smtClean="0"/>
              <a:t>maternidad  (ser una buena madre)</a:t>
            </a:r>
          </a:p>
          <a:p>
            <a:r>
              <a:rPr lang="es-ES_tradnl" dirty="0" smtClean="0"/>
              <a:t>Limitación a la esfera doméstica y privada</a:t>
            </a:r>
          </a:p>
          <a:p>
            <a:pPr>
              <a:buNone/>
            </a:pPr>
            <a:endParaRPr lang="es-ES_tradnl"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es-ES_tradnl" b="1" dirty="0" smtClean="0"/>
              <a:t>El ángel del hogar</a:t>
            </a:r>
            <a:endParaRPr lang="tr-TR" b="1" dirty="0"/>
          </a:p>
        </p:txBody>
      </p:sp>
      <p:sp>
        <p:nvSpPr>
          <p:cNvPr id="3" name="2 İçerik Yer Tutucusu"/>
          <p:cNvSpPr>
            <a:spLocks noGrp="1"/>
          </p:cNvSpPr>
          <p:nvPr>
            <p:ph idx="1"/>
          </p:nvPr>
        </p:nvSpPr>
        <p:spPr/>
        <p:txBody>
          <a:bodyPr>
            <a:normAutofit/>
          </a:bodyPr>
          <a:lstStyle/>
          <a:p>
            <a:pPr>
              <a:buNone/>
            </a:pPr>
            <a:r>
              <a:rPr lang="es-ES_tradnl" b="1" dirty="0" smtClean="0"/>
              <a:t>Características:</a:t>
            </a:r>
          </a:p>
          <a:p>
            <a:r>
              <a:rPr lang="es-ES_tradnl" dirty="0" smtClean="0"/>
              <a:t>deseo de maternidad</a:t>
            </a:r>
          </a:p>
          <a:p>
            <a:r>
              <a:rPr lang="es-ES_tradnl" dirty="0" smtClean="0"/>
              <a:t>buena esposa</a:t>
            </a:r>
          </a:p>
          <a:p>
            <a:r>
              <a:rPr lang="es-ES_tradnl" dirty="0" smtClean="0"/>
              <a:t>modestia </a:t>
            </a:r>
          </a:p>
          <a:p>
            <a:r>
              <a:rPr lang="es-ES_tradnl" dirty="0" smtClean="0"/>
              <a:t>falta de deseo sexual</a:t>
            </a:r>
          </a:p>
          <a:p>
            <a:r>
              <a:rPr lang="es-ES_tradnl" dirty="0" smtClean="0"/>
              <a:t>pasividad</a:t>
            </a:r>
          </a:p>
          <a:p>
            <a:r>
              <a:rPr lang="es-ES_tradnl" dirty="0" smtClean="0"/>
              <a:t>gran sensibilidad</a:t>
            </a:r>
          </a:p>
          <a:p>
            <a:r>
              <a:rPr lang="es-ES_tradnl" dirty="0" smtClean="0"/>
              <a:t>gran generosidad y altruismo</a:t>
            </a:r>
          </a:p>
          <a:p>
            <a:pPr>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es-ES_tradnl" dirty="0" smtClean="0"/>
              <a:t>Catherine Jagoe (crítico literario):</a:t>
            </a:r>
          </a:p>
          <a:p>
            <a:pPr>
              <a:buNone/>
            </a:pPr>
            <a:endParaRPr lang="es-ES_tradnl" dirty="0" smtClean="0"/>
          </a:p>
          <a:p>
            <a:pPr>
              <a:buNone/>
            </a:pPr>
            <a:r>
              <a:rPr lang="es-ES_tradnl" b="1" dirty="0" smtClean="0"/>
              <a:t> “es como una santa, nunca se altera, nunca tiene necesidades propias, todo lo sacrifica en aras del bienestar de los demás. Su altruismo y abnegación son infinitos”</a:t>
            </a:r>
            <a:endParaRPr lang="tr-TR"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20688"/>
            <a:ext cx="7498080" cy="5976664"/>
          </a:xfrm>
        </p:spPr>
        <p:txBody>
          <a:bodyPr>
            <a:normAutofit lnSpcReduction="10000"/>
          </a:bodyPr>
          <a:lstStyle/>
          <a:p>
            <a:r>
              <a:rPr lang="es-ES_tradnl" dirty="0" smtClean="0"/>
              <a:t> Francisco Alonso Rubio (siglo XIX)</a:t>
            </a:r>
          </a:p>
          <a:p>
            <a:pPr>
              <a:buNone/>
            </a:pPr>
            <a:endParaRPr lang="es-ES_tradnl" dirty="0" smtClean="0"/>
          </a:p>
          <a:p>
            <a:pPr>
              <a:buNone/>
            </a:pPr>
            <a:r>
              <a:rPr lang="es-ES_tradnl" b="1" dirty="0" smtClean="0"/>
              <a:t>“en la clase media es donde la mujer vive en armonía con su destino: recogida en su hogar, considera como ocupación preferente el cuidado de la familia, la educación de sus hijos, la vigilancia de sus domésticos (...) La mujer que así vive, cumple su misión en la tierra, es modelo de costumbres y ángel tutetar del hogar doméstico”</a:t>
            </a:r>
            <a:endParaRPr lang="tr-T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1628800"/>
            <a:ext cx="7776864" cy="2880320"/>
          </a:xfrm>
        </p:spPr>
        <p:txBody>
          <a:bodyPr>
            <a:normAutofit/>
          </a:bodyPr>
          <a:lstStyle/>
          <a:p>
            <a:pPr algn="ctr"/>
            <a:r>
              <a:rPr lang="es-ES_tradnl" b="1" dirty="0" smtClean="0"/>
              <a:t>¿Qué figura femenina se contrapone al ángel del hogar?</a:t>
            </a:r>
            <a:endParaRPr lang="tr-TR"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951</TotalTime>
  <Words>1816</Words>
  <Application>Microsoft Office PowerPoint</Application>
  <PresentationFormat>Ekran Gösterisi (4:3)</PresentationFormat>
  <Paragraphs>126</Paragraphs>
  <Slides>38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38</vt:i4>
      </vt:variant>
    </vt:vector>
  </HeadingPairs>
  <TitlesOfParts>
    <vt:vector size="43" baseType="lpstr">
      <vt:lpstr>Calibri</vt:lpstr>
      <vt:lpstr>Gill Sans MT</vt:lpstr>
      <vt:lpstr>Verdana</vt:lpstr>
      <vt:lpstr>Wingdings 2</vt:lpstr>
      <vt:lpstr>Gündönümü</vt:lpstr>
      <vt:lpstr>Fortunata y Jacinta (1887)  Benito Pérez Galdós</vt:lpstr>
      <vt:lpstr>Dualidad  en la mujer del siglo XIX  ¿Qué se esperaba de ella?</vt:lpstr>
      <vt:lpstr>Diferenciación biológica  como base de una diferenciación social</vt:lpstr>
      <vt:lpstr>PowerPoint Sunusu</vt:lpstr>
      <vt:lpstr>¿Qué es el “ángel del hogar”?</vt:lpstr>
      <vt:lpstr>El ángel del hogar</vt:lpstr>
      <vt:lpstr>PowerPoint Sunusu</vt:lpstr>
      <vt:lpstr>PowerPoint Sunusu</vt:lpstr>
      <vt:lpstr>¿Qué figura femenina se contrapone al ángel del hogar?</vt:lpstr>
      <vt:lpstr>La mujer caída</vt:lpstr>
      <vt:lpstr>¿Existe esta dualidad de la mujer en la novela Fortunata y Jacinta?  Justifica tu respuesta.</vt:lpstr>
      <vt:lpstr>PowerPoint Sunusu</vt:lpstr>
      <vt:lpstr>Fortunata</vt:lpstr>
      <vt:lpstr>PowerPoint Sunusu</vt:lpstr>
      <vt:lpstr>PowerPoint Sunusu</vt:lpstr>
      <vt:lpstr>Barbarita (madre de Juanito)</vt:lpstr>
      <vt:lpstr>PowerPoint Sunusu</vt:lpstr>
      <vt:lpstr>Jacinta</vt:lpstr>
      <vt:lpstr>Descripción</vt:lpstr>
      <vt:lpstr>PowerPoint Sunusu</vt:lpstr>
      <vt:lpstr>PowerPoint Sunusu</vt:lpstr>
      <vt:lpstr>PowerPoint Sunusu</vt:lpstr>
      <vt:lpstr>Alusiones a Jacinta como ángel</vt:lpstr>
      <vt:lpstr>PowerPoint Sunusu</vt:lpstr>
      <vt:lpstr>Sumisión</vt:lpstr>
      <vt:lpstr>PowerPoint Sunusu</vt:lpstr>
      <vt:lpstr>PowerPoint Sunusu</vt:lpstr>
      <vt:lpstr>Discreción</vt:lpstr>
      <vt:lpstr>PowerPoint Sunusu</vt:lpstr>
      <vt:lpstr>Abnegación</vt:lpstr>
      <vt:lpstr>PowerPoint Sunusu</vt:lpstr>
      <vt:lpstr>Maternidad</vt:lpstr>
      <vt:lpstr>PowerPoint Sunusu</vt:lpstr>
      <vt:lpstr>Jacinta-Juanito</vt:lpstr>
      <vt:lpstr>PowerPoint Sunusu</vt:lpstr>
      <vt:lpstr>PowerPoint Sunusu</vt:lpstr>
      <vt:lpstr>PowerPoint Sunusu</vt:lpstr>
      <vt:lpstr>Triángulo amoroso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Fortunata y Jacinta (1887)  Benito Pérez Galdós</dc:title>
  <dc:creator>reşat</dc:creator>
  <cp:lastModifiedBy>Windows Kullanıcısı</cp:lastModifiedBy>
  <cp:revision>55</cp:revision>
  <dcterms:created xsi:type="dcterms:W3CDTF">2019-05-14T09:00:26Z</dcterms:created>
  <dcterms:modified xsi:type="dcterms:W3CDTF">2020-05-08T11:36:10Z</dcterms:modified>
</cp:coreProperties>
</file>