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75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6" r:id="rId2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390" autoAdjust="0"/>
    <p:restoredTop sz="94624"/>
  </p:normalViewPr>
  <p:slideViewPr>
    <p:cSldViewPr>
      <p:cViewPr varScale="1">
        <p:scale>
          <a:sx n="106" d="100"/>
          <a:sy n="106" d="100"/>
        </p:scale>
        <p:origin x="1872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1931988"/>
            <a:ext cx="6447501" cy="2595460"/>
          </a:xfrm>
        </p:spPr>
        <p:txBody>
          <a:bodyPr anchor="b">
            <a:normAutofit/>
          </a:bodyPr>
          <a:lstStyle>
            <a:lvl1pPr algn="l">
              <a:defRPr sz="33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4527448"/>
            <a:ext cx="6447501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7CF4E-8E1B-4735-AF87-75E1EDE6DF15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AFF69-527B-4D2E-8DCC-5C8DB1ADE27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754989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5" Type="http://schemas.microsoft.com/office/2007/relationships/hdphoto" Target="../media/hdphoto2.wdp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99494" l="20563" r="79975">
                        <a14:foregroundMark x1="33306" y1="10918" x2="33306" y2="10918"/>
                        <a14:foregroundMark x1="33306" y1="10918" x2="33306" y2="10918"/>
                        <a14:foregroundMark x1="38726" y1="13666" x2="38726" y2="13666"/>
                        <a14:foregroundMark x1="38726" y1="13666" x2="38726" y2="13666"/>
                        <a14:foregroundMark x1="38726" y1="13666" x2="38726" y2="13666"/>
                        <a14:foregroundMark x1="38726" y1="5423" x2="38726" y2="5423"/>
                        <a14:foregroundMark x1="67646" y1="9544" x2="67646" y2="9544"/>
                        <a14:foregroundMark x1="66570" y1="13160" x2="66570" y2="13160"/>
                        <a14:foregroundMark x1="73066" y1="28633" x2="73066" y2="28633"/>
                        <a14:foregroundMark x1="74514" y1="45481" x2="74514" y2="45481"/>
                        <a14:foregroundMark x1="69466" y1="73174" x2="69466" y2="73174"/>
                        <a14:foregroundMark x1="68018" y1="80477" x2="68018" y2="80477"/>
                        <a14:foregroundMark x1="51014" y1="90022" x2="51014" y2="90022"/>
                        <a14:foregroundMark x1="30037" y1="74548" x2="30037" y2="74548"/>
                        <a14:foregroundMark x1="32189" y1="23210" x2="32189" y2="23210"/>
                        <a14:foregroundMark x1="29293" y1="33189" x2="29293" y2="33189"/>
                        <a14:foregroundMark x1="27141" y1="42733" x2="27141" y2="42733"/>
                        <a14:foregroundMark x1="26769" y1="44541" x2="26769" y2="44541"/>
                        <a14:foregroundMark x1="25693" y1="39118" x2="25693" y2="39118"/>
                        <a14:foregroundMark x1="26769" y1="50036" x2="26769" y2="50036"/>
                        <a14:foregroundMark x1="24948" y1="50036" x2="24948" y2="50036"/>
                        <a14:foregroundMark x1="27844" y1="53651" x2="27844" y2="53651"/>
                        <a14:foregroundMark x1="27844" y1="60014" x2="27844" y2="60014"/>
                        <a14:foregroundMark x1="29293" y1="64064" x2="29293" y2="64064"/>
                        <a14:foregroundMark x1="29665" y1="66811" x2="29665" y2="66811"/>
                        <a14:foregroundMark x1="32189" y1="77296" x2="32189" y2="77296"/>
                        <a14:foregroundMark x1="39801" y1="83225" x2="39801" y2="83225"/>
                        <a14:foregroundMark x1="42325" y1="89588" x2="42325" y2="89588"/>
                        <a14:foregroundMark x1="42325" y1="89588" x2="42325" y2="89588"/>
                        <a14:foregroundMark x1="48118" y1="90022" x2="48118" y2="90022"/>
                        <a14:foregroundMark x1="54986" y1="90889" x2="54986" y2="90889"/>
                        <a14:foregroundMark x1="61523" y1="87274" x2="61523" y2="87274"/>
                        <a14:foregroundMark x1="72362" y1="60882" x2="72362" y2="60882"/>
                        <a14:foregroundMark x1="75631" y1="61822" x2="75631" y2="61822"/>
                        <a14:foregroundMark x1="74514" y1="53218" x2="74514" y2="53218"/>
                        <a14:foregroundMark x1="72735" y1="36804" x2="72735" y2="36804"/>
                        <a14:foregroundMark x1="71618" y1="29573" x2="71618" y2="29573"/>
                        <a14:foregroundMark x1="55358" y1="9978" x2="55358" y2="9978"/>
                        <a14:foregroundMark x1="52462" y1="6797" x2="52462" y2="6797"/>
                        <a14:foregroundMark x1="48118" y1="8171" x2="48118" y2="8171"/>
                        <a14:foregroundMark x1="43070" y1="10484" x2="43070" y2="10484"/>
                        <a14:foregroundMark x1="37609" y1="17715" x2="37609" y2="17715"/>
                        <a14:foregroundMark x1="36161" y1="18655" x2="36161" y2="18655"/>
                        <a14:foregroundMark x1="60778" y1="13160" x2="60778" y2="13160"/>
                        <a14:foregroundMark x1="64750" y1="19089" x2="64750" y2="19089"/>
                        <a14:foregroundMark x1="68763" y1="24078" x2="68763" y2="24078"/>
                        <a14:foregroundMark x1="41249" y1="13160" x2="41249" y2="13160"/>
                        <a14:foregroundMark x1="41249" y1="5929" x2="41249" y2="5929"/>
                        <a14:foregroundMark x1="73438" y1="66377" x2="73438" y2="66377"/>
                        <a14:foregroundMark x1="69839" y1="70427" x2="69839" y2="70427"/>
                        <a14:foregroundMark x1="36533" y1="82285" x2="36533" y2="82285"/>
                        <a14:foregroundMark x1="31485" y1="18655" x2="31485" y2="18655"/>
                        <a14:foregroundMark x1="47042" y1="3181" x2="47042" y2="3181"/>
                        <a14:foregroundMark x1="47042" y1="3615" x2="47042" y2="3615"/>
                        <a14:foregroundMark x1="47042" y1="3615" x2="47042" y2="3615"/>
                        <a14:foregroundMark x1="55358" y1="7737" x2="55358" y2="7737"/>
                        <a14:foregroundMark x1="70542" y1="64570" x2="70542" y2="64570"/>
                        <a14:foregroundMark x1="65867" y1="78670" x2="65867" y2="78670"/>
                        <a14:foregroundMark x1="65867" y1="78670" x2="65867" y2="78670"/>
                        <a14:foregroundMark x1="64750" y1="80911" x2="64750" y2="80911"/>
                        <a14:foregroundMark x1="64046" y1="84093" x2="64046" y2="84093"/>
                        <a14:foregroundMark x1="62598" y1="92263" x2="62598" y2="92263"/>
                        <a14:foregroundMark x1="61150" y1="94577" x2="61150" y2="94577"/>
                        <a14:foregroundMark x1="52089" y1="96819" x2="52089" y2="96819"/>
                        <a14:foregroundMark x1="43070" y1="92769" x2="43070" y2="92769"/>
                        <a14:foregroundMark x1="58254" y1="13160" x2="58254" y2="13160"/>
                        <a14:foregroundMark x1="56434" y1="23210" x2="56434" y2="23210"/>
                        <a14:foregroundMark x1="49566" y1="40926" x2="49566" y2="40926"/>
                        <a14:foregroundMark x1="42325" y1="80477" x2="42325" y2="80477"/>
                        <a14:foregroundMark x1="32933" y1="74114" x2="32933" y2="74114"/>
                        <a14:foregroundMark x1="73811" y1="38178" x2="73811" y2="38178"/>
                        <a14:foregroundMark x1="73811" y1="44107" x2="73811" y2="44107"/>
                        <a14:foregroundMark x1="73811" y1="39118" x2="73811" y2="39118"/>
                        <a14:foregroundMark x1="69839" y1="19089" x2="69839" y2="19089"/>
                        <a14:foregroundMark x1="60074" y1="7303" x2="60074" y2="7303"/>
                        <a14:foregroundMark x1="26396" y1="27260" x2="26396" y2="27260"/>
                        <a14:foregroundMark x1="44849" y1="14100" x2="44849" y2="14100"/>
                        <a14:foregroundMark x1="48862" y1="11352" x2="48862" y2="11352"/>
                        <a14:foregroundMark x1="46669" y1="11786" x2="46669" y2="11786"/>
                        <a14:foregroundMark x1="46669" y1="11786" x2="46669" y2="11786"/>
                        <a14:foregroundMark x1="64750" y1="87274" x2="64750" y2="87274"/>
                        <a14:foregroundMark x1="66570" y1="82285" x2="66570" y2="82285"/>
                        <a14:foregroundMark x1="71990" y1="72307" x2="71990" y2="72307"/>
                        <a14:foregroundMark x1="59702" y1="84093" x2="59702" y2="84093"/>
                        <a14:foregroundMark x1="59702" y1="84093" x2="59702" y2="84093"/>
                        <a14:foregroundMark x1="35085" y1="79103" x2="35085" y2="79103"/>
                        <a14:foregroundMark x1="32933" y1="82719" x2="32933" y2="82719"/>
                        <a14:foregroundMark x1="26769" y1="66377" x2="26769" y2="66377"/>
                        <a14:foregroundMark x1="24948" y1="57701" x2="24948" y2="57701"/>
                        <a14:foregroundMark x1="26065" y1="39552" x2="26065" y2="39552"/>
                        <a14:foregroundMark x1="30037" y1="29573" x2="30037" y2="29573"/>
                        <a14:foregroundMark x1="36533" y1="13666" x2="36533" y2="13666"/>
                        <a14:foregroundMark x1="29293" y1="73608" x2="29293" y2="73608"/>
                        <a14:foregroundMark x1="26769" y1="69125" x2="26769" y2="69125"/>
                        <a14:foregroundMark x1="27513" y1="74982" x2="27513" y2="74982"/>
                        <a14:foregroundMark x1="36905" y1="87274" x2="36905" y2="87274"/>
                        <a14:foregroundMark x1="45594" y1="86406" x2="45594" y2="86406"/>
                        <a14:foregroundMark x1="49938" y1="94071" x2="49938" y2="94071"/>
                        <a14:foregroundMark x1="59330" y1="87274" x2="59330" y2="87274"/>
                        <a14:foregroundMark x1="54613" y1="4989" x2="54613" y2="4989"/>
                        <a14:foregroundMark x1="53537" y1="13160" x2="53537" y2="13160"/>
                        <a14:foregroundMark x1="30741" y1="22704" x2="30741" y2="22704"/>
                        <a14:foregroundMark x1="27141" y1="33189" x2="27141" y2="33189"/>
                        <a14:foregroundMark x1="27844" y1="37744" x2="27844" y2="37744"/>
                        <a14:foregroundMark x1="23873" y1="48662" x2="23873" y2="48662"/>
                        <a14:foregroundMark x1="24948" y1="58641" x2="24948" y2="58641"/>
                        <a14:foregroundMark x1="24948" y1="58641" x2="24948" y2="58641"/>
                        <a14:foregroundMark x1="27513" y1="47289" x2="27513" y2="47289"/>
                        <a14:foregroundMark x1="27513" y1="47289" x2="27513" y2="47289"/>
                        <a14:foregroundMark x1="28217" y1="24512" x2="28217" y2="24512"/>
                        <a14:foregroundMark x1="63674" y1="14100" x2="63674" y2="14100"/>
                        <a14:foregroundMark x1="68391" y1="21837" x2="68391" y2="21837"/>
                        <a14:foregroundMark x1="70914" y1="25018" x2="70914" y2="25018"/>
                        <a14:foregroundMark x1="73811" y1="32249" x2="73811" y2="32249"/>
                        <a14:foregroundMark x1="73811" y1="51844" x2="73811" y2="51844"/>
                        <a14:foregroundMark x1="76334" y1="59074" x2="76334" y2="59074"/>
                        <a14:foregroundMark x1="75962" y1="50470" x2="75962" y2="50470"/>
                        <a14:foregroundMark x1="67646" y1="30947" x2="67646" y2="30947"/>
                        <a14:foregroundMark x1="71287" y1="35430" x2="71287" y2="3543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28790" y="994410"/>
            <a:ext cx="2401784" cy="1306956"/>
          </a:xfrm>
          <a:prstGeom prst="rect">
            <a:avLst/>
          </a:prstGeom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3352" b="94972" l="1897" r="94851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17655" y="857251"/>
            <a:ext cx="1526345" cy="1445456"/>
          </a:xfrm>
          <a:prstGeom prst="rect">
            <a:avLst/>
          </a:prstGeom>
        </p:spPr>
      </p:pic>
      <p:sp>
        <p:nvSpPr>
          <p:cNvPr id="6" name="Akış Çizelgesi: Delikli Teyp 5"/>
          <p:cNvSpPr/>
          <p:nvPr/>
        </p:nvSpPr>
        <p:spPr>
          <a:xfrm>
            <a:off x="1740877" y="1297613"/>
            <a:ext cx="5465300" cy="1382315"/>
          </a:xfrm>
          <a:prstGeom prst="flowChartPunchedTape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3000" b="1" dirty="0">
                <a:solidFill>
                  <a:schemeClr val="tx1"/>
                </a:solidFill>
                <a:latin typeface="Arial Rounded MT Bold" pitchFamily="34" charset="0"/>
              </a:rPr>
              <a:t>ZİHİNSEL ENGELLİ ÇOCUKLAR</a:t>
            </a:r>
          </a:p>
        </p:txBody>
      </p:sp>
      <p:sp>
        <p:nvSpPr>
          <p:cNvPr id="17" name="Dikdörtgen 16"/>
          <p:cNvSpPr/>
          <p:nvPr/>
        </p:nvSpPr>
        <p:spPr>
          <a:xfrm>
            <a:off x="2103651" y="2990893"/>
            <a:ext cx="4858702" cy="1177245"/>
          </a:xfrm>
          <a:prstGeom prst="rect">
            <a:avLst/>
          </a:prstGeom>
          <a:noFill/>
        </p:spPr>
        <p:txBody>
          <a:bodyPr wrap="none" lIns="68580" tIns="34290" rIns="68580" bIns="34290">
            <a:spAutoFit/>
          </a:bodyPr>
          <a:lstStyle/>
          <a:p>
            <a:pPr algn="ctr"/>
            <a:r>
              <a:rPr lang="tr-TR" sz="3600" b="1" dirty="0"/>
              <a:t>Sağlık Bilimleri Fakültesi </a:t>
            </a:r>
          </a:p>
          <a:p>
            <a:pPr algn="ctr"/>
            <a:r>
              <a:rPr lang="tr-TR" sz="3600" b="1" dirty="0"/>
              <a:t>Çocuk Gelişimi Bölümü</a:t>
            </a:r>
          </a:p>
        </p:txBody>
      </p:sp>
    </p:spTree>
    <p:extLst>
      <p:ext uri="{BB962C8B-B14F-4D97-AF65-F5344CB8AC3E}">
        <p14:creationId xmlns:p14="http://schemas.microsoft.com/office/powerpoint/2010/main" val="13010821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67544" y="1412776"/>
            <a:ext cx="8136904" cy="4176464"/>
          </a:xfrm>
        </p:spPr>
        <p:txBody>
          <a:bodyPr>
            <a:noAutofit/>
          </a:bodyPr>
          <a:lstStyle/>
          <a:p>
            <a:pPr marL="457200" indent="-457200"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İlk yasa 1983’de çıkarılan 2916 sayılı Özel Eğitime Muhtaç Çocuklar Yasası </a:t>
            </a:r>
          </a:p>
          <a:p>
            <a:pPr marL="457200" indent="-457200"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1990’da düzenlenen XIII. Milli Eğitim Şurası</a:t>
            </a:r>
          </a:p>
          <a:p>
            <a:pPr marL="457200" indent="-457200"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1990’da Özel Eğitim Hakkında Kanun Hükmünde Kararname</a:t>
            </a:r>
          </a:p>
          <a:p>
            <a:pPr marL="457200" indent="-457200"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1991’de I.Özel Eğitim Konseyi’nin toplanması</a:t>
            </a:r>
          </a:p>
          <a:p>
            <a:pPr marL="457200" indent="-457200"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2000 yılında Özel Eğitim Hizmetleri Yönetmeliği’nin yürürlüğe girmesi</a:t>
            </a:r>
          </a:p>
          <a:p>
            <a:pPr marL="457200" indent="-457200"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2006’da Özel Eğitim Hizmetleri Yönetmeliği’nde kaynaştırmaya geniş yer verilmesi</a:t>
            </a:r>
          </a:p>
          <a:p>
            <a:pPr marL="457200" indent="-457200" algn="just">
              <a:buFont typeface="Wingdings" pitchFamily="2" charset="2"/>
              <a:buChar char="Ø"/>
            </a:pPr>
            <a:endParaRPr lang="tr-TR" sz="2400" dirty="0">
              <a:latin typeface="Arial Rounded MT Bold" pitchFamily="34" charset="0"/>
            </a:endParaRPr>
          </a:p>
          <a:p>
            <a:pPr marL="457200" indent="-457200">
              <a:buFont typeface="Wingdings" pitchFamily="2" charset="2"/>
              <a:buChar char="Ø"/>
            </a:pPr>
            <a:endParaRPr lang="tr-TR" sz="2400" dirty="0"/>
          </a:p>
          <a:p>
            <a:pPr marL="457200" indent="-457200">
              <a:buFont typeface="Wingdings" pitchFamily="2" charset="2"/>
              <a:buChar char="Ø"/>
            </a:pPr>
            <a:endParaRPr lang="tr-TR" sz="2400" dirty="0"/>
          </a:p>
        </p:txBody>
      </p:sp>
      <p:sp>
        <p:nvSpPr>
          <p:cNvPr id="4" name="3 Metin kutusu"/>
          <p:cNvSpPr txBox="1"/>
          <p:nvPr/>
        </p:nvSpPr>
        <p:spPr>
          <a:xfrm>
            <a:off x="1115616" y="692696"/>
            <a:ext cx="71287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b="1" dirty="0">
                <a:latin typeface="Arial Rounded MT Bold" pitchFamily="34" charset="0"/>
              </a:rPr>
              <a:t>TÜRKİYE’DE KAYNAŞTIRMA UYGULAMALARI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219256" cy="3701008"/>
          </a:xfrm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q"/>
            </a:pPr>
            <a:r>
              <a:rPr lang="tr-TR" sz="2400" dirty="0">
                <a:latin typeface="Arial Rounded MT Bold" pitchFamily="34" charset="0"/>
              </a:rPr>
              <a:t> </a:t>
            </a:r>
            <a:r>
              <a:rPr lang="tr-TR" sz="2400" b="1" dirty="0">
                <a:latin typeface="Arial Rounded MT Bold" pitchFamily="34" charset="0"/>
              </a:rPr>
              <a:t>Öğrenci sınıftan ayrılmadan sağlanan destek hizmetler:</a:t>
            </a:r>
          </a:p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Danışman yardımlı genel eğitim sınıfı</a:t>
            </a:r>
          </a:p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Özel eğitim öğretmeni yardımı ile genel eğitim sınıfı</a:t>
            </a:r>
          </a:p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Yardımcı öğretmen ile genel eğitim sınıfı</a:t>
            </a:r>
          </a:p>
          <a:p>
            <a:pPr algn="just">
              <a:buFont typeface="Wingdings" pitchFamily="2" charset="2"/>
              <a:buChar char="q"/>
            </a:pPr>
            <a:r>
              <a:rPr lang="tr-TR" sz="2400" b="1" dirty="0">
                <a:latin typeface="Arial Rounded MT Bold" pitchFamily="34" charset="0"/>
              </a:rPr>
              <a:t>Öğrencinin sınıf dışında aldığı destek hizmetler:</a:t>
            </a:r>
          </a:p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Kaynak oda</a:t>
            </a:r>
          </a:p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Gezici özel eğitim öğretmeni</a:t>
            </a:r>
          </a:p>
        </p:txBody>
      </p:sp>
      <p:sp>
        <p:nvSpPr>
          <p:cNvPr id="4" name="3 Yuvarlatılmış Dikdörtgen"/>
          <p:cNvSpPr/>
          <p:nvPr/>
        </p:nvSpPr>
        <p:spPr>
          <a:xfrm>
            <a:off x="971600" y="620688"/>
            <a:ext cx="7056784" cy="576064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400" b="1" dirty="0">
                <a:solidFill>
                  <a:schemeClr val="tx1"/>
                </a:solidFill>
                <a:latin typeface="Arial Rounded MT Bold" pitchFamily="34" charset="0"/>
              </a:rPr>
              <a:t>KAYNAŞTIRMA DESTEK EĞİTİM HİZMETLERİ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899592" y="1988840"/>
            <a:ext cx="7467600" cy="2524872"/>
          </a:xfrm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Normal gelişim gösteren çocukların akademik ve sosyal becerilerini olumlu etkiler.</a:t>
            </a:r>
          </a:p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Bireysel farklılıklara karşı hoşgörülü olma,özel gereksinimli bireylere karşı olumlu tutum geliştirme, işbirliği ve yardımlaşma becerilerini arttırmaya yardımcı olur.</a:t>
            </a:r>
          </a:p>
        </p:txBody>
      </p:sp>
      <p:sp>
        <p:nvSpPr>
          <p:cNvPr id="5" name="4 Yuvarlatılmış Dikdörtgen"/>
          <p:cNvSpPr/>
          <p:nvPr/>
        </p:nvSpPr>
        <p:spPr>
          <a:xfrm>
            <a:off x="1331640" y="908720"/>
            <a:ext cx="6624736" cy="648072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400" b="1" dirty="0">
                <a:solidFill>
                  <a:schemeClr val="tx1"/>
                </a:solidFill>
                <a:latin typeface="Arial Rounded MT Bold" pitchFamily="34" charset="0"/>
              </a:rPr>
              <a:t>KAYNAŞTIRMANIN SAĞLADIĞI YARARLAR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899592" y="980728"/>
            <a:ext cx="7488832" cy="3024336"/>
          </a:xfrm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Sınıf öğretmenine bireysel farklılıkları görebilme, ön yargılardan kurtulabilme, sınıfta demokratik bir ortam oluşturabilme, özel eğitim ekibiyle işbirliği yapabilme, özel gereksinimli çocuklar için farklı yöntem ve teknikler, araç-gereç geliştirebilme, zamanını etkili ve verimli kullanabilme becerileri üzerinde olumlu etkileri vardır.</a:t>
            </a:r>
          </a:p>
          <a:p>
            <a:pPr algn="just">
              <a:buFont typeface="Wingdings" pitchFamily="2" charset="2"/>
              <a:buChar char="Ø"/>
            </a:pPr>
            <a:endParaRPr lang="tr-TR" sz="2400" dirty="0">
              <a:latin typeface="Arial Rounded MT Bold" pitchFamily="34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7643192" cy="1756792"/>
          </a:xfrm>
        </p:spPr>
        <p:txBody>
          <a:bodyPr>
            <a:normAutofit lnSpcReduction="10000"/>
          </a:bodyPr>
          <a:lstStyle/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Olumsuz öğretmen tutumları</a:t>
            </a:r>
          </a:p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Uygun personel ve destek servislerin olmayışı</a:t>
            </a:r>
          </a:p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Genel ve özel eğitimin farklı algılanışı</a:t>
            </a:r>
          </a:p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Fiziksel çevrenin yetersizliği</a:t>
            </a:r>
          </a:p>
          <a:p>
            <a:pPr>
              <a:buFont typeface="Wingdings" pitchFamily="2" charset="2"/>
              <a:buChar char="Ø"/>
            </a:pPr>
            <a:endParaRPr lang="tr-TR" sz="2400" dirty="0"/>
          </a:p>
        </p:txBody>
      </p:sp>
      <p:sp>
        <p:nvSpPr>
          <p:cNvPr id="4" name="3 Yuvarlatılmış Dikdörtgen"/>
          <p:cNvSpPr/>
          <p:nvPr/>
        </p:nvSpPr>
        <p:spPr>
          <a:xfrm>
            <a:off x="1403648" y="620688"/>
            <a:ext cx="6336704" cy="504056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400" b="1" dirty="0">
                <a:solidFill>
                  <a:schemeClr val="tx1"/>
                </a:solidFill>
                <a:latin typeface="Arial Rounded MT Bold" pitchFamily="34" charset="0"/>
              </a:rPr>
              <a:t>KAYNAŞTIRMANIN ENGELLERİ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51520" y="1700808"/>
            <a:ext cx="8532440" cy="3744416"/>
          </a:xfrm>
        </p:spPr>
        <p:txBody>
          <a:bodyPr>
            <a:no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Okul müdürü, tüm okul çalışanları özel gereksinimli öğrenciye karşı kabul edici ve destekleyici bir tutum sergilemelidir.</a:t>
            </a:r>
          </a:p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Sınıf öğretmenlerinin tutumları önemlidir.</a:t>
            </a:r>
          </a:p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Genel eğitim sınıfları tüm öğrencilerin gereksinimlerini karşılayacak, öğrenmelerini kolaylaştıracak biçimde düzenlenmelidir.</a:t>
            </a:r>
          </a:p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Destekleyici özel eğitim hizmetlerinin sağlanması gerekmektedir.</a:t>
            </a:r>
          </a:p>
        </p:txBody>
      </p:sp>
      <p:sp>
        <p:nvSpPr>
          <p:cNvPr id="4" name="3 Yuvarlatılmış Dikdörtgen"/>
          <p:cNvSpPr/>
          <p:nvPr/>
        </p:nvSpPr>
        <p:spPr>
          <a:xfrm>
            <a:off x="1331640" y="548680"/>
            <a:ext cx="6624736" cy="720080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400" b="1" dirty="0">
                <a:solidFill>
                  <a:schemeClr val="tx1"/>
                </a:solidFill>
                <a:latin typeface="Arial Rounded MT Bold" pitchFamily="34" charset="0"/>
              </a:rPr>
              <a:t>BAŞARILI BİR KAYNAŞTIRMA İÇİN YAPILMASI GEREKENLER 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51520" y="1600200"/>
            <a:ext cx="8424936" cy="4873752"/>
          </a:xfrm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Genel eğitim sınıflarında tüm öğrenciler, birlikte öğrenme, oynama, eğitimsel ve sosyal etkinliklere katılma fırsatlarına sahip olmalıdır.</a:t>
            </a:r>
          </a:p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Sınıftaki diğer öğrenciler özel gereksinimli öğrenci hakkında bilgilendirilmelidir.</a:t>
            </a:r>
          </a:p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Sınıftaki tüm öğrenci velileriyle işbirliği sağlanmalıdır.</a:t>
            </a:r>
          </a:p>
          <a:p>
            <a:endParaRPr lang="tr-TR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67544" y="1628800"/>
            <a:ext cx="8208912" cy="1828800"/>
          </a:xfrm>
        </p:spPr>
        <p:txBody>
          <a:bodyPr>
            <a:normAutofit lnSpcReduction="10000"/>
          </a:bodyPr>
          <a:lstStyle/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Özel gereksinimli öğrencilerin yerleştirildikleri kaynaştırma sınıf ve okullarında başarılı olabilmeleri hem alacakları öğretim desteğine hem de bireysel özelliklerine uygun olarak eğitilmiş personele bağlıdır.</a:t>
            </a:r>
          </a:p>
        </p:txBody>
      </p:sp>
      <p:sp>
        <p:nvSpPr>
          <p:cNvPr id="4" name="3 Yuvarlatılmış Dikdörtgen"/>
          <p:cNvSpPr/>
          <p:nvPr/>
        </p:nvSpPr>
        <p:spPr>
          <a:xfrm>
            <a:off x="1187624" y="548680"/>
            <a:ext cx="6912768" cy="792088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400" b="1" dirty="0">
                <a:solidFill>
                  <a:schemeClr val="tx1"/>
                </a:solidFill>
                <a:latin typeface="Arial Rounded MT Bold" pitchFamily="34" charset="0"/>
              </a:rPr>
              <a:t>KAYNAŞTIRMA UYGULAMALARINDA İŞBİRLİĞİ 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83568" y="836712"/>
            <a:ext cx="7467600" cy="4873752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tr-TR" sz="2600" b="1" dirty="0">
                <a:latin typeface="Arial Rounded MT Bold" pitchFamily="34" charset="0"/>
              </a:rPr>
              <a:t>İşbirliğinde görev alacak personeller:</a:t>
            </a:r>
          </a:p>
          <a:p>
            <a:pPr algn="just">
              <a:buFont typeface="Wingdings" pitchFamily="2" charset="2"/>
              <a:buChar char="Ø"/>
            </a:pPr>
            <a:r>
              <a:rPr lang="tr-TR" sz="2600" dirty="0">
                <a:latin typeface="Arial Rounded MT Bold" pitchFamily="34" charset="0"/>
              </a:rPr>
              <a:t>Özel gereksinimli öğrenciler</a:t>
            </a:r>
          </a:p>
          <a:p>
            <a:pPr algn="just">
              <a:buFont typeface="Wingdings" pitchFamily="2" charset="2"/>
              <a:buChar char="Ø"/>
            </a:pPr>
            <a:r>
              <a:rPr lang="tr-TR" sz="2600" dirty="0">
                <a:latin typeface="Arial Rounded MT Bold" pitchFamily="34" charset="0"/>
              </a:rPr>
              <a:t>Anne-babalar</a:t>
            </a:r>
          </a:p>
          <a:p>
            <a:pPr algn="just">
              <a:buFont typeface="Wingdings" pitchFamily="2" charset="2"/>
              <a:buChar char="Ø"/>
            </a:pPr>
            <a:r>
              <a:rPr lang="tr-TR" sz="2600" dirty="0">
                <a:latin typeface="Arial Rounded MT Bold" pitchFamily="34" charset="0"/>
              </a:rPr>
              <a:t>Öğretmenler</a:t>
            </a:r>
          </a:p>
          <a:p>
            <a:pPr algn="just">
              <a:buFont typeface="Wingdings" pitchFamily="2" charset="2"/>
              <a:buChar char="Ø"/>
            </a:pPr>
            <a:r>
              <a:rPr lang="tr-TR" sz="2600" dirty="0">
                <a:latin typeface="Arial Rounded MT Bold" pitchFamily="34" charset="0"/>
              </a:rPr>
              <a:t>Kaynaştırma sınıf öğretmeni</a:t>
            </a:r>
          </a:p>
          <a:p>
            <a:pPr algn="just">
              <a:buFont typeface="Wingdings" pitchFamily="2" charset="2"/>
              <a:buChar char="Ø"/>
            </a:pPr>
            <a:r>
              <a:rPr lang="tr-TR" sz="2600" dirty="0">
                <a:latin typeface="Arial Rounded MT Bold" pitchFamily="34" charset="0"/>
              </a:rPr>
              <a:t>Özel eğitim öğretmeni</a:t>
            </a:r>
          </a:p>
          <a:p>
            <a:pPr algn="just">
              <a:buFont typeface="Wingdings" pitchFamily="2" charset="2"/>
              <a:buChar char="Ø"/>
            </a:pPr>
            <a:r>
              <a:rPr lang="tr-TR" sz="2600" dirty="0">
                <a:latin typeface="Arial Rounded MT Bold" pitchFamily="34" charset="0"/>
              </a:rPr>
              <a:t>Okul rehber öğretmeni</a:t>
            </a:r>
          </a:p>
          <a:p>
            <a:pPr algn="just">
              <a:buFont typeface="Wingdings" pitchFamily="2" charset="2"/>
              <a:buChar char="Ø"/>
            </a:pPr>
            <a:r>
              <a:rPr lang="tr-TR" sz="2600" dirty="0">
                <a:latin typeface="Arial Rounded MT Bold" pitchFamily="34" charset="0"/>
              </a:rPr>
              <a:t>Okul yöneticileri</a:t>
            </a:r>
          </a:p>
          <a:p>
            <a:pPr algn="just">
              <a:buFont typeface="Wingdings" pitchFamily="2" charset="2"/>
              <a:buChar char="Ø"/>
            </a:pPr>
            <a:r>
              <a:rPr lang="tr-TR" sz="2600" dirty="0">
                <a:latin typeface="Arial Rounded MT Bold" pitchFamily="34" charset="0"/>
              </a:rPr>
              <a:t>Dil ve konuşma terapisti</a:t>
            </a:r>
          </a:p>
          <a:p>
            <a:pPr algn="just">
              <a:buFont typeface="Wingdings" pitchFamily="2" charset="2"/>
              <a:buChar char="Ø"/>
            </a:pPr>
            <a:r>
              <a:rPr lang="tr-TR" sz="2600" dirty="0">
                <a:latin typeface="Arial Rounded MT Bold" pitchFamily="34" charset="0"/>
              </a:rPr>
              <a:t>Fizyoterapist</a:t>
            </a:r>
          </a:p>
          <a:p>
            <a:pPr algn="just">
              <a:buFont typeface="Wingdings" pitchFamily="2" charset="2"/>
              <a:buChar char="Ø"/>
            </a:pPr>
            <a:r>
              <a:rPr lang="tr-TR" sz="2600" dirty="0">
                <a:latin typeface="Arial Rounded MT Bold" pitchFamily="34" charset="0"/>
              </a:rPr>
              <a:t>Sosyal çalışmacı</a:t>
            </a:r>
          </a:p>
          <a:p>
            <a:pPr algn="just">
              <a:buFont typeface="Wingdings" pitchFamily="2" charset="2"/>
              <a:buChar char="Ø"/>
            </a:pPr>
            <a:r>
              <a:rPr lang="tr-TR" sz="2600" dirty="0">
                <a:latin typeface="Arial Rounded MT Bold" pitchFamily="34" charset="0"/>
              </a:rPr>
              <a:t>Psikolog</a:t>
            </a:r>
            <a:endParaRPr lang="tr-TR" sz="26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Yuvarlatılmış Dikdörtgen"/>
          <p:cNvSpPr/>
          <p:nvPr/>
        </p:nvSpPr>
        <p:spPr>
          <a:xfrm>
            <a:off x="1259632" y="1628800"/>
            <a:ext cx="6624736" cy="504056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400" b="1" dirty="0">
                <a:solidFill>
                  <a:schemeClr val="tx1"/>
                </a:solidFill>
                <a:latin typeface="Arial Rounded MT Bold" pitchFamily="34" charset="0"/>
              </a:rPr>
              <a:t>UZMANLAR ARASI İŞBİRLİĞİ</a:t>
            </a:r>
          </a:p>
        </p:txBody>
      </p:sp>
      <p:sp>
        <p:nvSpPr>
          <p:cNvPr id="5" name="4 Aşağı Ok"/>
          <p:cNvSpPr/>
          <p:nvPr/>
        </p:nvSpPr>
        <p:spPr>
          <a:xfrm>
            <a:off x="1979712" y="2132856"/>
            <a:ext cx="648072" cy="1008112"/>
          </a:xfrm>
          <a:prstGeom prst="downArrow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" name="5 Aşağı Ok"/>
          <p:cNvSpPr/>
          <p:nvPr/>
        </p:nvSpPr>
        <p:spPr>
          <a:xfrm>
            <a:off x="6516216" y="2132856"/>
            <a:ext cx="648072" cy="1008112"/>
          </a:xfrm>
          <a:prstGeom prst="downArrow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6 Metin kutusu"/>
          <p:cNvSpPr txBox="1"/>
          <p:nvPr/>
        </p:nvSpPr>
        <p:spPr>
          <a:xfrm>
            <a:off x="539552" y="3284984"/>
            <a:ext cx="3312368" cy="83099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tr-TR" sz="2400" dirty="0">
                <a:latin typeface="Arial Rounded MT Bold" pitchFamily="34" charset="0"/>
              </a:rPr>
              <a:t>Doğrudan İşbirliği ile Öğretim Modeli</a:t>
            </a:r>
          </a:p>
        </p:txBody>
      </p:sp>
      <p:sp>
        <p:nvSpPr>
          <p:cNvPr id="8" name="7 Metin kutusu"/>
          <p:cNvSpPr txBox="1"/>
          <p:nvPr/>
        </p:nvSpPr>
        <p:spPr>
          <a:xfrm>
            <a:off x="5076056" y="3284984"/>
            <a:ext cx="3240360" cy="83099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tr-TR" sz="2400" dirty="0">
                <a:latin typeface="Arial Rounded MT Bold" pitchFamily="34" charset="0"/>
              </a:rPr>
              <a:t>Dolaylı İşbirliği ile Hizmet Modelleri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Oval"/>
          <p:cNvSpPr/>
          <p:nvPr/>
        </p:nvSpPr>
        <p:spPr>
          <a:xfrm>
            <a:off x="1763688" y="1412776"/>
            <a:ext cx="6048672" cy="3456384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3200" b="1" dirty="0">
                <a:solidFill>
                  <a:schemeClr val="tx1"/>
                </a:solidFill>
                <a:latin typeface="Arial Rounded MT Bold" pitchFamily="34" charset="0"/>
              </a:rPr>
              <a:t>ZİHİNSEL ENGELLİ ÇOCUKLARIN KAYANAŞTIRILMASI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692696"/>
            <a:ext cx="7643192" cy="4680520"/>
          </a:xfrm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q"/>
            </a:pPr>
            <a:r>
              <a:rPr lang="tr-TR" sz="2400" dirty="0">
                <a:latin typeface="Arial Rounded MT Bold" pitchFamily="34" charset="0"/>
              </a:rPr>
              <a:t> </a:t>
            </a:r>
            <a:r>
              <a:rPr lang="tr-TR" sz="2400" b="1" dirty="0">
                <a:latin typeface="Arial Rounded MT Bold" pitchFamily="34" charset="0"/>
              </a:rPr>
              <a:t>Doğrudan işbirliği ile hizmet modelleri:</a:t>
            </a:r>
          </a:p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Bir öğretim </a:t>
            </a:r>
            <a:r>
              <a:rPr lang="tr-TR" sz="2400">
                <a:latin typeface="Arial Rounded MT Bold" pitchFamily="34" charset="0"/>
              </a:rPr>
              <a:t>yapan bir yardımcı </a:t>
            </a:r>
            <a:r>
              <a:rPr lang="tr-TR" sz="2400" dirty="0">
                <a:latin typeface="Arial Rounded MT Bold" pitchFamily="34" charset="0"/>
              </a:rPr>
              <a:t>öğretmen</a:t>
            </a:r>
          </a:p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İstasyon öğretimi</a:t>
            </a:r>
          </a:p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Paralel öğretim</a:t>
            </a:r>
          </a:p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Alternatif öğretim</a:t>
            </a:r>
          </a:p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Ekip öğretimi</a:t>
            </a:r>
          </a:p>
          <a:p>
            <a:pPr algn="just">
              <a:buFont typeface="Wingdings" pitchFamily="2" charset="2"/>
              <a:buChar char="q"/>
            </a:pPr>
            <a:r>
              <a:rPr lang="tr-TR" sz="2400" dirty="0">
                <a:latin typeface="Arial Rounded MT Bold" pitchFamily="34" charset="0"/>
              </a:rPr>
              <a:t>    </a:t>
            </a:r>
            <a:r>
              <a:rPr lang="tr-TR" sz="2400" b="1" dirty="0">
                <a:latin typeface="Arial Rounded MT Bold" pitchFamily="34" charset="0"/>
              </a:rPr>
              <a:t>Dolaylı işbirliği ile hizmet modelleri:</a:t>
            </a:r>
          </a:p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İşbirliği yaparak    problem çözme</a:t>
            </a:r>
          </a:p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Grupla problem çözme</a:t>
            </a:r>
          </a:p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Akran liderliği</a:t>
            </a:r>
          </a:p>
          <a:p>
            <a:pPr algn="just">
              <a:buFont typeface="Wingdings" pitchFamily="2" charset="2"/>
              <a:buChar char="Ø"/>
            </a:pPr>
            <a:endParaRPr lang="tr-TR" sz="24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2D7B7D9-CFA5-0B46-80CF-41ACD194D1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Kaynakça</a:t>
            </a:r>
          </a:p>
        </p:txBody>
      </p:sp>
      <p:graphicFrame>
        <p:nvGraphicFramePr>
          <p:cNvPr id="3" name="Tablo 2">
            <a:extLst>
              <a:ext uri="{FF2B5EF4-FFF2-40B4-BE49-F238E27FC236}">
                <a16:creationId xmlns:a16="http://schemas.microsoft.com/office/drawing/2014/main" id="{2C762CB0-387E-0540-BC6E-0DC73BFC1D71}"/>
              </a:ext>
            </a:extLst>
          </p:cNvPr>
          <p:cNvGraphicFramePr>
            <a:graphicFrameLocks noGrp="1"/>
          </p:cNvGraphicFramePr>
          <p:nvPr/>
        </p:nvGraphicFramePr>
        <p:xfrm>
          <a:off x="628650" y="3138131"/>
          <a:ext cx="7886700" cy="1493520"/>
        </p:xfrm>
        <a:graphic>
          <a:graphicData uri="http://schemas.openxmlformats.org/drawingml/2006/table">
            <a:tbl>
              <a:tblPr/>
              <a:tblGrid>
                <a:gridCol w="7886700">
                  <a:extLst>
                    <a:ext uri="{9D8B030D-6E8A-4147-A177-3AD203B41FA5}">
                      <a16:colId xmlns:a16="http://schemas.microsoft.com/office/drawing/2014/main" val="854030760"/>
                    </a:ext>
                  </a:extLst>
                </a:gridCol>
              </a:tblGrid>
              <a:tr h="205740">
                <a:tc>
                  <a:txBody>
                    <a:bodyPr/>
                    <a:lstStyle/>
                    <a:p>
                      <a:r>
                        <a:rPr lang="tr-TR" sz="1400">
                          <a:effectLst/>
                        </a:rPr>
                        <a:t>Anonim. 2003. Farklı gelişen çocuklar. (Edt. Adnan Kulaksızoğlu). Epsilon Yayıncılık, İstanbul.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81513140"/>
                  </a:ext>
                </a:extLst>
              </a:tr>
              <a:tr h="205740">
                <a:tc>
                  <a:txBody>
                    <a:bodyPr/>
                    <a:lstStyle/>
                    <a:p>
                      <a:r>
                        <a:rPr lang="tr-TR" sz="1400">
                          <a:effectLst/>
                        </a:rPr>
                        <a:t>Özsoy, Yahya. Özyürek, M. ve Eripek, S. 2001.Özel Eğitime Giriş. Karatepe Yayınları, Ankara.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8406873"/>
                  </a:ext>
                </a:extLst>
              </a:tr>
              <a:tr h="205740">
                <a:tc>
                  <a:txBody>
                    <a:bodyPr/>
                    <a:lstStyle/>
                    <a:p>
                      <a:r>
                        <a:rPr lang="tr-TR" sz="1400">
                          <a:effectLst/>
                        </a:rPr>
                        <a:t>Anonim. 2003. Özel eğitime giriş. (Edt. Ayşegül Ataman). Gündüz Eğitim ve Yayıncılık, Ankara.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84592128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r>
                        <a:rPr lang="tr-TR" sz="1400">
                          <a:effectLst/>
                        </a:rPr>
                        <a:t>Ceylan, R. ve N. Aral, “Entegre Eğitim”. Erken Çocukluk Gelişimi ve Eğitim, ed.Y.Fazlıoğlu, 437-462, Kriter Yayınları, İstanbul, 2009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22684162"/>
                  </a:ext>
                </a:extLst>
              </a:tr>
              <a:tr h="205740">
                <a:tc>
                  <a:txBody>
                    <a:bodyPr/>
                    <a:lstStyle/>
                    <a:p>
                      <a:r>
                        <a:rPr lang="tr-TR" sz="1400">
                          <a:effectLst/>
                        </a:rPr>
                        <a:t>Eripek.2010. Zihinsel Yetersizliği Olan Çocuklar.Maya Akademi Yayıncılık, Ankara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53831987"/>
                  </a:ext>
                </a:extLst>
              </a:tr>
              <a:tr h="205740">
                <a:tc>
                  <a:txBody>
                    <a:bodyPr/>
                    <a:lstStyle/>
                    <a:p>
                      <a:r>
                        <a:rPr lang="tr-TR" sz="1400" dirty="0">
                          <a:effectLst/>
                        </a:rPr>
                        <a:t>Yörükoğlu, A. 1997. Çocuk ruh sağlığı. Özgür Yayınları, İstanbul.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736003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662759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971600" y="1484784"/>
            <a:ext cx="7416824" cy="2808312"/>
          </a:xfrm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Yetersizliği olan bireyler toplumla bir bütün olarak düşünüldükleri sürece toplumsal yaşam zenginleşebilecektir.</a:t>
            </a:r>
          </a:p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Özel gereksinimli bireylerin normal sınıflarda eğitimlerini sürdürmeleri yoluyla toplumla bütünleşmelerini sağlayacak olan uygulama ise kaynaştırmadır.</a:t>
            </a:r>
          </a:p>
        </p:txBody>
      </p:sp>
      <p:sp>
        <p:nvSpPr>
          <p:cNvPr id="5" name="4 Dikdörtgen"/>
          <p:cNvSpPr/>
          <p:nvPr/>
        </p:nvSpPr>
        <p:spPr>
          <a:xfrm>
            <a:off x="2123728" y="692696"/>
            <a:ext cx="5184576" cy="3600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400" b="1" dirty="0">
                <a:solidFill>
                  <a:schemeClr val="tx1"/>
                </a:solidFill>
                <a:latin typeface="Arial Rounded MT Bold" pitchFamily="34" charset="0"/>
              </a:rPr>
              <a:t>KAYNAŞTIRMA KAVRAMI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539552" y="1124744"/>
            <a:ext cx="8147248" cy="3168352"/>
          </a:xfrm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Günümüzde özel gereksinimli çocukların genel eğitim yerleştirilmeleri ve bu sınıflarda eğitilmeleri giderek yaygınlaştırılmaktadır.</a:t>
            </a:r>
          </a:p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Kaynaştırma en genel tanımıyla özel gereksinimli çocuklara destek hizmeti sağlayarak tam ya da yarı zamanlı olarak en az kısıtlayıcı eğitim ortamı olan normal eğitim sınıflarında eğitim görmesi olarak tanımlanmaktadır.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899592" y="980728"/>
            <a:ext cx="7416824" cy="2232248"/>
          </a:xfrm>
        </p:spPr>
        <p:txBody>
          <a:bodyPr>
            <a:no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Kaynaştırma olarak tanımlanan uygulamaların günümüzde daha çok, özel gereksinimleri öğrencilerin genel eğitim sınıfında tam zamanlı olarak yerleştirilmeleri anlamına gelen bütünleştirme eğitimi olarak adlandırıldığı görülmektedir.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11560" y="1268761"/>
            <a:ext cx="8003232" cy="1872208"/>
          </a:xfrm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Bütünleştirmeyi kaynaştırmadan ayıran temel nokta öğrencinin genel eğitim sınıfına tam zamanlı yerleştirilmesi ve destek hizmetlerin sınıf içinde sunulmasıdır.</a:t>
            </a:r>
          </a:p>
          <a:p>
            <a:pPr>
              <a:buFont typeface="Wingdings" pitchFamily="2" charset="2"/>
              <a:buChar char="Ø"/>
            </a:pPr>
            <a:endParaRPr lang="tr-TR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Yuvarlatılmış Dikdörtgen"/>
          <p:cNvSpPr/>
          <p:nvPr/>
        </p:nvSpPr>
        <p:spPr>
          <a:xfrm>
            <a:off x="1259632" y="692696"/>
            <a:ext cx="6696744" cy="504056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95536" y="1556792"/>
            <a:ext cx="8352928" cy="2016224"/>
          </a:xfrm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İtalya’da 1971,Norveç’te 1976,İngiltere’de1974,ABD ve Fransa’da 1975 yılında yürürlüğe giren yasalar ve</a:t>
            </a:r>
          </a:p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ABD’de 1975 ‘de kabul edilen Tüm Engelli Çocukların Eğitimi Yasası ile engelli çocukların uygun eğitimsel hizmetlerden yararlanması amaçlanmıştır</a:t>
            </a:r>
            <a:r>
              <a:rPr lang="tr-TR" sz="2400" dirty="0"/>
              <a:t>.</a:t>
            </a:r>
          </a:p>
        </p:txBody>
      </p:sp>
      <p:sp>
        <p:nvSpPr>
          <p:cNvPr id="4" name="3 Metin kutusu"/>
          <p:cNvSpPr txBox="1"/>
          <p:nvPr/>
        </p:nvSpPr>
        <p:spPr>
          <a:xfrm>
            <a:off x="1259632" y="764704"/>
            <a:ext cx="66967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b="1" dirty="0">
                <a:latin typeface="Arial Rounded MT Bold" pitchFamily="34" charset="0"/>
              </a:rPr>
              <a:t>DÜNYADA KAYNAŞTIRMA UYGULAMALARI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0" y="1988840"/>
            <a:ext cx="8820472" cy="3168352"/>
          </a:xfrm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En Az Kısıtlayıcı Ortamda Eğitim</a:t>
            </a:r>
          </a:p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Bireyselleştirilmiş Eğitim Programı Hazırlama</a:t>
            </a:r>
          </a:p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Fark Gözetmeksizin Değerlendirme</a:t>
            </a:r>
          </a:p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Devlet Okullarının  Programlarından ve Hizmetlerinden Dışlanmaya Son</a:t>
            </a:r>
          </a:p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Karma Eğitim Gereksinimi</a:t>
            </a:r>
          </a:p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Yasal Uygulama Hakkı</a:t>
            </a:r>
          </a:p>
          <a:p>
            <a:pPr>
              <a:buFont typeface="Wingdings" pitchFamily="2" charset="2"/>
              <a:buChar char="Ø"/>
            </a:pPr>
            <a:endParaRPr lang="tr-TR" dirty="0"/>
          </a:p>
        </p:txBody>
      </p:sp>
      <p:sp>
        <p:nvSpPr>
          <p:cNvPr id="4" name="3 Metin kutusu"/>
          <p:cNvSpPr txBox="1"/>
          <p:nvPr/>
        </p:nvSpPr>
        <p:spPr>
          <a:xfrm>
            <a:off x="323528" y="548680"/>
            <a:ext cx="842493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2400" dirty="0">
                <a:latin typeface="Arial Rounded MT Bold" pitchFamily="34" charset="0"/>
              </a:rPr>
              <a:t>Tüm Engelli Çocukların Eğitimi Yasası ile engelli çocuklara ilişkin bazı önemli kararlar alınmıştır. Bu kararlar: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539552" y="980728"/>
            <a:ext cx="8064896" cy="2376264"/>
          </a:xfrm>
        </p:spPr>
        <p:txBody>
          <a:bodyPr>
            <a:no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tr-TR" sz="2400" b="1" dirty="0">
                <a:latin typeface="Arial Rounded MT Bold" pitchFamily="34" charset="0"/>
              </a:rPr>
              <a:t>En Az Kısıtlayıcı Ortamda Eğitim</a:t>
            </a:r>
            <a:r>
              <a:rPr lang="tr-TR" sz="2400" dirty="0">
                <a:latin typeface="Arial Rounded MT Bold" pitchFamily="34" charset="0"/>
              </a:rPr>
              <a:t>:</a:t>
            </a:r>
          </a:p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Özel gereksinimli çocuğun  mümkün olduğunca engeli olmayan akranlarıyla bir arada bulunarak eğitim gereksinimlerinin en iyi karşılanacağı eğitim ortamına yerleştirilmesidir.</a:t>
            </a:r>
          </a:p>
          <a:p>
            <a:pPr algn="just">
              <a:buFont typeface="Wingdings" pitchFamily="2" charset="2"/>
              <a:buChar char="Ø"/>
            </a:pPr>
            <a:endParaRPr lang="tr-TR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159</TotalTime>
  <Words>756</Words>
  <Application>Microsoft Macintosh PowerPoint</Application>
  <PresentationFormat>Ekran Gösterisi (4:3)</PresentationFormat>
  <Paragraphs>90</Paragraphs>
  <Slides>21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21</vt:i4>
      </vt:variant>
    </vt:vector>
  </HeadingPairs>
  <TitlesOfParts>
    <vt:vector size="26" baseType="lpstr">
      <vt:lpstr>Arial</vt:lpstr>
      <vt:lpstr>Arial Rounded MT Bold</vt:lpstr>
      <vt:lpstr>Calibri</vt:lpstr>
      <vt:lpstr>Wingdings</vt:lpstr>
      <vt:lpstr>Ofis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Kaynakça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asus</dc:creator>
  <cp:lastModifiedBy>Taşkın TAŞTEPE</cp:lastModifiedBy>
  <cp:revision>20</cp:revision>
  <dcterms:created xsi:type="dcterms:W3CDTF">2017-12-11T19:50:09Z</dcterms:created>
  <dcterms:modified xsi:type="dcterms:W3CDTF">2020-05-04T20:54:18Z</dcterms:modified>
</cp:coreProperties>
</file>