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F064502-50F2-4BB1-A1AD-F736F6DC9C55}"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7E1F99-A30D-4400-94F0-AB83844A4FD3}" type="slidenum">
              <a:rPr lang="tr-TR" smtClean="0"/>
              <a:t>‹#›</a:t>
            </a:fld>
            <a:endParaRPr lang="tr-TR"/>
          </a:p>
        </p:txBody>
      </p:sp>
    </p:spTree>
    <p:extLst>
      <p:ext uri="{BB962C8B-B14F-4D97-AF65-F5344CB8AC3E}">
        <p14:creationId xmlns:p14="http://schemas.microsoft.com/office/powerpoint/2010/main" val="3436971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064502-50F2-4BB1-A1AD-F736F6DC9C55}"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7E1F99-A30D-4400-94F0-AB83844A4FD3}" type="slidenum">
              <a:rPr lang="tr-TR" smtClean="0"/>
              <a:t>‹#›</a:t>
            </a:fld>
            <a:endParaRPr lang="tr-TR"/>
          </a:p>
        </p:txBody>
      </p:sp>
    </p:spTree>
    <p:extLst>
      <p:ext uri="{BB962C8B-B14F-4D97-AF65-F5344CB8AC3E}">
        <p14:creationId xmlns:p14="http://schemas.microsoft.com/office/powerpoint/2010/main" val="2954887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064502-50F2-4BB1-A1AD-F736F6DC9C55}"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7E1F99-A30D-4400-94F0-AB83844A4FD3}" type="slidenum">
              <a:rPr lang="tr-TR" smtClean="0"/>
              <a:t>‹#›</a:t>
            </a:fld>
            <a:endParaRPr lang="tr-TR"/>
          </a:p>
        </p:txBody>
      </p:sp>
    </p:spTree>
    <p:extLst>
      <p:ext uri="{BB962C8B-B14F-4D97-AF65-F5344CB8AC3E}">
        <p14:creationId xmlns:p14="http://schemas.microsoft.com/office/powerpoint/2010/main" val="110109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064502-50F2-4BB1-A1AD-F736F6DC9C55}"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7E1F99-A30D-4400-94F0-AB83844A4FD3}" type="slidenum">
              <a:rPr lang="tr-TR" smtClean="0"/>
              <a:t>‹#›</a:t>
            </a:fld>
            <a:endParaRPr lang="tr-TR"/>
          </a:p>
        </p:txBody>
      </p:sp>
    </p:spTree>
    <p:extLst>
      <p:ext uri="{BB962C8B-B14F-4D97-AF65-F5344CB8AC3E}">
        <p14:creationId xmlns:p14="http://schemas.microsoft.com/office/powerpoint/2010/main" val="1759925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F064502-50F2-4BB1-A1AD-F736F6DC9C55}"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F7E1F99-A30D-4400-94F0-AB83844A4FD3}" type="slidenum">
              <a:rPr lang="tr-TR" smtClean="0"/>
              <a:t>‹#›</a:t>
            </a:fld>
            <a:endParaRPr lang="tr-TR"/>
          </a:p>
        </p:txBody>
      </p:sp>
    </p:spTree>
    <p:extLst>
      <p:ext uri="{BB962C8B-B14F-4D97-AF65-F5344CB8AC3E}">
        <p14:creationId xmlns:p14="http://schemas.microsoft.com/office/powerpoint/2010/main" val="2736729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F064502-50F2-4BB1-A1AD-F736F6DC9C55}"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F7E1F99-A30D-4400-94F0-AB83844A4FD3}" type="slidenum">
              <a:rPr lang="tr-TR" smtClean="0"/>
              <a:t>‹#›</a:t>
            </a:fld>
            <a:endParaRPr lang="tr-TR"/>
          </a:p>
        </p:txBody>
      </p:sp>
    </p:spTree>
    <p:extLst>
      <p:ext uri="{BB962C8B-B14F-4D97-AF65-F5344CB8AC3E}">
        <p14:creationId xmlns:p14="http://schemas.microsoft.com/office/powerpoint/2010/main" val="3015603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F064502-50F2-4BB1-A1AD-F736F6DC9C55}" type="datetimeFigureOut">
              <a:rPr lang="tr-TR" smtClean="0"/>
              <a:t>10.07.2020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F7E1F99-A30D-4400-94F0-AB83844A4FD3}" type="slidenum">
              <a:rPr lang="tr-TR" smtClean="0"/>
              <a:t>‹#›</a:t>
            </a:fld>
            <a:endParaRPr lang="tr-TR"/>
          </a:p>
        </p:txBody>
      </p:sp>
    </p:spTree>
    <p:extLst>
      <p:ext uri="{BB962C8B-B14F-4D97-AF65-F5344CB8AC3E}">
        <p14:creationId xmlns:p14="http://schemas.microsoft.com/office/powerpoint/2010/main" val="2761281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F064502-50F2-4BB1-A1AD-F736F6DC9C55}" type="datetimeFigureOut">
              <a:rPr lang="tr-TR" smtClean="0"/>
              <a:t>10.07.2020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F7E1F99-A30D-4400-94F0-AB83844A4FD3}" type="slidenum">
              <a:rPr lang="tr-TR" smtClean="0"/>
              <a:t>‹#›</a:t>
            </a:fld>
            <a:endParaRPr lang="tr-TR"/>
          </a:p>
        </p:txBody>
      </p:sp>
    </p:spTree>
    <p:extLst>
      <p:ext uri="{BB962C8B-B14F-4D97-AF65-F5344CB8AC3E}">
        <p14:creationId xmlns:p14="http://schemas.microsoft.com/office/powerpoint/2010/main" val="4099422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F064502-50F2-4BB1-A1AD-F736F6DC9C55}" type="datetimeFigureOut">
              <a:rPr lang="tr-TR" smtClean="0"/>
              <a:t>10.07.2020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F7E1F99-A30D-4400-94F0-AB83844A4FD3}" type="slidenum">
              <a:rPr lang="tr-TR" smtClean="0"/>
              <a:t>‹#›</a:t>
            </a:fld>
            <a:endParaRPr lang="tr-TR"/>
          </a:p>
        </p:txBody>
      </p:sp>
    </p:spTree>
    <p:extLst>
      <p:ext uri="{BB962C8B-B14F-4D97-AF65-F5344CB8AC3E}">
        <p14:creationId xmlns:p14="http://schemas.microsoft.com/office/powerpoint/2010/main" val="465022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F064502-50F2-4BB1-A1AD-F736F6DC9C55}"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F7E1F99-A30D-4400-94F0-AB83844A4FD3}" type="slidenum">
              <a:rPr lang="tr-TR" smtClean="0"/>
              <a:t>‹#›</a:t>
            </a:fld>
            <a:endParaRPr lang="tr-TR"/>
          </a:p>
        </p:txBody>
      </p:sp>
    </p:spTree>
    <p:extLst>
      <p:ext uri="{BB962C8B-B14F-4D97-AF65-F5344CB8AC3E}">
        <p14:creationId xmlns:p14="http://schemas.microsoft.com/office/powerpoint/2010/main" val="4066877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F064502-50F2-4BB1-A1AD-F736F6DC9C55}"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F7E1F99-A30D-4400-94F0-AB83844A4FD3}" type="slidenum">
              <a:rPr lang="tr-TR" smtClean="0"/>
              <a:t>‹#›</a:t>
            </a:fld>
            <a:endParaRPr lang="tr-TR"/>
          </a:p>
        </p:txBody>
      </p:sp>
    </p:spTree>
    <p:extLst>
      <p:ext uri="{BB962C8B-B14F-4D97-AF65-F5344CB8AC3E}">
        <p14:creationId xmlns:p14="http://schemas.microsoft.com/office/powerpoint/2010/main" val="2275147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064502-50F2-4BB1-A1AD-F736F6DC9C55}" type="datetimeFigureOut">
              <a:rPr lang="tr-TR" smtClean="0"/>
              <a:t>10.07.2020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7E1F99-A30D-4400-94F0-AB83844A4FD3}" type="slidenum">
              <a:rPr lang="tr-TR" smtClean="0"/>
              <a:t>‹#›</a:t>
            </a:fld>
            <a:endParaRPr lang="tr-TR"/>
          </a:p>
        </p:txBody>
      </p:sp>
    </p:spTree>
    <p:extLst>
      <p:ext uri="{BB962C8B-B14F-4D97-AF65-F5344CB8AC3E}">
        <p14:creationId xmlns:p14="http://schemas.microsoft.com/office/powerpoint/2010/main" val="392165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2 İçerik Yer Tutucusu"/>
          <p:cNvSpPr>
            <a:spLocks noGrp="1"/>
          </p:cNvSpPr>
          <p:nvPr>
            <p:ph idx="1"/>
          </p:nvPr>
        </p:nvSpPr>
        <p:spPr>
          <a:xfrm>
            <a:off x="2024064" y="714376"/>
            <a:ext cx="8186737" cy="5929313"/>
          </a:xfrm>
        </p:spPr>
        <p:txBody>
          <a:bodyPr>
            <a:normAutofit fontScale="40000" lnSpcReduction="20000"/>
          </a:bodyPr>
          <a:lstStyle/>
          <a:p>
            <a:pPr marL="274320" indent="-274320" algn="ctr">
              <a:buClr>
                <a:schemeClr val="accent3"/>
              </a:buClr>
              <a:buNone/>
              <a:defRPr/>
            </a:pPr>
            <a:r>
              <a:rPr lang="tr-TR" sz="10100" dirty="0">
                <a:solidFill>
                  <a:srgbClr val="C00000"/>
                </a:solidFill>
              </a:rPr>
              <a:t>BHAGAVADGİTA*</a:t>
            </a:r>
          </a:p>
          <a:p>
            <a:pPr marL="274320" indent="-274320" algn="ctr">
              <a:buClr>
                <a:schemeClr val="accent3"/>
              </a:buClr>
              <a:buNone/>
              <a:defRPr/>
            </a:pPr>
            <a:r>
              <a:rPr lang="tr-TR" sz="10100" dirty="0">
                <a:solidFill>
                  <a:srgbClr val="C00000"/>
                </a:solidFill>
              </a:rPr>
              <a:t>भागवद् गीता</a:t>
            </a:r>
          </a:p>
          <a:p>
            <a:pPr marL="274320" indent="-274320" algn="ctr">
              <a:buClr>
                <a:schemeClr val="accent3"/>
              </a:buClr>
              <a:buNone/>
              <a:defRPr/>
            </a:pPr>
            <a:endParaRPr lang="tr-TR" sz="4000" dirty="0">
              <a:solidFill>
                <a:srgbClr val="C00000"/>
              </a:solidFill>
            </a:endParaRPr>
          </a:p>
          <a:p>
            <a:pPr marL="274320" indent="-274320" algn="ctr">
              <a:buClr>
                <a:schemeClr val="accent3"/>
              </a:buClr>
              <a:buNone/>
              <a:defRPr/>
            </a:pPr>
            <a:endParaRPr lang="tr-TR" sz="4000" dirty="0">
              <a:solidFill>
                <a:srgbClr val="C00000"/>
              </a:solidFill>
            </a:endParaRPr>
          </a:p>
          <a:p>
            <a:pPr marL="274320" indent="-274320" algn="ctr">
              <a:buClr>
                <a:schemeClr val="accent3"/>
              </a:buClr>
              <a:buNone/>
              <a:defRPr/>
            </a:pPr>
            <a:endParaRPr lang="tr-TR" sz="4000" dirty="0">
              <a:solidFill>
                <a:srgbClr val="C00000"/>
              </a:solidFill>
            </a:endParaRPr>
          </a:p>
          <a:p>
            <a:pPr marL="274320" indent="-274320" algn="ctr">
              <a:buClr>
                <a:schemeClr val="accent3"/>
              </a:buClr>
              <a:buNone/>
              <a:defRPr/>
            </a:pPr>
            <a:endParaRPr lang="tr-TR" sz="4000" dirty="0">
              <a:solidFill>
                <a:srgbClr val="C00000"/>
              </a:solidFill>
            </a:endParaRPr>
          </a:p>
          <a:p>
            <a:pPr marL="274320" indent="-274320" algn="ctr">
              <a:buClr>
                <a:schemeClr val="accent3"/>
              </a:buClr>
              <a:buNone/>
              <a:defRPr/>
            </a:pPr>
            <a:endParaRPr lang="tr-TR" sz="200" dirty="0">
              <a:solidFill>
                <a:srgbClr val="C00000"/>
              </a:solidFill>
            </a:endParaRPr>
          </a:p>
          <a:p>
            <a:pPr marL="274320" indent="-274320" algn="ctr">
              <a:buClr>
                <a:schemeClr val="accent3"/>
              </a:buClr>
              <a:buNone/>
              <a:defRPr/>
            </a:pPr>
            <a:endParaRPr lang="tr-TR" sz="4000" dirty="0">
              <a:solidFill>
                <a:srgbClr val="C00000"/>
              </a:solidFill>
            </a:endParaRPr>
          </a:p>
          <a:p>
            <a:pPr marL="274320" indent="-274320">
              <a:buClr>
                <a:schemeClr val="accent3"/>
              </a:buClr>
              <a:buNone/>
              <a:defRPr/>
            </a:pPr>
            <a:endParaRPr lang="tr-TR" sz="4000" dirty="0">
              <a:solidFill>
                <a:srgbClr val="C00000"/>
              </a:solidFill>
            </a:endParaRPr>
          </a:p>
          <a:p>
            <a:pPr marL="274320" indent="-274320" algn="just">
              <a:buClr>
                <a:schemeClr val="accent3"/>
              </a:buClr>
              <a:buNone/>
              <a:defRPr/>
            </a:pPr>
            <a:endParaRPr lang="tr-TR" sz="3800" dirty="0">
              <a:solidFill>
                <a:srgbClr val="C00000"/>
              </a:solidFill>
            </a:endParaRPr>
          </a:p>
          <a:p>
            <a:pPr marL="274320" indent="-274320" algn="just">
              <a:buClr>
                <a:schemeClr val="accent3"/>
              </a:buClr>
              <a:buNone/>
              <a:defRPr/>
            </a:pPr>
            <a:endParaRPr lang="tr-TR" sz="6500" dirty="0">
              <a:solidFill>
                <a:srgbClr val="C00000"/>
              </a:solidFill>
            </a:endParaRPr>
          </a:p>
          <a:p>
            <a:pPr marL="274320" indent="-274320" algn="ctr">
              <a:buClr>
                <a:schemeClr val="accent3"/>
              </a:buClr>
              <a:buNone/>
              <a:defRPr/>
            </a:pPr>
            <a:endParaRPr lang="tr-TR" sz="4000" dirty="0">
              <a:solidFill>
                <a:srgbClr val="C00000"/>
              </a:solidFill>
            </a:endParaRPr>
          </a:p>
          <a:p>
            <a:pPr marL="274320" indent="-274320" algn="ctr">
              <a:buClr>
                <a:schemeClr val="accent3"/>
              </a:buClr>
              <a:buNone/>
              <a:defRPr/>
            </a:pPr>
            <a:endParaRPr lang="tr-TR" sz="4000" dirty="0">
              <a:solidFill>
                <a:srgbClr val="C00000"/>
              </a:solidFill>
            </a:endParaRPr>
          </a:p>
          <a:p>
            <a:pPr marL="274320" indent="-274320" algn="ctr">
              <a:buClr>
                <a:schemeClr val="accent3"/>
              </a:buClr>
              <a:buNone/>
              <a:defRPr/>
            </a:pPr>
            <a:endParaRPr lang="tr-TR" sz="4000" dirty="0">
              <a:solidFill>
                <a:srgbClr val="C00000"/>
              </a:solidFill>
            </a:endParaRPr>
          </a:p>
          <a:p>
            <a:pPr marL="274320" indent="-274320" algn="ctr">
              <a:buClr>
                <a:schemeClr val="accent3"/>
              </a:buClr>
              <a:buNone/>
              <a:defRPr/>
            </a:pPr>
            <a:endParaRPr lang="tr-TR" sz="4000" dirty="0">
              <a:solidFill>
                <a:srgbClr val="C00000"/>
              </a:solidFill>
            </a:endParaRPr>
          </a:p>
          <a:p>
            <a:pPr marL="274320" indent="-274320" algn="just">
              <a:buClr>
                <a:schemeClr val="accent3"/>
              </a:buClr>
              <a:buNone/>
              <a:defRPr/>
            </a:pPr>
            <a:r>
              <a:rPr lang="tr-TR" sz="4000" dirty="0">
                <a:solidFill>
                  <a:srgbClr val="C00000"/>
                </a:solidFill>
              </a:rPr>
              <a:t>* </a:t>
            </a:r>
            <a:r>
              <a:rPr lang="tr-TR" sz="3400" dirty="0"/>
              <a:t>Bu çalışma, “</a:t>
            </a:r>
            <a:r>
              <a:rPr lang="tr-TR" sz="3400" dirty="0" err="1"/>
              <a:t>The</a:t>
            </a:r>
            <a:r>
              <a:rPr lang="tr-TR" sz="3400" dirty="0"/>
              <a:t> </a:t>
            </a:r>
            <a:r>
              <a:rPr lang="tr-TR" sz="3400" dirty="0" err="1"/>
              <a:t>Philosophy</a:t>
            </a:r>
            <a:r>
              <a:rPr lang="tr-TR" sz="3400" dirty="0"/>
              <a:t> of </a:t>
            </a:r>
            <a:r>
              <a:rPr lang="tr-TR" sz="3400" dirty="0" err="1"/>
              <a:t>Bhagavadgita</a:t>
            </a:r>
            <a:r>
              <a:rPr lang="tr-TR" sz="3400" dirty="0"/>
              <a:t>” adlı ders notlarından ve S. </a:t>
            </a:r>
            <a:r>
              <a:rPr lang="tr-TR" sz="3400" dirty="0" err="1"/>
              <a:t>Radhakrishna’nın</a:t>
            </a:r>
            <a:r>
              <a:rPr lang="tr-TR" sz="3400" dirty="0"/>
              <a:t> “</a:t>
            </a:r>
            <a:r>
              <a:rPr lang="tr-TR" sz="3400" dirty="0" err="1"/>
              <a:t>The</a:t>
            </a:r>
            <a:r>
              <a:rPr lang="tr-TR" sz="3400" dirty="0"/>
              <a:t> </a:t>
            </a:r>
            <a:r>
              <a:rPr lang="tr-TR" sz="3400" dirty="0" err="1"/>
              <a:t>Bhagavadgita</a:t>
            </a:r>
            <a:r>
              <a:rPr lang="tr-TR" sz="3400" dirty="0"/>
              <a:t>” adlı eserinden yararlanılarak hazırlanmıştır. (07.04.2012 </a:t>
            </a:r>
            <a:r>
              <a:rPr lang="tr-TR" sz="3400" dirty="0" err="1"/>
              <a:t>Varnasi</a:t>
            </a:r>
            <a:r>
              <a:rPr lang="tr-TR" sz="3400" dirty="0"/>
              <a:t> - </a:t>
            </a:r>
            <a:r>
              <a:rPr lang="tr-TR" sz="3400" dirty="0" err="1"/>
              <a:t>Bharat</a:t>
            </a:r>
            <a:r>
              <a:rPr lang="tr-TR" sz="3400" dirty="0"/>
              <a:t>)</a:t>
            </a:r>
            <a:endParaRPr lang="tr-TR" sz="4000" dirty="0"/>
          </a:p>
        </p:txBody>
      </p:sp>
    </p:spTree>
    <p:extLst>
      <p:ext uri="{BB962C8B-B14F-4D97-AF65-F5344CB8AC3E}">
        <p14:creationId xmlns:p14="http://schemas.microsoft.com/office/powerpoint/2010/main" val="26621473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2 İçerik Yer Tutucusu"/>
          <p:cNvSpPr>
            <a:spLocks noGrp="1"/>
          </p:cNvSpPr>
          <p:nvPr>
            <p:ph idx="1"/>
          </p:nvPr>
        </p:nvSpPr>
        <p:spPr>
          <a:xfrm>
            <a:off x="1981200" y="642938"/>
            <a:ext cx="8401050" cy="5929312"/>
          </a:xfrm>
        </p:spPr>
        <p:txBody>
          <a:bodyPr/>
          <a:lstStyle/>
          <a:p>
            <a:pPr eaLnBrk="1" hangingPunct="1"/>
            <a:endParaRPr lang="tr-TR" altLang="tr-TR">
              <a:solidFill>
                <a:srgbClr val="C00000"/>
              </a:solidFill>
            </a:endParaRPr>
          </a:p>
          <a:p>
            <a:pPr algn="just" eaLnBrk="1" hangingPunct="1"/>
            <a:r>
              <a:rPr lang="tr-TR" altLang="tr-TR">
                <a:solidFill>
                  <a:srgbClr val="C00000"/>
                </a:solidFill>
              </a:rPr>
              <a:t>Not: </a:t>
            </a:r>
            <a:r>
              <a:rPr lang="tr-TR" altLang="tr-TR"/>
              <a:t>Bgita 18 bölümden oluşur. Her bir bölümün kendine ait bir başlığı ve adı vardır. Ancak bu başlıkların eserin orijinalinde yer almadığı daha sonra Gita üzerine yorum ve tefsir yazan kişilerce verildiği belirtilir.</a:t>
            </a:r>
          </a:p>
          <a:p>
            <a:pPr algn="just" eaLnBrk="1" hangingPunct="1">
              <a:buFont typeface="Wingdings 2" panose="05020102010507070707" pitchFamily="18" charset="2"/>
              <a:buNone/>
            </a:pPr>
            <a:endParaRPr lang="tr-TR" altLang="tr-TR"/>
          </a:p>
          <a:p>
            <a:pPr algn="just" eaLnBrk="1" hangingPunct="1"/>
            <a:r>
              <a:rPr lang="tr-TR" altLang="tr-TR"/>
              <a:t>Her bir bölüm için kullanılan “Yoga” tabiri, burada “yol”, “metot” anlamında değerlendirilmelidir.</a:t>
            </a:r>
          </a:p>
          <a:p>
            <a:pPr algn="just" eaLnBrk="1" hangingPunct="1"/>
            <a:r>
              <a:rPr lang="tr-TR" altLang="tr-TR"/>
              <a:t>Örneğin 2. bölümün başlığı olan “Sankhya Yoga”, Bilgi Yolu anlamına gelir.</a:t>
            </a:r>
            <a:endParaRPr lang="tr-TR" altLang="tr-TR" smtClean="0"/>
          </a:p>
        </p:txBody>
      </p:sp>
    </p:spTree>
    <p:extLst>
      <p:ext uri="{BB962C8B-B14F-4D97-AF65-F5344CB8AC3E}">
        <p14:creationId xmlns:p14="http://schemas.microsoft.com/office/powerpoint/2010/main" val="3207359027"/>
      </p:ext>
    </p:extLst>
  </p:cSld>
  <p:clrMapOvr>
    <a:masterClrMapping/>
  </p:clrMapOvr>
  <p:transition spd="med">
    <p:push dir="r"/>
    <p:sndAc>
      <p:stSnd>
        <p:snd r:embed="rId2" name="chimes.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Başlık"/>
          <p:cNvSpPr>
            <a:spLocks noGrp="1"/>
          </p:cNvSpPr>
          <p:nvPr>
            <p:ph type="title"/>
          </p:nvPr>
        </p:nvSpPr>
        <p:spPr>
          <a:xfrm>
            <a:off x="2024064" y="274639"/>
            <a:ext cx="8186737" cy="725487"/>
          </a:xfrm>
        </p:spPr>
        <p:txBody>
          <a:bodyPr/>
          <a:lstStyle/>
          <a:p>
            <a:pPr algn="ctr" eaLnBrk="1" hangingPunct="1"/>
            <a:r>
              <a:rPr lang="tr-TR" altLang="tr-TR" sz="3600"/>
              <a:t>Bölümlerin dize sayısı</a:t>
            </a:r>
          </a:p>
        </p:txBody>
      </p:sp>
      <p:graphicFrame>
        <p:nvGraphicFramePr>
          <p:cNvPr id="4" name="3 İçerik Yer Tutucusu"/>
          <p:cNvGraphicFramePr>
            <a:graphicFrameLocks noGrp="1"/>
          </p:cNvGraphicFramePr>
          <p:nvPr>
            <p:ph idx="1"/>
          </p:nvPr>
        </p:nvGraphicFramePr>
        <p:xfrm>
          <a:off x="3524251" y="1000125"/>
          <a:ext cx="5000625" cy="5500682"/>
        </p:xfrm>
        <a:graphic>
          <a:graphicData uri="http://schemas.openxmlformats.org/drawingml/2006/table">
            <a:tbl>
              <a:tblPr firstRow="1" bandRow="1">
                <a:tableStyleId>{00A15C55-8517-42AA-B614-E9B94910E393}</a:tableStyleId>
              </a:tblPr>
              <a:tblGrid>
                <a:gridCol w="2928945">
                  <a:extLst>
                    <a:ext uri="{9D8B030D-6E8A-4147-A177-3AD203B41FA5}">
                      <a16:colId xmlns:a16="http://schemas.microsoft.com/office/drawing/2014/main" val="20000"/>
                    </a:ext>
                  </a:extLst>
                </a:gridCol>
                <a:gridCol w="2071680">
                  <a:extLst>
                    <a:ext uri="{9D8B030D-6E8A-4147-A177-3AD203B41FA5}">
                      <a16:colId xmlns:a16="http://schemas.microsoft.com/office/drawing/2014/main" val="20001"/>
                    </a:ext>
                  </a:extLst>
                </a:gridCol>
              </a:tblGrid>
              <a:tr h="407767">
                <a:tc>
                  <a:txBody>
                    <a:bodyPr/>
                    <a:lstStyle/>
                    <a:p>
                      <a:pPr algn="l" fontAlgn="b"/>
                      <a:r>
                        <a:rPr lang="tr-TR" sz="2400" u="none" strike="noStrike" dirty="0" smtClean="0">
                          <a:solidFill>
                            <a:srgbClr val="FF0000"/>
                          </a:solidFill>
                        </a:rPr>
                        <a:t>Bölüm </a:t>
                      </a:r>
                      <a:r>
                        <a:rPr lang="tr-TR" sz="2400" u="none" strike="noStrike" dirty="0">
                          <a:solidFill>
                            <a:srgbClr val="FF0000"/>
                          </a:solidFill>
                        </a:rPr>
                        <a:t>numarası</a:t>
                      </a:r>
                      <a:endParaRPr lang="tr-TR" sz="2400" b="0" i="0" u="none" strike="noStrike" dirty="0">
                        <a:solidFill>
                          <a:srgbClr val="FF0000"/>
                        </a:solidFill>
                        <a:latin typeface="Calibri"/>
                      </a:endParaRPr>
                    </a:p>
                  </a:txBody>
                  <a:tcPr marL="9525" marR="9525" marT="9525" marB="0" anchor="b"/>
                </a:tc>
                <a:tc>
                  <a:txBody>
                    <a:bodyPr/>
                    <a:lstStyle/>
                    <a:p>
                      <a:pPr algn="l" fontAlgn="b"/>
                      <a:r>
                        <a:rPr lang="tr-TR" sz="2400" u="none" strike="noStrike" dirty="0" smtClean="0">
                          <a:solidFill>
                            <a:srgbClr val="FF0000"/>
                          </a:solidFill>
                        </a:rPr>
                        <a:t>Dize</a:t>
                      </a:r>
                      <a:r>
                        <a:rPr lang="tr-TR" sz="2400" u="none" strike="noStrike" baseline="0" dirty="0" smtClean="0">
                          <a:solidFill>
                            <a:srgbClr val="FF0000"/>
                          </a:solidFill>
                        </a:rPr>
                        <a:t> Sayısı</a:t>
                      </a:r>
                      <a:endParaRPr lang="tr-TR" sz="2400" b="0" i="0" u="none" strike="noStrike" dirty="0">
                        <a:solidFill>
                          <a:srgbClr val="FF0000"/>
                        </a:solidFill>
                        <a:latin typeface="Calibri"/>
                      </a:endParaRPr>
                    </a:p>
                  </a:txBody>
                  <a:tcPr marL="9525" marR="9525" marT="9525" marB="0" anchor="b"/>
                </a:tc>
                <a:extLst>
                  <a:ext uri="{0D108BD9-81ED-4DB2-BD59-A6C34878D82A}">
                    <a16:rowId xmlns:a16="http://schemas.microsoft.com/office/drawing/2014/main" val="10000"/>
                  </a:ext>
                </a:extLst>
              </a:tr>
              <a:tr h="293806">
                <a:tc>
                  <a:txBody>
                    <a:bodyPr/>
                    <a:lstStyle/>
                    <a:p>
                      <a:pPr algn="l" fontAlgn="b"/>
                      <a:r>
                        <a:rPr lang="tr-TR" sz="1800" u="none" strike="noStrike" dirty="0" smtClean="0"/>
                        <a:t>1.</a:t>
                      </a:r>
                      <a:r>
                        <a:rPr lang="tr-TR" sz="1800" u="none" strike="noStrike" baseline="0" dirty="0" smtClean="0"/>
                        <a:t> Bölüm</a:t>
                      </a:r>
                      <a:endParaRPr lang="tr-TR" sz="18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47</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01"/>
                  </a:ext>
                </a:extLst>
              </a:tr>
              <a:tr h="265315">
                <a:tc>
                  <a:txBody>
                    <a:bodyPr/>
                    <a:lstStyle/>
                    <a:p>
                      <a:pPr algn="l" fontAlgn="b"/>
                      <a:r>
                        <a:rPr lang="tr-TR" sz="1400" u="none" strike="noStrike" dirty="0" smtClean="0"/>
                        <a:t> 2</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72</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02"/>
                  </a:ext>
                </a:extLst>
              </a:tr>
              <a:tr h="265315">
                <a:tc>
                  <a:txBody>
                    <a:bodyPr/>
                    <a:lstStyle/>
                    <a:p>
                      <a:pPr algn="l" fontAlgn="b"/>
                      <a:r>
                        <a:rPr lang="tr-TR" sz="1400" u="none" strike="noStrike" dirty="0"/>
                        <a:t> </a:t>
                      </a:r>
                      <a:r>
                        <a:rPr lang="tr-TR" sz="1400" u="none" strike="noStrike" dirty="0" smtClean="0"/>
                        <a:t>3</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43</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03"/>
                  </a:ext>
                </a:extLst>
              </a:tr>
              <a:tr h="265315">
                <a:tc>
                  <a:txBody>
                    <a:bodyPr/>
                    <a:lstStyle/>
                    <a:p>
                      <a:pPr algn="l" fontAlgn="b"/>
                      <a:r>
                        <a:rPr lang="tr-TR" sz="1400" u="none" strike="noStrike" dirty="0"/>
                        <a:t> </a:t>
                      </a:r>
                      <a:r>
                        <a:rPr lang="tr-TR" sz="1400" u="none" strike="noStrike" dirty="0" smtClean="0"/>
                        <a:t>4</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42</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04"/>
                  </a:ext>
                </a:extLst>
              </a:tr>
              <a:tr h="288754">
                <a:tc>
                  <a:txBody>
                    <a:bodyPr/>
                    <a:lstStyle/>
                    <a:p>
                      <a:pPr algn="l" fontAlgn="b"/>
                      <a:r>
                        <a:rPr lang="tr-TR" sz="1400" u="none" strike="noStrike" dirty="0" smtClean="0"/>
                        <a:t>5</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29</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05"/>
                  </a:ext>
                </a:extLst>
              </a:tr>
              <a:tr h="265315">
                <a:tc>
                  <a:txBody>
                    <a:bodyPr/>
                    <a:lstStyle/>
                    <a:p>
                      <a:pPr algn="l" fontAlgn="b"/>
                      <a:r>
                        <a:rPr lang="tr-TR" sz="1400" u="none" strike="noStrike" dirty="0"/>
                        <a:t> </a:t>
                      </a:r>
                      <a:r>
                        <a:rPr lang="tr-TR" sz="1400" u="none" strike="noStrike" dirty="0" smtClean="0"/>
                        <a:t>6</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47</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06"/>
                  </a:ext>
                </a:extLst>
              </a:tr>
              <a:tr h="265315">
                <a:tc>
                  <a:txBody>
                    <a:bodyPr/>
                    <a:lstStyle/>
                    <a:p>
                      <a:pPr algn="l" fontAlgn="b"/>
                      <a:r>
                        <a:rPr lang="tr-TR" sz="1400" u="none" strike="noStrike" dirty="0"/>
                        <a:t> </a:t>
                      </a:r>
                      <a:r>
                        <a:rPr lang="tr-TR" sz="1400" u="none" strike="noStrike" dirty="0" smtClean="0"/>
                        <a:t>7</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30</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07"/>
                  </a:ext>
                </a:extLst>
              </a:tr>
              <a:tr h="265315">
                <a:tc>
                  <a:txBody>
                    <a:bodyPr/>
                    <a:lstStyle/>
                    <a:p>
                      <a:pPr algn="l" fontAlgn="b"/>
                      <a:r>
                        <a:rPr lang="tr-TR" sz="1400" u="none" strike="noStrike" dirty="0"/>
                        <a:t> </a:t>
                      </a:r>
                      <a:r>
                        <a:rPr lang="tr-TR" sz="1400" u="none" strike="noStrike" dirty="0" smtClean="0"/>
                        <a:t>8</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28</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08"/>
                  </a:ext>
                </a:extLst>
              </a:tr>
              <a:tr h="265315">
                <a:tc>
                  <a:txBody>
                    <a:bodyPr/>
                    <a:lstStyle/>
                    <a:p>
                      <a:pPr algn="l" fontAlgn="b"/>
                      <a:r>
                        <a:rPr lang="tr-TR" sz="1400" u="none" strike="noStrike" dirty="0"/>
                        <a:t> </a:t>
                      </a:r>
                      <a:r>
                        <a:rPr lang="tr-TR" sz="1400" u="none" strike="noStrike" dirty="0" smtClean="0"/>
                        <a:t>9</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34</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09"/>
                  </a:ext>
                </a:extLst>
              </a:tr>
              <a:tr h="265315">
                <a:tc>
                  <a:txBody>
                    <a:bodyPr/>
                    <a:lstStyle/>
                    <a:p>
                      <a:pPr algn="l" fontAlgn="b"/>
                      <a:r>
                        <a:rPr lang="tr-TR" sz="1400" u="none" strike="noStrike" dirty="0" smtClean="0"/>
                        <a:t>10</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42</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10"/>
                  </a:ext>
                </a:extLst>
              </a:tr>
              <a:tr h="265315">
                <a:tc>
                  <a:txBody>
                    <a:bodyPr/>
                    <a:lstStyle/>
                    <a:p>
                      <a:pPr algn="l" fontAlgn="b"/>
                      <a:r>
                        <a:rPr lang="tr-TR" sz="1400" u="none" strike="noStrike" dirty="0"/>
                        <a:t> </a:t>
                      </a:r>
                      <a:r>
                        <a:rPr lang="tr-TR" sz="1400" u="none" strike="noStrike" dirty="0" smtClean="0"/>
                        <a:t>11</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55</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11"/>
                  </a:ext>
                </a:extLst>
              </a:tr>
              <a:tr h="265315">
                <a:tc>
                  <a:txBody>
                    <a:bodyPr/>
                    <a:lstStyle/>
                    <a:p>
                      <a:pPr algn="l" fontAlgn="b"/>
                      <a:r>
                        <a:rPr lang="tr-TR" sz="1400" u="none" strike="noStrike" dirty="0"/>
                        <a:t> </a:t>
                      </a:r>
                      <a:r>
                        <a:rPr lang="tr-TR" sz="1400" u="none" strike="noStrike" dirty="0" smtClean="0"/>
                        <a:t>12</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20</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12"/>
                  </a:ext>
                </a:extLst>
              </a:tr>
              <a:tr h="265315">
                <a:tc>
                  <a:txBody>
                    <a:bodyPr/>
                    <a:lstStyle/>
                    <a:p>
                      <a:pPr algn="l" fontAlgn="b"/>
                      <a:r>
                        <a:rPr lang="tr-TR" sz="1400" u="none" strike="noStrike" dirty="0"/>
                        <a:t> </a:t>
                      </a:r>
                      <a:r>
                        <a:rPr lang="tr-TR" sz="1400" u="none" strike="noStrike" dirty="0" smtClean="0"/>
                        <a:t>13</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34</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13"/>
                  </a:ext>
                </a:extLst>
              </a:tr>
              <a:tr h="265315">
                <a:tc>
                  <a:txBody>
                    <a:bodyPr/>
                    <a:lstStyle/>
                    <a:p>
                      <a:pPr algn="l" fontAlgn="b"/>
                      <a:r>
                        <a:rPr lang="tr-TR" sz="1400" u="none" strike="noStrike" dirty="0"/>
                        <a:t> </a:t>
                      </a:r>
                      <a:r>
                        <a:rPr lang="tr-TR" sz="1400" u="none" strike="noStrike" dirty="0" smtClean="0"/>
                        <a:t>14</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27</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14"/>
                  </a:ext>
                </a:extLst>
              </a:tr>
              <a:tr h="265315">
                <a:tc>
                  <a:txBody>
                    <a:bodyPr/>
                    <a:lstStyle/>
                    <a:p>
                      <a:pPr algn="l" fontAlgn="b"/>
                      <a:r>
                        <a:rPr lang="tr-TR" sz="1400" u="none" strike="noStrike" dirty="0"/>
                        <a:t> </a:t>
                      </a:r>
                      <a:r>
                        <a:rPr lang="tr-TR" sz="1400" u="none" strike="noStrike" dirty="0" smtClean="0"/>
                        <a:t>15</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20</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15"/>
                  </a:ext>
                </a:extLst>
              </a:tr>
              <a:tr h="265315">
                <a:tc>
                  <a:txBody>
                    <a:bodyPr/>
                    <a:lstStyle/>
                    <a:p>
                      <a:pPr algn="l" fontAlgn="b"/>
                      <a:r>
                        <a:rPr lang="tr-TR" sz="1400" u="none" strike="noStrike" dirty="0"/>
                        <a:t> </a:t>
                      </a:r>
                      <a:r>
                        <a:rPr lang="tr-TR" sz="1400" u="none" strike="noStrike" dirty="0" smtClean="0"/>
                        <a:t>16</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24</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16"/>
                  </a:ext>
                </a:extLst>
              </a:tr>
              <a:tr h="265315">
                <a:tc>
                  <a:txBody>
                    <a:bodyPr/>
                    <a:lstStyle/>
                    <a:p>
                      <a:pPr algn="l" fontAlgn="b"/>
                      <a:r>
                        <a:rPr lang="tr-TR" sz="1400" u="none" strike="noStrike" dirty="0"/>
                        <a:t> </a:t>
                      </a:r>
                      <a:r>
                        <a:rPr lang="tr-TR" sz="1400" u="none" strike="noStrike" dirty="0" smtClean="0"/>
                        <a:t>17</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28</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17"/>
                  </a:ext>
                </a:extLst>
              </a:tr>
              <a:tr h="265315">
                <a:tc>
                  <a:txBody>
                    <a:bodyPr/>
                    <a:lstStyle/>
                    <a:p>
                      <a:pPr algn="l" fontAlgn="b"/>
                      <a:r>
                        <a:rPr lang="tr-TR" sz="1400" u="none" strike="noStrike" dirty="0"/>
                        <a:t> </a:t>
                      </a:r>
                      <a:r>
                        <a:rPr lang="tr-TR" sz="1400" u="none" strike="noStrike" dirty="0" smtClean="0"/>
                        <a:t>18</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u="none" strike="noStrike" dirty="0"/>
                        <a:t>78</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18"/>
                  </a:ext>
                </a:extLst>
              </a:tr>
              <a:tr h="265315">
                <a:tc>
                  <a:txBody>
                    <a:bodyPr/>
                    <a:lstStyle/>
                    <a:p>
                      <a:pPr algn="l" fontAlgn="b"/>
                      <a:r>
                        <a:rPr lang="tr-TR" sz="1400" b="0" i="0" u="none" strike="noStrike" dirty="0" smtClean="0">
                          <a:solidFill>
                            <a:srgbClr val="000000"/>
                          </a:solidFill>
                          <a:latin typeface="Calibri"/>
                        </a:rPr>
                        <a:t>Toplam:</a:t>
                      </a:r>
                      <a:endParaRPr lang="tr-TR" sz="1400" b="0" i="0" u="none" strike="noStrike" dirty="0">
                        <a:solidFill>
                          <a:srgbClr val="000000"/>
                        </a:solidFill>
                        <a:latin typeface="Calibri"/>
                      </a:endParaRPr>
                    </a:p>
                  </a:txBody>
                  <a:tcPr marL="9525" marR="9525" marT="9525" marB="0" anchor="b"/>
                </a:tc>
                <a:tc>
                  <a:txBody>
                    <a:bodyPr/>
                    <a:lstStyle/>
                    <a:p>
                      <a:pPr algn="r" fontAlgn="b"/>
                      <a:r>
                        <a:rPr lang="tr-TR" sz="1600" b="0" i="0" u="none" strike="noStrike" dirty="0" smtClean="0">
                          <a:solidFill>
                            <a:srgbClr val="000000"/>
                          </a:solidFill>
                          <a:latin typeface="Calibri"/>
                        </a:rPr>
                        <a:t>700</a:t>
                      </a:r>
                      <a:endParaRPr lang="tr-TR" sz="1600" b="0" i="0" u="none" strike="noStrike" dirty="0">
                        <a:solidFill>
                          <a:srgbClr val="000000"/>
                        </a:solidFill>
                        <a:latin typeface="Calibri"/>
                      </a:endParaRPr>
                    </a:p>
                  </a:txBody>
                  <a:tcPr marL="9525" marR="9525" marT="9525" marB="0" anchor="b"/>
                </a:tc>
                <a:extLst>
                  <a:ext uri="{0D108BD9-81ED-4DB2-BD59-A6C34878D82A}">
                    <a16:rowId xmlns:a16="http://schemas.microsoft.com/office/drawing/2014/main" val="10019"/>
                  </a:ext>
                </a:extLst>
              </a:tr>
            </a:tbl>
          </a:graphicData>
        </a:graphic>
      </p:graphicFrame>
    </p:spTree>
    <p:extLst>
      <p:ext uri="{BB962C8B-B14F-4D97-AF65-F5344CB8AC3E}">
        <p14:creationId xmlns:p14="http://schemas.microsoft.com/office/powerpoint/2010/main" val="22504226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Başlık"/>
          <p:cNvSpPr>
            <a:spLocks noGrp="1"/>
          </p:cNvSpPr>
          <p:nvPr>
            <p:ph type="title"/>
          </p:nvPr>
        </p:nvSpPr>
        <p:spPr>
          <a:xfrm>
            <a:off x="1981200" y="428625"/>
            <a:ext cx="8229600" cy="928688"/>
          </a:xfrm>
        </p:spPr>
        <p:txBody>
          <a:bodyPr/>
          <a:lstStyle/>
          <a:p>
            <a:pPr eaLnBrk="1" hangingPunct="1"/>
            <a:r>
              <a:rPr lang="tr-TR" altLang="tr-TR" smtClean="0">
                <a:solidFill>
                  <a:srgbClr val="C00000"/>
                </a:solidFill>
              </a:rPr>
              <a:t>Sunumun içeriği</a:t>
            </a:r>
          </a:p>
        </p:txBody>
      </p:sp>
      <p:sp>
        <p:nvSpPr>
          <p:cNvPr id="6147" name="2 İçerik Yer Tutucusu"/>
          <p:cNvSpPr>
            <a:spLocks noGrp="1"/>
          </p:cNvSpPr>
          <p:nvPr>
            <p:ph idx="1"/>
          </p:nvPr>
        </p:nvSpPr>
        <p:spPr>
          <a:xfrm>
            <a:off x="1981200" y="1600201"/>
            <a:ext cx="8229600" cy="4900613"/>
          </a:xfrm>
        </p:spPr>
        <p:txBody>
          <a:bodyPr/>
          <a:lstStyle/>
          <a:p>
            <a:pPr eaLnBrk="1" hangingPunct="1">
              <a:buFont typeface="Arial" panose="020B0604020202020204" pitchFamily="34" charset="0"/>
              <a:buNone/>
            </a:pPr>
            <a:r>
              <a:rPr lang="tr-TR" altLang="tr-TR" smtClean="0">
                <a:solidFill>
                  <a:srgbClr val="0070C0"/>
                </a:solidFill>
              </a:rPr>
              <a:t>Bu çalışma üç bölümden oluşmaktadır.</a:t>
            </a:r>
          </a:p>
          <a:p>
            <a:pPr eaLnBrk="1" hangingPunct="1">
              <a:buFont typeface="Arial" panose="020B0604020202020204" pitchFamily="34" charset="0"/>
              <a:buNone/>
            </a:pPr>
            <a:endParaRPr lang="tr-TR" altLang="tr-TR" smtClean="0">
              <a:solidFill>
                <a:srgbClr val="0070C0"/>
              </a:solidFill>
            </a:endParaRPr>
          </a:p>
          <a:p>
            <a:pPr eaLnBrk="1" hangingPunct="1"/>
            <a:r>
              <a:rPr lang="tr-TR" altLang="tr-TR" smtClean="0"/>
              <a:t>Birinci bölümde, BhagavatGita hakkında genel bilgiler verilmiştir. (detaylara girilmedi)</a:t>
            </a:r>
          </a:p>
          <a:p>
            <a:pPr eaLnBrk="1" hangingPunct="1"/>
            <a:r>
              <a:rPr lang="tr-TR" altLang="tr-TR" smtClean="0"/>
              <a:t>İkinci bölümde, eserin işlediği ana konular başlıklar halinde sunulmuş, önemli görülen kavramlar kısaca açıklanmıştır.</a:t>
            </a:r>
          </a:p>
          <a:p>
            <a:pPr eaLnBrk="1" hangingPunct="1"/>
            <a:r>
              <a:rPr lang="tr-TR" altLang="tr-TR" smtClean="0"/>
              <a:t>Üçüncü bölümde, eserden seçilen bazı dizelerin konusu üzerinde durulmuş, bunların Sanskritçe orijinalleri de gösterilmiştir.</a:t>
            </a:r>
          </a:p>
        </p:txBody>
      </p:sp>
    </p:spTree>
    <p:extLst>
      <p:ext uri="{BB962C8B-B14F-4D97-AF65-F5344CB8AC3E}">
        <p14:creationId xmlns:p14="http://schemas.microsoft.com/office/powerpoint/2010/main" val="2267869829"/>
      </p:ext>
    </p:extLst>
  </p:cSld>
  <p:clrMapOvr>
    <a:masterClrMapping/>
  </p:clrMapOvr>
  <p:transition spd="med">
    <p:split/>
    <p:sndAc>
      <p:stSnd>
        <p:snd r:embed="rId2" name="chimes.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Başlık"/>
          <p:cNvSpPr>
            <a:spLocks noGrp="1"/>
          </p:cNvSpPr>
          <p:nvPr>
            <p:ph type="title"/>
          </p:nvPr>
        </p:nvSpPr>
        <p:spPr>
          <a:xfrm>
            <a:off x="1981200" y="571501"/>
            <a:ext cx="8229600" cy="1000125"/>
          </a:xfrm>
        </p:spPr>
        <p:txBody>
          <a:bodyPr/>
          <a:lstStyle/>
          <a:p>
            <a:pPr eaLnBrk="1" hangingPunct="1"/>
            <a:r>
              <a:rPr lang="tr-TR" altLang="tr-TR" smtClean="0">
                <a:solidFill>
                  <a:srgbClr val="C00000"/>
                </a:solidFill>
              </a:rPr>
              <a:t>A. BGita hakkında genel bilgi</a:t>
            </a:r>
          </a:p>
        </p:txBody>
      </p:sp>
      <p:sp>
        <p:nvSpPr>
          <p:cNvPr id="7171" name="2 İçerik Yer Tutucusu"/>
          <p:cNvSpPr>
            <a:spLocks noGrp="1"/>
          </p:cNvSpPr>
          <p:nvPr>
            <p:ph idx="1"/>
          </p:nvPr>
        </p:nvSpPr>
        <p:spPr/>
        <p:txBody>
          <a:bodyPr/>
          <a:lstStyle/>
          <a:p>
            <a:pPr algn="just" eaLnBrk="1" hangingPunct="1"/>
            <a:r>
              <a:rPr lang="tr-TR" altLang="tr-TR" smtClean="0"/>
              <a:t>“</a:t>
            </a:r>
            <a:r>
              <a:rPr lang="tr-TR" altLang="tr-TR"/>
              <a:t>Bhagavad”, kelime olarak her türlü acıdan kurtulma ve hakiki bilgiye sahip olma durumunu ifade eder. Eserde ise, bu niteliklere sahip Krişna’nın bir ismi-özelliği olarak görülür.</a:t>
            </a:r>
          </a:p>
          <a:p>
            <a:pPr algn="just" eaLnBrk="1" hangingPunct="1"/>
            <a:r>
              <a:rPr lang="tr-TR" altLang="tr-TR"/>
              <a:t>“Gita”, ise şarkı anlamına gelir.</a:t>
            </a:r>
          </a:p>
          <a:p>
            <a:pPr algn="just" eaLnBrk="1" hangingPunct="1"/>
            <a:r>
              <a:rPr lang="tr-TR" altLang="tr-TR"/>
              <a:t>Dolayısıyla, Tanrı Krişna ile Pandava prensi Arjuna arasında geçen karşılıklı konuşmalardan oluşan “Bhagavadgita”, En Yüce olanın (Tanrı’nın) Ezgi/Şarkısı şeklinde tercüme edilebilir.</a:t>
            </a:r>
          </a:p>
          <a:p>
            <a:pPr eaLnBrk="1" hangingPunct="1"/>
            <a:endParaRPr lang="tr-TR" altLang="tr-TR" smtClean="0"/>
          </a:p>
        </p:txBody>
      </p:sp>
    </p:spTree>
    <p:extLst>
      <p:ext uri="{BB962C8B-B14F-4D97-AF65-F5344CB8AC3E}">
        <p14:creationId xmlns:p14="http://schemas.microsoft.com/office/powerpoint/2010/main" val="2023158981"/>
      </p:ext>
    </p:extLst>
  </p:cSld>
  <p:clrMapOvr>
    <a:masterClrMapping/>
  </p:clrMapOvr>
  <p:transition spd="med">
    <p:wheel spokes="8"/>
    <p:sndAc>
      <p:stSnd>
        <p:snd r:embed="rId2" name="chimes.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2 İçerik Yer Tutucusu"/>
          <p:cNvSpPr>
            <a:spLocks noGrp="1"/>
          </p:cNvSpPr>
          <p:nvPr>
            <p:ph idx="1"/>
          </p:nvPr>
        </p:nvSpPr>
        <p:spPr>
          <a:xfrm>
            <a:off x="1981200" y="1071563"/>
            <a:ext cx="8229600" cy="5054600"/>
          </a:xfrm>
        </p:spPr>
        <p:txBody>
          <a:bodyPr/>
          <a:lstStyle/>
          <a:p>
            <a:pPr algn="just" eaLnBrk="1" hangingPunct="1"/>
            <a:r>
              <a:rPr lang="tr-TR" altLang="tr-TR"/>
              <a:t>700 dizeden oluşan BGita, Mahabharata destanı içinde yer alır. Ancak bazı bilim adamlarınca destanın orijinalinde Gita’nın yer almadığı dolayısıyla daha sonran bu destana dahil edildiği öne sürülür. </a:t>
            </a:r>
          </a:p>
          <a:p>
            <a:pPr algn="just" eaLnBrk="1" hangingPunct="1"/>
            <a:endParaRPr lang="tr-TR" altLang="tr-TR" smtClean="0"/>
          </a:p>
          <a:p>
            <a:pPr algn="just" eaLnBrk="1" hangingPunct="1"/>
            <a:r>
              <a:rPr lang="tr-TR" altLang="tr-TR"/>
              <a:t>Eser, Mahabharata destanın 25-42. (Kuzey Hindistan edisyon) veya 23-40. (Güney Hindistan edisyon) bölümleri arasında yer alır.</a:t>
            </a:r>
          </a:p>
          <a:p>
            <a:pPr eaLnBrk="1" hangingPunct="1"/>
            <a:endParaRPr lang="tr-TR" altLang="tr-TR" smtClean="0"/>
          </a:p>
        </p:txBody>
      </p:sp>
    </p:spTree>
    <p:extLst>
      <p:ext uri="{BB962C8B-B14F-4D97-AF65-F5344CB8AC3E}">
        <p14:creationId xmlns:p14="http://schemas.microsoft.com/office/powerpoint/2010/main" val="3991984329"/>
      </p:ext>
    </p:extLst>
  </p:cSld>
  <p:clrMapOvr>
    <a:masterClrMapping/>
  </p:clrMapOvr>
  <p:transition spd="med">
    <p:split orient="vert"/>
    <p:sndAc>
      <p:stSnd>
        <p:snd r:embed="rId2" name="chimes.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2 İçerik Yer Tutucusu"/>
          <p:cNvSpPr>
            <a:spLocks noGrp="1"/>
          </p:cNvSpPr>
          <p:nvPr>
            <p:ph idx="1"/>
          </p:nvPr>
        </p:nvSpPr>
        <p:spPr>
          <a:xfrm>
            <a:off x="1952625" y="785814"/>
            <a:ext cx="8229600" cy="5500687"/>
          </a:xfrm>
        </p:spPr>
        <p:txBody>
          <a:bodyPr>
            <a:normAutofit/>
          </a:bodyPr>
          <a:lstStyle/>
          <a:p>
            <a:pPr marL="274320" indent="-274320" algn="just">
              <a:buClr>
                <a:schemeClr val="accent3"/>
              </a:buClr>
              <a:buFont typeface="Wingdings 2"/>
              <a:buChar char=""/>
              <a:defRPr/>
            </a:pPr>
            <a:r>
              <a:rPr lang="tr-TR" dirty="0" err="1"/>
              <a:t>Bgita</a:t>
            </a:r>
            <a:r>
              <a:rPr lang="tr-TR" dirty="0"/>
              <a:t>, </a:t>
            </a:r>
            <a:r>
              <a:rPr lang="tr-TR" dirty="0" err="1"/>
              <a:t>Mahabharata</a:t>
            </a:r>
            <a:r>
              <a:rPr lang="tr-TR" dirty="0"/>
              <a:t> destanı içerisinde yer almasında dolayı “</a:t>
            </a:r>
            <a:r>
              <a:rPr lang="tr-TR" dirty="0" err="1"/>
              <a:t>Smriti</a:t>
            </a:r>
            <a:r>
              <a:rPr lang="tr-TR" dirty="0"/>
              <a:t>” (duyulan, işitilen) grubuna dahil edilir. Ancak bazı Hindu ekollerince “</a:t>
            </a:r>
            <a:r>
              <a:rPr lang="tr-TR" dirty="0" err="1"/>
              <a:t>Şruti</a:t>
            </a:r>
            <a:r>
              <a:rPr lang="tr-TR" dirty="0"/>
              <a:t>” olarak değerlendirir ve </a:t>
            </a:r>
            <a:r>
              <a:rPr lang="tr-TR" dirty="0" err="1"/>
              <a:t>vahyedilmiş</a:t>
            </a:r>
            <a:r>
              <a:rPr lang="tr-TR" dirty="0"/>
              <a:t> olduğuna inanılır.</a:t>
            </a:r>
          </a:p>
          <a:p>
            <a:pPr marL="274320" indent="-274320" algn="just">
              <a:buClr>
                <a:schemeClr val="accent3"/>
              </a:buClr>
              <a:buFont typeface="Wingdings 2"/>
              <a:buChar char=""/>
              <a:defRPr/>
            </a:pPr>
            <a:endParaRPr lang="tr-TR" sz="2000" dirty="0"/>
          </a:p>
          <a:p>
            <a:pPr marL="274320" indent="-274320" algn="just">
              <a:buClr>
                <a:schemeClr val="accent3"/>
              </a:buClr>
              <a:buFont typeface="Wingdings 2"/>
              <a:buChar char=""/>
              <a:defRPr/>
            </a:pPr>
            <a:r>
              <a:rPr lang="tr-TR" dirty="0" err="1"/>
              <a:t>BGita</a:t>
            </a:r>
            <a:r>
              <a:rPr lang="tr-TR" dirty="0"/>
              <a:t> </a:t>
            </a:r>
            <a:r>
              <a:rPr lang="tr-TR" dirty="0" err="1"/>
              <a:t>Upanişadların</a:t>
            </a:r>
            <a:r>
              <a:rPr lang="tr-TR" dirty="0"/>
              <a:t> esası olarak görülür. Ortodoks Hindu düşüncesine göre gerçeğin bilgisi </a:t>
            </a:r>
            <a:r>
              <a:rPr lang="tr-TR" dirty="0" err="1"/>
              <a:t>Upanişadlarda</a:t>
            </a:r>
            <a:r>
              <a:rPr lang="tr-TR" dirty="0"/>
              <a:t> ve </a:t>
            </a:r>
            <a:r>
              <a:rPr lang="tr-TR" dirty="0" err="1"/>
              <a:t>Gita</a:t>
            </a:r>
            <a:r>
              <a:rPr lang="tr-TR" dirty="0"/>
              <a:t> da verilmiştir. Kurtuluşa ulaştıracak her türlü yol </a:t>
            </a:r>
            <a:r>
              <a:rPr lang="tr-TR" dirty="0" err="1"/>
              <a:t>Upanişad</a:t>
            </a:r>
            <a:r>
              <a:rPr lang="tr-TR" dirty="0"/>
              <a:t> ve </a:t>
            </a:r>
            <a:r>
              <a:rPr lang="tr-TR" dirty="0" err="1"/>
              <a:t>Bgita’da</a:t>
            </a:r>
            <a:r>
              <a:rPr lang="tr-TR" dirty="0"/>
              <a:t> verildiğinden hiç kimse kurtuluş adına yeni bir yol keşfettiğini ileri süremez. Sadece bu metinlerde ortaya konulan hususlar üzerine yorum yapılabilir.</a:t>
            </a:r>
          </a:p>
          <a:p>
            <a:pPr marL="274320" indent="-274320">
              <a:buClr>
                <a:schemeClr val="accent3"/>
              </a:buClr>
              <a:buFont typeface="Wingdings 2"/>
              <a:buChar char=""/>
              <a:defRPr/>
            </a:pPr>
            <a:endParaRPr lang="tr-TR" dirty="0"/>
          </a:p>
          <a:p>
            <a:pPr marL="274320" indent="-274320">
              <a:buClr>
                <a:schemeClr val="accent3"/>
              </a:buClr>
              <a:buFont typeface="Wingdings 2"/>
              <a:buChar char=""/>
              <a:defRPr/>
            </a:pPr>
            <a:endParaRPr lang="tr-TR" dirty="0" smtClean="0"/>
          </a:p>
        </p:txBody>
      </p:sp>
    </p:spTree>
    <p:extLst>
      <p:ext uri="{BB962C8B-B14F-4D97-AF65-F5344CB8AC3E}">
        <p14:creationId xmlns:p14="http://schemas.microsoft.com/office/powerpoint/2010/main" val="1952441727"/>
      </p:ext>
    </p:extLst>
  </p:cSld>
  <p:clrMapOvr>
    <a:masterClrMapping/>
  </p:clrMapOvr>
  <p:transition spd="med">
    <p:wheel spokes="3"/>
    <p:sndAc>
      <p:stSnd>
        <p:snd r:embed="rId2" name="chimes.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2 İçerik Yer Tutucusu"/>
          <p:cNvSpPr>
            <a:spLocks noGrp="1"/>
          </p:cNvSpPr>
          <p:nvPr>
            <p:ph idx="1"/>
          </p:nvPr>
        </p:nvSpPr>
        <p:spPr>
          <a:xfrm>
            <a:off x="1981200" y="714375"/>
            <a:ext cx="8229600" cy="5411788"/>
          </a:xfrm>
        </p:spPr>
        <p:txBody>
          <a:bodyPr/>
          <a:lstStyle/>
          <a:p>
            <a:pPr algn="just" eaLnBrk="1" hangingPunct="1"/>
            <a:endParaRPr lang="tr-TR" altLang="tr-TR" sz="2400"/>
          </a:p>
          <a:p>
            <a:pPr algn="just" eaLnBrk="1" hangingPunct="1"/>
            <a:r>
              <a:rPr lang="tr-TR" altLang="tr-TR"/>
              <a:t>Bgita’nın yazarı bilinemediği gibi tarihi de kesin olarak bilinememektedir. Bununla birlikte genelde İlk Upanişad metinlerinden sonra ve Hint felsefi sistemlerinin gelişiminden önce bir zaman dilimi verilir. Daha sonraki devrilerde değişikliklere uğradığı  da kabul edilir.</a:t>
            </a:r>
          </a:p>
          <a:p>
            <a:pPr algn="just" eaLnBrk="1" hangingPunct="1"/>
            <a:endParaRPr lang="tr-TR" altLang="tr-TR"/>
          </a:p>
          <a:p>
            <a:pPr algn="just" eaLnBrk="1" hangingPunct="1"/>
            <a:r>
              <a:rPr lang="tr-TR" altLang="tr-TR"/>
              <a:t>Upanişad, Brahma Sutra ve Bgita, yüzyıllardır ortodoks Hindu ekolünün ana kaynakları arasında yer almıştır. </a:t>
            </a:r>
          </a:p>
          <a:p>
            <a:pPr algn="just" eaLnBrk="1" hangingPunct="1"/>
            <a:endParaRPr lang="tr-TR" altLang="tr-TR"/>
          </a:p>
        </p:txBody>
      </p:sp>
    </p:spTree>
    <p:extLst>
      <p:ext uri="{BB962C8B-B14F-4D97-AF65-F5344CB8AC3E}">
        <p14:creationId xmlns:p14="http://schemas.microsoft.com/office/powerpoint/2010/main" val="10456860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2 İçerik Yer Tutucusu"/>
          <p:cNvSpPr>
            <a:spLocks noGrp="1"/>
          </p:cNvSpPr>
          <p:nvPr>
            <p:ph idx="1"/>
          </p:nvPr>
        </p:nvSpPr>
        <p:spPr>
          <a:xfrm>
            <a:off x="1981200" y="571501"/>
            <a:ext cx="8229600" cy="5554663"/>
          </a:xfrm>
        </p:spPr>
        <p:txBody>
          <a:bodyPr/>
          <a:lstStyle/>
          <a:p>
            <a:pPr algn="just" eaLnBrk="1" hangingPunct="1"/>
            <a:endParaRPr lang="tr-TR" altLang="tr-TR" smtClean="0"/>
          </a:p>
          <a:p>
            <a:pPr algn="just" eaLnBrk="1" hangingPunct="1"/>
            <a:r>
              <a:rPr lang="tr-TR" altLang="tr-TR" smtClean="0"/>
              <a:t>Bgita üzerine pekçok yorum ve tefsirler yazılmıştır. Mevcut olan en eski Gita yorumu Sankara’ya (MS 788-820) aittir. Sankara eserinin giriş kısmında kendisinden önce de Gita üzerine tefsirlerin yazıldığına işaret eder. Ancak onların günümüze kadar ulaşmadığı belirtilir.</a:t>
            </a:r>
          </a:p>
          <a:p>
            <a:pPr algn="just" eaLnBrk="1" hangingPunct="1"/>
            <a:endParaRPr lang="tr-TR" altLang="tr-TR" sz="1400"/>
          </a:p>
          <a:p>
            <a:pPr algn="just" eaLnBrk="1" hangingPunct="1"/>
            <a:endParaRPr lang="tr-TR" altLang="tr-TR" smtClean="0"/>
          </a:p>
          <a:p>
            <a:pPr algn="just" eaLnBrk="1" hangingPunct="1"/>
            <a:r>
              <a:rPr lang="tr-TR" altLang="tr-TR" smtClean="0"/>
              <a:t>Ramanaju, Madhva, Nimbarka, Vallabha, Radhakrishnan gibi isimler, Sankara’dan sonra Gita’yı yorumlayan önemli şahıslardan bazılarıdır.</a:t>
            </a:r>
          </a:p>
          <a:p>
            <a:pPr eaLnBrk="1" hangingPunct="1"/>
            <a:endParaRPr lang="tr-TR" altLang="tr-TR" smtClean="0"/>
          </a:p>
          <a:p>
            <a:pPr eaLnBrk="1" hangingPunct="1"/>
            <a:endParaRPr lang="tr-TR" altLang="tr-TR" smtClean="0"/>
          </a:p>
        </p:txBody>
      </p:sp>
    </p:spTree>
    <p:extLst>
      <p:ext uri="{BB962C8B-B14F-4D97-AF65-F5344CB8AC3E}">
        <p14:creationId xmlns:p14="http://schemas.microsoft.com/office/powerpoint/2010/main" val="282747318"/>
      </p:ext>
    </p:extLst>
  </p:cSld>
  <p:clrMapOvr>
    <a:masterClrMapping/>
  </p:clrMapOvr>
  <p:transition spd="med">
    <p:wheel spokes="2"/>
    <p:sndAc>
      <p:stSnd>
        <p:snd r:embed="rId2" name="chimes.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Başlık"/>
          <p:cNvSpPr>
            <a:spLocks noGrp="1"/>
          </p:cNvSpPr>
          <p:nvPr>
            <p:ph type="title"/>
          </p:nvPr>
        </p:nvSpPr>
        <p:spPr>
          <a:xfrm>
            <a:off x="1981200" y="571500"/>
            <a:ext cx="8229600" cy="1428750"/>
          </a:xfrm>
        </p:spPr>
        <p:txBody>
          <a:bodyPr>
            <a:normAutofit/>
          </a:bodyPr>
          <a:lstStyle/>
          <a:p>
            <a:pPr algn="ctr">
              <a:defRPr/>
            </a:pPr>
            <a:r>
              <a:rPr lang="tr-TR" dirty="0" smtClean="0">
                <a:solidFill>
                  <a:srgbClr val="C00000"/>
                </a:solidFill>
              </a:rPr>
              <a:t>B. </a:t>
            </a:r>
            <a:r>
              <a:rPr lang="tr-TR" dirty="0" err="1" smtClean="0">
                <a:solidFill>
                  <a:srgbClr val="C00000"/>
                </a:solidFill>
              </a:rPr>
              <a:t>Bgita</a:t>
            </a:r>
            <a:r>
              <a:rPr lang="tr-TR" dirty="0" smtClean="0">
                <a:solidFill>
                  <a:srgbClr val="C00000"/>
                </a:solidFill>
              </a:rPr>
              <a:t> ‘</a:t>
            </a:r>
            <a:r>
              <a:rPr lang="tr-TR" dirty="0" err="1" smtClean="0">
                <a:solidFill>
                  <a:srgbClr val="C00000"/>
                </a:solidFill>
              </a:rPr>
              <a:t>nin</a:t>
            </a:r>
            <a:r>
              <a:rPr lang="tr-TR" dirty="0" smtClean="0">
                <a:solidFill>
                  <a:srgbClr val="C00000"/>
                </a:solidFill>
              </a:rPr>
              <a:t> içeriği ve işlediği ana konular</a:t>
            </a:r>
          </a:p>
        </p:txBody>
      </p:sp>
      <p:sp>
        <p:nvSpPr>
          <p:cNvPr id="12291" name="2 İçerik Yer Tutucusu"/>
          <p:cNvSpPr>
            <a:spLocks noGrp="1"/>
          </p:cNvSpPr>
          <p:nvPr>
            <p:ph idx="1"/>
          </p:nvPr>
        </p:nvSpPr>
        <p:spPr>
          <a:xfrm>
            <a:off x="1981200" y="1785939"/>
            <a:ext cx="8229600" cy="4643437"/>
          </a:xfrm>
        </p:spPr>
        <p:txBody>
          <a:bodyPr/>
          <a:lstStyle/>
          <a:p>
            <a:pPr algn="just" eaLnBrk="1" hangingPunct="1"/>
            <a:endParaRPr lang="tr-TR" altLang="tr-TR" smtClean="0"/>
          </a:p>
          <a:p>
            <a:pPr algn="just" eaLnBrk="1" hangingPunct="1"/>
            <a:endParaRPr lang="tr-TR" altLang="tr-TR" smtClean="0"/>
          </a:p>
          <a:p>
            <a:pPr algn="just" eaLnBrk="1" hangingPunct="1"/>
            <a:r>
              <a:rPr lang="tr-TR" altLang="tr-TR" smtClean="0"/>
              <a:t>Kurukşetra savaşında akrabalarıyla savaşmak durumunda kalan Arjuna büyük bir ahlaki bunalım içerisindedir. Savaş öncesi Krişna, Arjuna’ya bir savaşçı ve prens olarak yapması gereken görevleri izah eder. Her bireyin bir görevi olduğu gibi Arjuna’nın görevinin de savaşmak olduğunu belirtir. Bunun nedenlerini açıklayarak Arjuna’yı teskin eder.</a:t>
            </a:r>
          </a:p>
          <a:p>
            <a:pPr eaLnBrk="1" hangingPunct="1"/>
            <a:endParaRPr lang="tr-TR" altLang="tr-TR" smtClean="0"/>
          </a:p>
        </p:txBody>
      </p:sp>
    </p:spTree>
    <p:extLst>
      <p:ext uri="{BB962C8B-B14F-4D97-AF65-F5344CB8AC3E}">
        <p14:creationId xmlns:p14="http://schemas.microsoft.com/office/powerpoint/2010/main" val="21083184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2 İçerik Yer Tutucusu"/>
          <p:cNvSpPr>
            <a:spLocks noGrp="1"/>
          </p:cNvSpPr>
          <p:nvPr>
            <p:ph idx="1"/>
          </p:nvPr>
        </p:nvSpPr>
        <p:spPr>
          <a:xfrm>
            <a:off x="1881188" y="642939"/>
            <a:ext cx="8229600" cy="5786437"/>
          </a:xfrm>
        </p:spPr>
        <p:txBody>
          <a:bodyPr/>
          <a:lstStyle/>
          <a:p>
            <a:pPr algn="just" eaLnBrk="1" hangingPunct="1"/>
            <a:r>
              <a:rPr lang="tr-TR" altLang="tr-TR"/>
              <a:t>Tanrı (Krişna) bu eserde, Sankhya Yoga (bilgi yolu), Karma Yoga (eylem yolu), Dhyana Yoga (Meditasyon yolu), Jnana Yoga (Hakikat ile Hakikat olmayanı ayırma Yolu), Reenkarnasyon ve Mokşa (kurtuluş) gibi temel konular hakkında Arjuna’ya detaylı açıklamalarda bulunur.</a:t>
            </a:r>
          </a:p>
          <a:p>
            <a:pPr eaLnBrk="1" hangingPunct="1"/>
            <a:endParaRPr lang="tr-TR" altLang="tr-TR" sz="1800"/>
          </a:p>
          <a:p>
            <a:pPr eaLnBrk="1" hangingPunct="1"/>
            <a:r>
              <a:rPr lang="tr-TR" altLang="tr-TR"/>
              <a:t>İnsanın Öz’ü (Ruh) hakkında detaylı bilgiler sunan Gita diğer yandan evrensel şu iki soruyu cevap arar. </a:t>
            </a:r>
          </a:p>
          <a:p>
            <a:pPr eaLnBrk="1" hangingPunct="1">
              <a:buFont typeface="Arial" panose="020B0604020202020204" pitchFamily="34" charset="0"/>
              <a:buNone/>
            </a:pPr>
            <a:r>
              <a:rPr lang="tr-TR" altLang="tr-TR"/>
              <a:t>    1. Ben kimim? </a:t>
            </a:r>
          </a:p>
          <a:p>
            <a:pPr eaLnBrk="1" hangingPunct="1">
              <a:buFont typeface="Arial" panose="020B0604020202020204" pitchFamily="34" charset="0"/>
              <a:buNone/>
            </a:pPr>
            <a:r>
              <a:rPr lang="tr-TR" altLang="tr-TR"/>
              <a:t>    2. Bu dünyada mutluluğa ve huzura nasıl ulaşırım?</a:t>
            </a:r>
          </a:p>
          <a:p>
            <a:pPr eaLnBrk="1" hangingPunct="1"/>
            <a:endParaRPr lang="tr-TR" altLang="tr-TR" smtClean="0"/>
          </a:p>
          <a:p>
            <a:pPr eaLnBrk="1" hangingPunct="1"/>
            <a:endParaRPr lang="tr-TR" altLang="tr-TR" smtClean="0"/>
          </a:p>
        </p:txBody>
      </p:sp>
    </p:spTree>
    <p:extLst>
      <p:ext uri="{BB962C8B-B14F-4D97-AF65-F5344CB8AC3E}">
        <p14:creationId xmlns:p14="http://schemas.microsoft.com/office/powerpoint/2010/main" val="109696403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694</Words>
  <Application>Microsoft Office PowerPoint</Application>
  <PresentationFormat>Geniş ekran</PresentationFormat>
  <Paragraphs>96</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Calibri Light</vt:lpstr>
      <vt:lpstr>Wingdings 2</vt:lpstr>
      <vt:lpstr>Office Teması</vt:lpstr>
      <vt:lpstr>PowerPoint Sunusu</vt:lpstr>
      <vt:lpstr>Sunumun içeriği</vt:lpstr>
      <vt:lpstr>A. BGita hakkında genel bilgi</vt:lpstr>
      <vt:lpstr>PowerPoint Sunusu</vt:lpstr>
      <vt:lpstr>PowerPoint Sunusu</vt:lpstr>
      <vt:lpstr>PowerPoint Sunusu</vt:lpstr>
      <vt:lpstr>PowerPoint Sunusu</vt:lpstr>
      <vt:lpstr>B. Bgita ‘nin içeriği ve işlediği ana konular</vt:lpstr>
      <vt:lpstr>PowerPoint Sunusu</vt:lpstr>
      <vt:lpstr>PowerPoint Sunusu</vt:lpstr>
      <vt:lpstr>Bölümlerin dize sayısı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cp:revision>
  <dcterms:created xsi:type="dcterms:W3CDTF">2020-07-10T14:00:40Z</dcterms:created>
  <dcterms:modified xsi:type="dcterms:W3CDTF">2020-07-10T14:00:45Z</dcterms:modified>
</cp:coreProperties>
</file>