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0" r:id="rId7"/>
    <p:sldId id="261"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1" autoAdjust="0"/>
    <p:restoredTop sz="94660"/>
  </p:normalViewPr>
  <p:slideViewPr>
    <p:cSldViewPr snapToGrid="0">
      <p:cViewPr varScale="1">
        <p:scale>
          <a:sx n="115" d="100"/>
          <a:sy n="115" d="100"/>
        </p:scale>
        <p:origin x="42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3C08EE-1CAD-49BE-94E3-B771C83609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352666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3C08EE-1CAD-49BE-94E3-B771C83609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2180550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3C08EE-1CAD-49BE-94E3-B771C83609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199458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3C08EE-1CAD-49BE-94E3-B771C83609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2279071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3C08EE-1CAD-49BE-94E3-B771C83609CB}" type="datetimeFigureOut">
              <a:rPr lang="tr-TR" smtClean="0"/>
              <a:t>7.12.2020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2427618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3C08EE-1CAD-49BE-94E3-B771C83609CB}"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3714149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3C08EE-1CAD-49BE-94E3-B771C83609CB}" type="datetimeFigureOut">
              <a:rPr lang="tr-TR" smtClean="0"/>
              <a:t>7.12.2020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108095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3C08EE-1CAD-49BE-94E3-B771C83609CB}" type="datetimeFigureOut">
              <a:rPr lang="tr-TR" smtClean="0"/>
              <a:t>7.12.2020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1303536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3C08EE-1CAD-49BE-94E3-B771C83609CB}" type="datetimeFigureOut">
              <a:rPr lang="tr-TR" smtClean="0"/>
              <a:t>7.12.2020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4152908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3C08EE-1CAD-49BE-94E3-B771C83609CB}"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2621329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3C08EE-1CAD-49BE-94E3-B771C83609CB}" type="datetimeFigureOut">
              <a:rPr lang="tr-TR" smtClean="0"/>
              <a:t>7.12.2020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B87E45-37A4-4ED3-9FCD-854626CE94E0}" type="slidenum">
              <a:rPr lang="tr-TR" smtClean="0"/>
              <a:t>‹#›</a:t>
            </a:fld>
            <a:endParaRPr lang="tr-TR"/>
          </a:p>
        </p:txBody>
      </p:sp>
    </p:spTree>
    <p:extLst>
      <p:ext uri="{BB962C8B-B14F-4D97-AF65-F5344CB8AC3E}">
        <p14:creationId xmlns:p14="http://schemas.microsoft.com/office/powerpoint/2010/main" val="139015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3C08EE-1CAD-49BE-94E3-B771C83609CB}" type="datetimeFigureOut">
              <a:rPr lang="tr-TR" smtClean="0"/>
              <a:t>7.12.2020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B87E45-37A4-4ED3-9FCD-854626CE94E0}" type="slidenum">
              <a:rPr lang="tr-TR" smtClean="0"/>
              <a:t>‹#›</a:t>
            </a:fld>
            <a:endParaRPr lang="tr-TR"/>
          </a:p>
        </p:txBody>
      </p:sp>
    </p:spTree>
    <p:extLst>
      <p:ext uri="{BB962C8B-B14F-4D97-AF65-F5344CB8AC3E}">
        <p14:creationId xmlns:p14="http://schemas.microsoft.com/office/powerpoint/2010/main" val="663072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
        <p:nvSpPr>
          <p:cNvPr id="4" name="Dikdörtgen 3"/>
          <p:cNvSpPr/>
          <p:nvPr/>
        </p:nvSpPr>
        <p:spPr>
          <a:xfrm>
            <a:off x="1712422" y="1723382"/>
            <a:ext cx="8171411" cy="369332"/>
          </a:xfrm>
          <a:prstGeom prst="rect">
            <a:avLst/>
          </a:prstGeom>
        </p:spPr>
        <p:txBody>
          <a:bodyPr wrap="square">
            <a:spAutoFit/>
          </a:bodyPr>
          <a:lstStyle/>
          <a:p>
            <a:r>
              <a:rPr lang="tr-TR" dirty="0" err="1" smtClean="0"/>
              <a:t>Erectile</a:t>
            </a:r>
            <a:r>
              <a:rPr lang="tr-TR" dirty="0" smtClean="0"/>
              <a:t> dysfunction-1</a:t>
            </a:r>
            <a:endParaRPr lang="tr-TR" dirty="0"/>
          </a:p>
        </p:txBody>
      </p:sp>
    </p:spTree>
    <p:extLst>
      <p:ext uri="{BB962C8B-B14F-4D97-AF65-F5344CB8AC3E}">
        <p14:creationId xmlns:p14="http://schemas.microsoft.com/office/powerpoint/2010/main" val="326700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60269" y="117693"/>
            <a:ext cx="9246524" cy="6740307"/>
          </a:xfrm>
          <a:prstGeom prst="rect">
            <a:avLst/>
          </a:prstGeom>
        </p:spPr>
        <p:txBody>
          <a:bodyPr wrap="square">
            <a:spAutoFit/>
          </a:bodyPr>
          <a:lstStyle/>
          <a:p>
            <a:r>
              <a:rPr lang="tr-TR" dirty="0" err="1" smtClean="0"/>
              <a:t>Erectile</a:t>
            </a:r>
            <a:r>
              <a:rPr lang="tr-TR" dirty="0" smtClean="0"/>
              <a:t> </a:t>
            </a:r>
            <a:r>
              <a:rPr lang="tr-TR" dirty="0" err="1" smtClean="0"/>
              <a:t>dysfunction</a:t>
            </a:r>
            <a:r>
              <a:rPr lang="tr-TR" dirty="0" smtClean="0"/>
              <a:t> </a:t>
            </a:r>
          </a:p>
          <a:p>
            <a:endParaRPr lang="tr-TR" dirty="0"/>
          </a:p>
          <a:p>
            <a:r>
              <a:rPr lang="tr-TR" dirty="0" smtClean="0"/>
              <a:t>Faysal A. Yafi1, Lawrence Jenkins2, </a:t>
            </a:r>
            <a:r>
              <a:rPr lang="tr-TR" dirty="0" err="1" smtClean="0"/>
              <a:t>Maarten</a:t>
            </a:r>
            <a:r>
              <a:rPr lang="tr-TR" dirty="0" smtClean="0"/>
              <a:t> Albersen3, </a:t>
            </a:r>
            <a:r>
              <a:rPr lang="tr-TR" dirty="0" err="1" smtClean="0"/>
              <a:t>Giovanni</a:t>
            </a:r>
            <a:r>
              <a:rPr lang="tr-TR" dirty="0" smtClean="0"/>
              <a:t> Corona4, </a:t>
            </a:r>
            <a:r>
              <a:rPr lang="tr-TR" dirty="0" err="1" smtClean="0"/>
              <a:t>Andrea</a:t>
            </a:r>
            <a:r>
              <a:rPr lang="tr-TR" dirty="0" smtClean="0"/>
              <a:t> M. Isidori5, </a:t>
            </a:r>
            <a:r>
              <a:rPr lang="tr-TR" dirty="0" err="1" smtClean="0"/>
              <a:t>Shari</a:t>
            </a:r>
            <a:r>
              <a:rPr lang="tr-TR" dirty="0" smtClean="0"/>
              <a:t> Goldfarb6, </a:t>
            </a:r>
            <a:r>
              <a:rPr lang="tr-TR" dirty="0" err="1" smtClean="0"/>
              <a:t>Mario</a:t>
            </a:r>
            <a:r>
              <a:rPr lang="tr-TR" dirty="0" smtClean="0"/>
              <a:t> Maggi7, </a:t>
            </a:r>
            <a:r>
              <a:rPr lang="tr-TR" dirty="0" err="1" smtClean="0"/>
              <a:t>Christian</a:t>
            </a:r>
            <a:r>
              <a:rPr lang="tr-TR" dirty="0" smtClean="0"/>
              <a:t> J. Nelson6, </a:t>
            </a:r>
            <a:r>
              <a:rPr lang="tr-TR" dirty="0" err="1" smtClean="0"/>
              <a:t>Sharon</a:t>
            </a:r>
            <a:r>
              <a:rPr lang="tr-TR" dirty="0" smtClean="0"/>
              <a:t> Parish8, </a:t>
            </a:r>
            <a:r>
              <a:rPr lang="tr-TR" dirty="0" err="1" smtClean="0"/>
              <a:t>Andrea</a:t>
            </a:r>
            <a:r>
              <a:rPr lang="tr-TR" dirty="0" smtClean="0"/>
              <a:t> Salonia9, </a:t>
            </a:r>
            <a:r>
              <a:rPr lang="tr-TR" dirty="0" err="1" smtClean="0"/>
              <a:t>Ronny</a:t>
            </a:r>
            <a:r>
              <a:rPr lang="tr-TR" dirty="0" smtClean="0"/>
              <a:t> Tan10, John P. Mulhall2, </a:t>
            </a:r>
            <a:r>
              <a:rPr lang="tr-TR" dirty="0" err="1" smtClean="0"/>
              <a:t>and</a:t>
            </a:r>
            <a:r>
              <a:rPr lang="tr-TR" dirty="0" smtClean="0"/>
              <a:t> </a:t>
            </a:r>
            <a:r>
              <a:rPr lang="tr-TR" dirty="0" err="1" smtClean="0"/>
              <a:t>Wayne</a:t>
            </a:r>
            <a:r>
              <a:rPr lang="tr-TR" dirty="0" smtClean="0"/>
              <a:t> J. G. Hellstrom1 1Tulane </a:t>
            </a:r>
            <a:r>
              <a:rPr lang="tr-TR" dirty="0" err="1" smtClean="0"/>
              <a:t>University</a:t>
            </a:r>
            <a:r>
              <a:rPr lang="tr-TR" dirty="0" smtClean="0"/>
              <a:t> School of </a:t>
            </a:r>
            <a:r>
              <a:rPr lang="tr-TR" dirty="0" err="1" smtClean="0"/>
              <a:t>Medicine</a:t>
            </a:r>
            <a:r>
              <a:rPr lang="tr-TR" dirty="0" smtClean="0"/>
              <a:t>, </a:t>
            </a:r>
            <a:r>
              <a:rPr lang="tr-TR" dirty="0" err="1" smtClean="0"/>
              <a:t>Department</a:t>
            </a:r>
            <a:r>
              <a:rPr lang="tr-TR" dirty="0" smtClean="0"/>
              <a:t> of </a:t>
            </a:r>
            <a:r>
              <a:rPr lang="tr-TR" dirty="0" err="1" smtClean="0"/>
              <a:t>Urology</a:t>
            </a:r>
            <a:r>
              <a:rPr lang="tr-TR" dirty="0" smtClean="0"/>
              <a:t>, Box SL 42, 1430 </a:t>
            </a:r>
            <a:r>
              <a:rPr lang="tr-TR" dirty="0" err="1" smtClean="0"/>
              <a:t>Tulane</a:t>
            </a:r>
            <a:r>
              <a:rPr lang="tr-TR" dirty="0" smtClean="0"/>
              <a:t> </a:t>
            </a:r>
            <a:r>
              <a:rPr lang="tr-TR" dirty="0" err="1" smtClean="0"/>
              <a:t>Avenue</a:t>
            </a:r>
            <a:r>
              <a:rPr lang="tr-TR" dirty="0" smtClean="0"/>
              <a:t>, New Orleans, Louisiana 70112–2699, USA 2Sexual </a:t>
            </a:r>
            <a:r>
              <a:rPr lang="tr-TR" dirty="0" err="1" smtClean="0"/>
              <a:t>and</a:t>
            </a:r>
            <a:r>
              <a:rPr lang="tr-TR" dirty="0" smtClean="0"/>
              <a:t> </a:t>
            </a:r>
            <a:r>
              <a:rPr lang="tr-TR" dirty="0" err="1" smtClean="0"/>
              <a:t>Reproductive</a:t>
            </a:r>
            <a:r>
              <a:rPr lang="tr-TR" dirty="0" smtClean="0"/>
              <a:t> </a:t>
            </a:r>
            <a:r>
              <a:rPr lang="tr-TR" dirty="0" err="1" smtClean="0"/>
              <a:t>Medicine</a:t>
            </a:r>
            <a:r>
              <a:rPr lang="tr-TR" dirty="0" smtClean="0"/>
              <a:t> Program, </a:t>
            </a:r>
            <a:r>
              <a:rPr lang="tr-TR" dirty="0" err="1" smtClean="0"/>
              <a:t>Memorial</a:t>
            </a:r>
            <a:r>
              <a:rPr lang="tr-TR" dirty="0" smtClean="0"/>
              <a:t> </a:t>
            </a:r>
            <a:r>
              <a:rPr lang="tr-TR" dirty="0" err="1" smtClean="0"/>
              <a:t>Sloan</a:t>
            </a:r>
            <a:r>
              <a:rPr lang="tr-TR" dirty="0" smtClean="0"/>
              <a:t> </a:t>
            </a:r>
            <a:r>
              <a:rPr lang="tr-TR" dirty="0" err="1" smtClean="0"/>
              <a:t>Kettering</a:t>
            </a:r>
            <a:r>
              <a:rPr lang="tr-TR" dirty="0" smtClean="0"/>
              <a:t> </a:t>
            </a:r>
            <a:r>
              <a:rPr lang="tr-TR" dirty="0" err="1" smtClean="0"/>
              <a:t>Cancer</a:t>
            </a:r>
            <a:r>
              <a:rPr lang="tr-TR" dirty="0" smtClean="0"/>
              <a:t> Center, 1275 York </a:t>
            </a:r>
            <a:r>
              <a:rPr lang="tr-TR" dirty="0" err="1" smtClean="0"/>
              <a:t>Avenue</a:t>
            </a:r>
            <a:r>
              <a:rPr lang="tr-TR" dirty="0" smtClean="0"/>
              <a:t>, New York, New York 10065, USA 3Laboratory </a:t>
            </a:r>
            <a:r>
              <a:rPr lang="tr-TR" dirty="0" err="1" smtClean="0"/>
              <a:t>for</a:t>
            </a:r>
            <a:r>
              <a:rPr lang="tr-TR" dirty="0" smtClean="0"/>
              <a:t> </a:t>
            </a:r>
            <a:r>
              <a:rPr lang="tr-TR" dirty="0" err="1" smtClean="0"/>
              <a:t>Experimental</a:t>
            </a:r>
            <a:r>
              <a:rPr lang="tr-TR" dirty="0" smtClean="0"/>
              <a:t> </a:t>
            </a:r>
            <a:r>
              <a:rPr lang="tr-TR" dirty="0" err="1" smtClean="0"/>
              <a:t>Urology</a:t>
            </a:r>
            <a:r>
              <a:rPr lang="tr-TR" dirty="0" smtClean="0"/>
              <a:t>, Gene </a:t>
            </a:r>
            <a:r>
              <a:rPr lang="tr-TR" dirty="0" err="1" smtClean="0"/>
              <a:t>and</a:t>
            </a:r>
            <a:r>
              <a:rPr lang="tr-TR" dirty="0" smtClean="0"/>
              <a:t> </a:t>
            </a:r>
            <a:r>
              <a:rPr lang="tr-TR" dirty="0" err="1" smtClean="0"/>
              <a:t>Stem</a:t>
            </a:r>
            <a:r>
              <a:rPr lang="tr-TR" dirty="0" smtClean="0"/>
              <a:t> </a:t>
            </a:r>
            <a:r>
              <a:rPr lang="tr-TR" dirty="0" err="1" smtClean="0"/>
              <a:t>Cells</a:t>
            </a:r>
            <a:r>
              <a:rPr lang="tr-TR" dirty="0" smtClean="0"/>
              <a:t> Applications, </a:t>
            </a:r>
            <a:r>
              <a:rPr lang="tr-TR" dirty="0" err="1" smtClean="0"/>
              <a:t>Department</a:t>
            </a:r>
            <a:r>
              <a:rPr lang="tr-TR" dirty="0" smtClean="0"/>
              <a:t> of Development </a:t>
            </a:r>
            <a:r>
              <a:rPr lang="tr-TR" dirty="0" err="1" smtClean="0"/>
              <a:t>and</a:t>
            </a:r>
            <a:r>
              <a:rPr lang="tr-TR" dirty="0" smtClean="0"/>
              <a:t> </a:t>
            </a:r>
            <a:r>
              <a:rPr lang="tr-TR" dirty="0" err="1" smtClean="0"/>
              <a:t>Regeneration</a:t>
            </a:r>
            <a:r>
              <a:rPr lang="tr-TR" dirty="0" smtClean="0"/>
              <a:t>, </a:t>
            </a:r>
            <a:r>
              <a:rPr lang="tr-TR" dirty="0" err="1" smtClean="0"/>
              <a:t>University</a:t>
            </a:r>
            <a:r>
              <a:rPr lang="tr-TR" dirty="0" smtClean="0"/>
              <a:t> of </a:t>
            </a:r>
            <a:r>
              <a:rPr lang="tr-TR" dirty="0" err="1" smtClean="0"/>
              <a:t>Leuven</a:t>
            </a:r>
            <a:r>
              <a:rPr lang="tr-TR" dirty="0" smtClean="0"/>
              <a:t>, </a:t>
            </a:r>
            <a:r>
              <a:rPr lang="tr-TR" dirty="0" err="1" smtClean="0"/>
              <a:t>Leuven</a:t>
            </a:r>
            <a:r>
              <a:rPr lang="tr-TR" dirty="0" smtClean="0"/>
              <a:t>, </a:t>
            </a:r>
            <a:r>
              <a:rPr lang="tr-TR" dirty="0" err="1" smtClean="0"/>
              <a:t>Belgium</a:t>
            </a:r>
            <a:r>
              <a:rPr lang="tr-TR" dirty="0" smtClean="0"/>
              <a:t> 4Endocrinology </a:t>
            </a:r>
            <a:r>
              <a:rPr lang="tr-TR" dirty="0" err="1" smtClean="0"/>
              <a:t>Unit</a:t>
            </a:r>
            <a:r>
              <a:rPr lang="tr-TR" dirty="0" smtClean="0"/>
              <a:t>, </a:t>
            </a:r>
            <a:r>
              <a:rPr lang="tr-TR" dirty="0" err="1" smtClean="0"/>
              <a:t>Maggiore-Bellaria</a:t>
            </a:r>
            <a:r>
              <a:rPr lang="tr-TR" dirty="0" smtClean="0"/>
              <a:t> </a:t>
            </a:r>
            <a:r>
              <a:rPr lang="tr-TR" dirty="0" err="1" smtClean="0"/>
              <a:t>Hospital</a:t>
            </a:r>
            <a:r>
              <a:rPr lang="tr-TR" dirty="0" smtClean="0"/>
              <a:t>, Bologna, </a:t>
            </a:r>
            <a:r>
              <a:rPr lang="tr-TR" dirty="0" err="1" smtClean="0"/>
              <a:t>Italy</a:t>
            </a:r>
            <a:r>
              <a:rPr lang="tr-TR" dirty="0" smtClean="0"/>
              <a:t> 5Department of </a:t>
            </a:r>
            <a:r>
              <a:rPr lang="tr-TR" dirty="0" err="1" smtClean="0"/>
              <a:t>Experimental</a:t>
            </a:r>
            <a:r>
              <a:rPr lang="tr-TR" dirty="0" smtClean="0"/>
              <a:t> </a:t>
            </a:r>
            <a:r>
              <a:rPr lang="tr-TR" dirty="0" err="1" smtClean="0"/>
              <a:t>Medicine</a:t>
            </a:r>
            <a:r>
              <a:rPr lang="tr-TR" dirty="0" smtClean="0"/>
              <a:t>, </a:t>
            </a:r>
            <a:r>
              <a:rPr lang="tr-TR" dirty="0" err="1" smtClean="0"/>
              <a:t>Sapienza</a:t>
            </a:r>
            <a:r>
              <a:rPr lang="tr-TR" dirty="0" smtClean="0"/>
              <a:t> </a:t>
            </a:r>
            <a:r>
              <a:rPr lang="tr-TR" dirty="0" err="1" smtClean="0"/>
              <a:t>University</a:t>
            </a:r>
            <a:r>
              <a:rPr lang="tr-TR" dirty="0" smtClean="0"/>
              <a:t> of Rome, Rome, </a:t>
            </a:r>
            <a:r>
              <a:rPr lang="tr-TR" dirty="0" err="1" smtClean="0"/>
              <a:t>Italy</a:t>
            </a:r>
            <a:r>
              <a:rPr lang="tr-TR" dirty="0" smtClean="0"/>
              <a:t> 6Department of </a:t>
            </a:r>
            <a:r>
              <a:rPr lang="tr-TR" dirty="0" err="1" smtClean="0"/>
              <a:t>Psychiatry</a:t>
            </a:r>
            <a:r>
              <a:rPr lang="tr-TR" dirty="0" smtClean="0"/>
              <a:t> &amp; </a:t>
            </a:r>
            <a:r>
              <a:rPr lang="tr-TR" dirty="0" err="1" smtClean="0"/>
              <a:t>Behavioral</a:t>
            </a:r>
            <a:r>
              <a:rPr lang="tr-TR" dirty="0" smtClean="0"/>
              <a:t> </a:t>
            </a:r>
            <a:r>
              <a:rPr lang="tr-TR" dirty="0" err="1" smtClean="0"/>
              <a:t>Sciences</a:t>
            </a:r>
            <a:r>
              <a:rPr lang="tr-TR" dirty="0" smtClean="0"/>
              <a:t>, </a:t>
            </a:r>
            <a:r>
              <a:rPr lang="tr-TR" dirty="0" err="1" smtClean="0"/>
              <a:t>Memorial</a:t>
            </a:r>
            <a:r>
              <a:rPr lang="tr-TR" dirty="0" smtClean="0"/>
              <a:t> </a:t>
            </a:r>
            <a:r>
              <a:rPr lang="tr-TR" dirty="0" err="1" smtClean="0"/>
              <a:t>Sloan</a:t>
            </a:r>
            <a:r>
              <a:rPr lang="tr-TR" dirty="0" smtClean="0"/>
              <a:t> </a:t>
            </a:r>
            <a:r>
              <a:rPr lang="tr-TR" dirty="0" err="1" smtClean="0"/>
              <a:t>Kettering</a:t>
            </a:r>
            <a:r>
              <a:rPr lang="tr-TR" dirty="0" smtClean="0"/>
              <a:t> </a:t>
            </a:r>
            <a:r>
              <a:rPr lang="tr-TR" dirty="0" err="1" smtClean="0"/>
              <a:t>Cancer</a:t>
            </a:r>
            <a:r>
              <a:rPr lang="tr-TR" dirty="0" smtClean="0"/>
              <a:t> Center, New York, New York, USA 7Sexual </a:t>
            </a:r>
            <a:r>
              <a:rPr lang="tr-TR" dirty="0" err="1" smtClean="0"/>
              <a:t>Medicine</a:t>
            </a:r>
            <a:r>
              <a:rPr lang="tr-TR" dirty="0" smtClean="0"/>
              <a:t> </a:t>
            </a:r>
            <a:r>
              <a:rPr lang="tr-TR" dirty="0" err="1" smtClean="0"/>
              <a:t>and</a:t>
            </a:r>
            <a:r>
              <a:rPr lang="tr-TR" dirty="0" smtClean="0"/>
              <a:t> </a:t>
            </a:r>
            <a:r>
              <a:rPr lang="tr-TR" dirty="0" err="1" smtClean="0"/>
              <a:t>Andrology</a:t>
            </a:r>
            <a:r>
              <a:rPr lang="tr-TR" dirty="0" smtClean="0"/>
              <a:t> </a:t>
            </a:r>
            <a:r>
              <a:rPr lang="tr-TR" dirty="0" err="1" smtClean="0"/>
              <a:t>Unit</a:t>
            </a:r>
            <a:r>
              <a:rPr lang="tr-TR" dirty="0" smtClean="0"/>
              <a:t>, </a:t>
            </a:r>
            <a:r>
              <a:rPr lang="tr-TR" dirty="0" err="1" smtClean="0"/>
              <a:t>Department</a:t>
            </a:r>
            <a:r>
              <a:rPr lang="tr-TR" dirty="0" smtClean="0"/>
              <a:t> of </a:t>
            </a:r>
            <a:r>
              <a:rPr lang="tr-TR" dirty="0" err="1" smtClean="0"/>
              <a:t>Experimental</a:t>
            </a:r>
            <a:r>
              <a:rPr lang="tr-TR" dirty="0" smtClean="0"/>
              <a:t>, </a:t>
            </a:r>
            <a:r>
              <a:rPr lang="tr-TR" dirty="0" err="1" smtClean="0"/>
              <a:t>Clinical</a:t>
            </a:r>
            <a:r>
              <a:rPr lang="tr-TR" dirty="0" smtClean="0"/>
              <a:t> </a:t>
            </a:r>
            <a:r>
              <a:rPr lang="tr-TR" dirty="0" err="1" smtClean="0"/>
              <a:t>and</a:t>
            </a:r>
            <a:r>
              <a:rPr lang="tr-TR" dirty="0" smtClean="0"/>
              <a:t> </a:t>
            </a:r>
            <a:r>
              <a:rPr lang="tr-TR" dirty="0" err="1" smtClean="0"/>
              <a:t>Biomedical</a:t>
            </a:r>
            <a:r>
              <a:rPr lang="tr-TR" dirty="0" smtClean="0"/>
              <a:t> </a:t>
            </a:r>
            <a:r>
              <a:rPr lang="tr-TR" dirty="0" err="1" smtClean="0"/>
              <a:t>Sciences</a:t>
            </a:r>
            <a:r>
              <a:rPr lang="tr-TR" dirty="0" smtClean="0"/>
              <a:t>, </a:t>
            </a:r>
            <a:r>
              <a:rPr lang="tr-TR" dirty="0" err="1" smtClean="0"/>
              <a:t>University</a:t>
            </a:r>
            <a:r>
              <a:rPr lang="tr-TR" dirty="0" smtClean="0"/>
              <a:t> of </a:t>
            </a:r>
            <a:r>
              <a:rPr lang="tr-TR" dirty="0" err="1" smtClean="0"/>
              <a:t>Florence</a:t>
            </a:r>
            <a:r>
              <a:rPr lang="tr-TR" dirty="0" smtClean="0"/>
              <a:t>, </a:t>
            </a:r>
            <a:r>
              <a:rPr lang="tr-TR" dirty="0" err="1" smtClean="0"/>
              <a:t>Florence</a:t>
            </a:r>
            <a:r>
              <a:rPr lang="tr-TR" dirty="0" smtClean="0"/>
              <a:t>, </a:t>
            </a:r>
            <a:r>
              <a:rPr lang="tr-TR" dirty="0" err="1" smtClean="0"/>
              <a:t>Italy</a:t>
            </a:r>
            <a:r>
              <a:rPr lang="tr-TR" dirty="0" smtClean="0"/>
              <a:t> 8Department of </a:t>
            </a:r>
            <a:r>
              <a:rPr lang="tr-TR" dirty="0" err="1" smtClean="0"/>
              <a:t>Medicine</a:t>
            </a:r>
            <a:r>
              <a:rPr lang="tr-TR" dirty="0" smtClean="0"/>
              <a:t>, </a:t>
            </a:r>
            <a:r>
              <a:rPr lang="tr-TR" dirty="0" err="1" smtClean="0"/>
              <a:t>Medicine</a:t>
            </a:r>
            <a:r>
              <a:rPr lang="tr-TR" dirty="0" smtClean="0"/>
              <a:t>, Albert Einstein </a:t>
            </a:r>
            <a:r>
              <a:rPr lang="tr-TR" dirty="0" err="1" smtClean="0"/>
              <a:t>College</a:t>
            </a:r>
            <a:r>
              <a:rPr lang="tr-TR" dirty="0" smtClean="0"/>
              <a:t> of </a:t>
            </a:r>
            <a:r>
              <a:rPr lang="tr-TR" dirty="0" err="1" smtClean="0"/>
              <a:t>Medicine</a:t>
            </a:r>
            <a:r>
              <a:rPr lang="tr-TR" dirty="0" smtClean="0"/>
              <a:t>, </a:t>
            </a:r>
            <a:r>
              <a:rPr lang="tr-TR" dirty="0" err="1" smtClean="0"/>
              <a:t>Bronx</a:t>
            </a:r>
            <a:r>
              <a:rPr lang="tr-TR" dirty="0" smtClean="0"/>
              <a:t>, New York, USA 9Division of </a:t>
            </a:r>
            <a:r>
              <a:rPr lang="tr-TR" dirty="0" err="1" smtClean="0"/>
              <a:t>Experimental</a:t>
            </a:r>
            <a:r>
              <a:rPr lang="tr-TR" dirty="0" smtClean="0"/>
              <a:t> </a:t>
            </a:r>
            <a:r>
              <a:rPr lang="tr-TR" dirty="0" err="1" smtClean="0"/>
              <a:t>Oncology</a:t>
            </a:r>
            <a:r>
              <a:rPr lang="tr-TR" dirty="0" smtClean="0"/>
              <a:t>/</a:t>
            </a:r>
            <a:r>
              <a:rPr lang="tr-TR" dirty="0" err="1" smtClean="0"/>
              <a:t>Unit</a:t>
            </a:r>
            <a:r>
              <a:rPr lang="tr-TR" dirty="0" smtClean="0"/>
              <a:t> of </a:t>
            </a:r>
            <a:r>
              <a:rPr lang="tr-TR" dirty="0" err="1" smtClean="0"/>
              <a:t>Urology</a:t>
            </a:r>
            <a:r>
              <a:rPr lang="tr-TR" dirty="0" smtClean="0"/>
              <a:t>, IRCCS </a:t>
            </a:r>
            <a:r>
              <a:rPr lang="tr-TR" dirty="0" err="1" smtClean="0"/>
              <a:t>Ospedale</a:t>
            </a:r>
            <a:r>
              <a:rPr lang="tr-TR" dirty="0" smtClean="0"/>
              <a:t> San </a:t>
            </a:r>
            <a:r>
              <a:rPr lang="tr-TR" dirty="0" err="1" smtClean="0"/>
              <a:t>Raffaele</a:t>
            </a:r>
            <a:r>
              <a:rPr lang="tr-TR" dirty="0" smtClean="0"/>
              <a:t>, Milan, </a:t>
            </a:r>
            <a:r>
              <a:rPr lang="tr-TR" dirty="0" err="1" smtClean="0"/>
              <a:t>Italy</a:t>
            </a:r>
            <a:r>
              <a:rPr lang="tr-TR" dirty="0" smtClean="0"/>
              <a:t> 10Department of </a:t>
            </a:r>
            <a:r>
              <a:rPr lang="tr-TR" dirty="0" err="1" smtClean="0"/>
              <a:t>Urology</a:t>
            </a:r>
            <a:r>
              <a:rPr lang="tr-TR" dirty="0" smtClean="0"/>
              <a:t>, Tan </a:t>
            </a:r>
            <a:r>
              <a:rPr lang="tr-TR" dirty="0" err="1" smtClean="0"/>
              <a:t>Tock</a:t>
            </a:r>
            <a:r>
              <a:rPr lang="tr-TR" dirty="0" smtClean="0"/>
              <a:t> </a:t>
            </a:r>
            <a:r>
              <a:rPr lang="tr-TR" dirty="0" err="1" smtClean="0"/>
              <a:t>Seng</a:t>
            </a:r>
            <a:r>
              <a:rPr lang="tr-TR" dirty="0" smtClean="0"/>
              <a:t> </a:t>
            </a:r>
            <a:r>
              <a:rPr lang="tr-TR" dirty="0" err="1" smtClean="0"/>
              <a:t>Hospital</a:t>
            </a:r>
            <a:r>
              <a:rPr lang="tr-TR" dirty="0" smtClean="0"/>
              <a:t>, </a:t>
            </a:r>
            <a:r>
              <a:rPr lang="tr-TR" dirty="0" err="1" smtClean="0"/>
              <a:t>Singapore</a:t>
            </a:r>
            <a:r>
              <a:rPr lang="tr-TR" dirty="0" smtClean="0"/>
              <a:t> </a:t>
            </a:r>
            <a:r>
              <a:rPr lang="tr-TR" dirty="0" err="1" smtClean="0"/>
              <a:t>Abstract</a:t>
            </a:r>
            <a:r>
              <a:rPr lang="tr-TR" dirty="0" smtClean="0"/>
              <a:t> </a:t>
            </a:r>
            <a:r>
              <a:rPr lang="tr-TR" dirty="0" err="1" smtClean="0"/>
              <a:t>Erectile</a:t>
            </a:r>
            <a:r>
              <a:rPr lang="tr-TR" dirty="0" smtClean="0"/>
              <a:t> </a:t>
            </a:r>
            <a:r>
              <a:rPr lang="tr-TR" dirty="0" err="1" smtClean="0"/>
              <a:t>dysfunction</a:t>
            </a:r>
            <a:r>
              <a:rPr lang="tr-TR" dirty="0" smtClean="0"/>
              <a:t> is a </a:t>
            </a:r>
            <a:r>
              <a:rPr lang="tr-TR" dirty="0" err="1" smtClean="0"/>
              <a:t>multidimensional</a:t>
            </a:r>
            <a:r>
              <a:rPr lang="tr-TR" dirty="0" smtClean="0"/>
              <a:t> but </a:t>
            </a:r>
            <a:r>
              <a:rPr lang="tr-TR" dirty="0" err="1" smtClean="0"/>
              <a:t>common</a:t>
            </a:r>
            <a:r>
              <a:rPr lang="tr-TR" dirty="0" smtClean="0"/>
              <a:t> </a:t>
            </a:r>
            <a:r>
              <a:rPr lang="tr-TR" dirty="0" err="1" smtClean="0"/>
              <a:t>male</a:t>
            </a:r>
            <a:r>
              <a:rPr lang="tr-TR" dirty="0" smtClean="0"/>
              <a:t> </a:t>
            </a:r>
            <a:r>
              <a:rPr lang="tr-TR" dirty="0" err="1" smtClean="0"/>
              <a:t>sexual</a:t>
            </a:r>
            <a:r>
              <a:rPr lang="tr-TR" dirty="0" smtClean="0"/>
              <a:t> </a:t>
            </a:r>
            <a:r>
              <a:rPr lang="tr-TR" dirty="0" err="1" smtClean="0"/>
              <a:t>dysfunction</a:t>
            </a:r>
            <a:r>
              <a:rPr lang="tr-TR" dirty="0" smtClean="0"/>
              <a:t> </a:t>
            </a:r>
            <a:r>
              <a:rPr lang="tr-TR" dirty="0" err="1" smtClean="0"/>
              <a:t>that</a:t>
            </a:r>
            <a:r>
              <a:rPr lang="tr-TR" dirty="0" smtClean="0"/>
              <a:t> </a:t>
            </a:r>
            <a:r>
              <a:rPr lang="tr-TR" dirty="0" err="1" smtClean="0"/>
              <a:t>involves</a:t>
            </a:r>
            <a:r>
              <a:rPr lang="tr-TR" dirty="0" smtClean="0"/>
              <a:t> an </a:t>
            </a:r>
            <a:r>
              <a:rPr lang="tr-TR" dirty="0" err="1" smtClean="0"/>
              <a:t>alteration</a:t>
            </a:r>
            <a:r>
              <a:rPr lang="tr-TR" dirty="0" smtClean="0"/>
              <a:t> in </a:t>
            </a:r>
            <a:r>
              <a:rPr lang="tr-TR" dirty="0" err="1" smtClean="0"/>
              <a:t>any</a:t>
            </a:r>
            <a:r>
              <a:rPr lang="tr-TR" dirty="0" smtClean="0"/>
              <a:t> of </a:t>
            </a:r>
            <a:r>
              <a:rPr lang="tr-TR" dirty="0" err="1" smtClean="0"/>
              <a:t>the</a:t>
            </a:r>
            <a:r>
              <a:rPr lang="tr-TR" dirty="0" smtClean="0"/>
              <a:t> </a:t>
            </a:r>
            <a:r>
              <a:rPr lang="tr-TR" dirty="0" err="1" smtClean="0"/>
              <a:t>components</a:t>
            </a:r>
            <a:r>
              <a:rPr lang="tr-TR" dirty="0" smtClean="0"/>
              <a:t> of </a:t>
            </a:r>
            <a:r>
              <a:rPr lang="tr-TR" dirty="0" err="1" smtClean="0"/>
              <a:t>the</a:t>
            </a:r>
            <a:r>
              <a:rPr lang="tr-TR" dirty="0" smtClean="0"/>
              <a:t> </a:t>
            </a:r>
            <a:r>
              <a:rPr lang="tr-TR" dirty="0" err="1" smtClean="0"/>
              <a:t>erectile</a:t>
            </a:r>
            <a:r>
              <a:rPr lang="tr-TR" dirty="0" smtClean="0"/>
              <a:t> </a:t>
            </a:r>
            <a:r>
              <a:rPr lang="tr-TR" dirty="0" err="1" smtClean="0"/>
              <a:t>response</a:t>
            </a:r>
            <a:r>
              <a:rPr lang="tr-TR" dirty="0" smtClean="0"/>
              <a:t>, </a:t>
            </a:r>
            <a:r>
              <a:rPr lang="tr-TR" dirty="0" err="1" smtClean="0"/>
              <a:t>including</a:t>
            </a:r>
            <a:r>
              <a:rPr lang="tr-TR" dirty="0" smtClean="0"/>
              <a:t> </a:t>
            </a:r>
            <a:r>
              <a:rPr lang="tr-TR" dirty="0" err="1" smtClean="0"/>
              <a:t>organic</a:t>
            </a:r>
            <a:r>
              <a:rPr lang="tr-TR" dirty="0" smtClean="0"/>
              <a:t>, </a:t>
            </a:r>
            <a:r>
              <a:rPr lang="tr-TR" dirty="0" err="1" smtClean="0"/>
              <a:t>relational</a:t>
            </a:r>
            <a:r>
              <a:rPr lang="tr-TR" dirty="0" smtClean="0"/>
              <a:t> </a:t>
            </a:r>
            <a:r>
              <a:rPr lang="tr-TR" dirty="0" err="1" smtClean="0"/>
              <a:t>and</a:t>
            </a:r>
            <a:r>
              <a:rPr lang="tr-TR" dirty="0" smtClean="0"/>
              <a:t> </a:t>
            </a:r>
            <a:r>
              <a:rPr lang="tr-TR" dirty="0" err="1" smtClean="0"/>
              <a:t>psychological</a:t>
            </a:r>
            <a:r>
              <a:rPr lang="tr-TR" dirty="0" smtClean="0"/>
              <a:t>. </a:t>
            </a:r>
            <a:r>
              <a:rPr lang="tr-TR" dirty="0" err="1" smtClean="0"/>
              <a:t>Roles</a:t>
            </a:r>
            <a:r>
              <a:rPr lang="tr-TR" dirty="0" smtClean="0"/>
              <a:t> </a:t>
            </a:r>
            <a:r>
              <a:rPr lang="tr-TR" dirty="0" err="1" smtClean="0"/>
              <a:t>for</a:t>
            </a:r>
            <a:r>
              <a:rPr lang="tr-TR" dirty="0" smtClean="0"/>
              <a:t> </a:t>
            </a:r>
            <a:r>
              <a:rPr lang="tr-TR" dirty="0" err="1" smtClean="0"/>
              <a:t>nonendocrine</a:t>
            </a:r>
            <a:r>
              <a:rPr lang="tr-TR" dirty="0" smtClean="0"/>
              <a:t> (</a:t>
            </a:r>
            <a:r>
              <a:rPr lang="tr-TR" dirty="0" err="1" smtClean="0"/>
              <a:t>neurogenic</a:t>
            </a:r>
            <a:r>
              <a:rPr lang="tr-TR" dirty="0" smtClean="0"/>
              <a:t>, </a:t>
            </a:r>
            <a:r>
              <a:rPr lang="tr-TR" dirty="0" err="1" smtClean="0"/>
              <a:t>vasculogenic</a:t>
            </a:r>
            <a:r>
              <a:rPr lang="tr-TR" dirty="0" smtClean="0"/>
              <a:t> </a:t>
            </a:r>
            <a:r>
              <a:rPr lang="tr-TR" dirty="0" err="1" smtClean="0"/>
              <a:t>and</a:t>
            </a:r>
            <a:r>
              <a:rPr lang="tr-TR" dirty="0" smtClean="0"/>
              <a:t> </a:t>
            </a:r>
            <a:r>
              <a:rPr lang="tr-TR" dirty="0" err="1" smtClean="0"/>
              <a:t>iatrogenic</a:t>
            </a:r>
            <a:r>
              <a:rPr lang="tr-TR" dirty="0" smtClean="0"/>
              <a:t>) </a:t>
            </a:r>
            <a:r>
              <a:rPr lang="tr-TR" dirty="0" err="1" smtClean="0"/>
              <a:t>and</a:t>
            </a:r>
            <a:r>
              <a:rPr lang="tr-TR" dirty="0" smtClean="0"/>
              <a:t> </a:t>
            </a:r>
            <a:r>
              <a:rPr lang="tr-TR" dirty="0" err="1" smtClean="0"/>
              <a:t>endocrine</a:t>
            </a:r>
            <a:r>
              <a:rPr lang="tr-TR" dirty="0" smtClean="0"/>
              <a:t> </a:t>
            </a:r>
            <a:r>
              <a:rPr lang="tr-TR" dirty="0" err="1" smtClean="0"/>
              <a:t>pathways</a:t>
            </a:r>
            <a:r>
              <a:rPr lang="tr-TR" dirty="0" smtClean="0"/>
              <a:t> </a:t>
            </a:r>
            <a:r>
              <a:rPr lang="tr-TR" dirty="0" err="1" smtClean="0"/>
              <a:t>have</a:t>
            </a:r>
            <a:r>
              <a:rPr lang="tr-TR" dirty="0" smtClean="0"/>
              <a:t> </a:t>
            </a:r>
            <a:r>
              <a:rPr lang="tr-TR" dirty="0" err="1" smtClean="0"/>
              <a:t>been</a:t>
            </a:r>
            <a:r>
              <a:rPr lang="tr-TR" dirty="0" smtClean="0"/>
              <a:t> </a:t>
            </a:r>
            <a:r>
              <a:rPr lang="tr-TR" dirty="0" err="1" smtClean="0"/>
              <a:t>proposed</a:t>
            </a:r>
            <a:r>
              <a:rPr lang="tr-TR" dirty="0" smtClean="0"/>
              <a:t>. </a:t>
            </a:r>
            <a:r>
              <a:rPr lang="tr-TR" dirty="0" err="1" smtClean="0"/>
              <a:t>Owing</a:t>
            </a:r>
            <a:r>
              <a:rPr lang="tr-TR" dirty="0" smtClean="0"/>
              <a:t> </a:t>
            </a:r>
            <a:r>
              <a:rPr lang="tr-TR" dirty="0" err="1" smtClean="0"/>
              <a:t>to</a:t>
            </a:r>
            <a:r>
              <a:rPr lang="tr-TR" dirty="0" smtClean="0"/>
              <a:t> </a:t>
            </a:r>
            <a:r>
              <a:rPr lang="tr-TR" dirty="0" err="1" smtClean="0"/>
              <a:t>its</a:t>
            </a:r>
            <a:r>
              <a:rPr lang="tr-TR" dirty="0" smtClean="0"/>
              <a:t> </a:t>
            </a:r>
            <a:r>
              <a:rPr lang="tr-TR" dirty="0" err="1" smtClean="0"/>
              <a:t>strong</a:t>
            </a:r>
            <a:r>
              <a:rPr lang="tr-TR" dirty="0" smtClean="0"/>
              <a:t> </a:t>
            </a:r>
            <a:r>
              <a:rPr lang="tr-TR" dirty="0" err="1" smtClean="0"/>
              <a:t>association</a:t>
            </a:r>
            <a:r>
              <a:rPr lang="tr-TR" dirty="0" smtClean="0"/>
              <a:t> </a:t>
            </a:r>
            <a:r>
              <a:rPr lang="tr-TR" dirty="0" err="1" smtClean="0"/>
              <a:t>with</a:t>
            </a:r>
            <a:r>
              <a:rPr lang="tr-TR" dirty="0" smtClean="0"/>
              <a:t> </a:t>
            </a:r>
            <a:r>
              <a:rPr lang="tr-TR" dirty="0" err="1" smtClean="0"/>
              <a:t>metabolic</a:t>
            </a:r>
            <a:r>
              <a:rPr lang="tr-TR" dirty="0" smtClean="0"/>
              <a:t> </a:t>
            </a:r>
            <a:r>
              <a:rPr lang="tr-TR" dirty="0" err="1" smtClean="0"/>
              <a:t>syndrome</a:t>
            </a:r>
            <a:r>
              <a:rPr lang="tr-TR" dirty="0" smtClean="0"/>
              <a:t> </a:t>
            </a:r>
            <a:r>
              <a:rPr lang="tr-TR" dirty="0" err="1" smtClean="0"/>
              <a:t>and</a:t>
            </a:r>
            <a:r>
              <a:rPr lang="tr-TR" dirty="0" smtClean="0"/>
              <a:t> </a:t>
            </a:r>
            <a:r>
              <a:rPr lang="tr-TR" dirty="0" err="1" smtClean="0"/>
              <a:t>cardiovascular</a:t>
            </a:r>
            <a:r>
              <a:rPr lang="tr-TR" dirty="0" smtClean="0"/>
              <a:t> </a:t>
            </a:r>
            <a:r>
              <a:rPr lang="tr-TR" dirty="0" err="1" smtClean="0"/>
              <a:t>disease</a:t>
            </a:r>
            <a:r>
              <a:rPr lang="tr-TR" dirty="0" smtClean="0"/>
              <a:t>, </a:t>
            </a:r>
            <a:r>
              <a:rPr lang="tr-TR" dirty="0" err="1" smtClean="0"/>
              <a:t>cardiac</a:t>
            </a:r>
            <a:r>
              <a:rPr lang="tr-TR" dirty="0" smtClean="0"/>
              <a:t> </a:t>
            </a:r>
            <a:r>
              <a:rPr lang="tr-TR" dirty="0" err="1" smtClean="0"/>
              <a:t>assessment</a:t>
            </a:r>
            <a:r>
              <a:rPr lang="tr-TR" dirty="0" smtClean="0"/>
              <a:t> </a:t>
            </a:r>
            <a:r>
              <a:rPr lang="tr-TR" dirty="0" err="1" smtClean="0"/>
              <a:t>may</a:t>
            </a:r>
            <a:r>
              <a:rPr lang="tr-TR" dirty="0" smtClean="0"/>
              <a:t> be </a:t>
            </a:r>
            <a:r>
              <a:rPr lang="tr-TR" dirty="0" err="1" smtClean="0"/>
              <a:t>warranted</a:t>
            </a:r>
            <a:r>
              <a:rPr lang="tr-TR" dirty="0" smtClean="0"/>
              <a:t> in men </a:t>
            </a:r>
            <a:r>
              <a:rPr lang="tr-TR" dirty="0" err="1" smtClean="0"/>
              <a:t>with</a:t>
            </a:r>
            <a:r>
              <a:rPr lang="tr-TR" dirty="0" smtClean="0"/>
              <a:t> </a:t>
            </a:r>
            <a:r>
              <a:rPr lang="tr-TR" dirty="0" err="1" smtClean="0"/>
              <a:t>symptoms</a:t>
            </a:r>
            <a:r>
              <a:rPr lang="tr-TR" dirty="0" smtClean="0"/>
              <a:t> of </a:t>
            </a:r>
            <a:r>
              <a:rPr lang="tr-TR" dirty="0" err="1" smtClean="0"/>
              <a:t>erectile</a:t>
            </a:r>
            <a:r>
              <a:rPr lang="tr-TR" dirty="0" smtClean="0"/>
              <a:t> </a:t>
            </a:r>
            <a:r>
              <a:rPr lang="tr-TR" dirty="0" err="1" smtClean="0"/>
              <a:t>dysfunction</a:t>
            </a:r>
            <a:r>
              <a:rPr lang="tr-TR" dirty="0" smtClean="0"/>
              <a:t>. </a:t>
            </a:r>
            <a:r>
              <a:rPr lang="tr-TR" dirty="0" err="1" smtClean="0"/>
              <a:t>Minimally</a:t>
            </a:r>
            <a:r>
              <a:rPr lang="tr-TR" dirty="0" smtClean="0"/>
              <a:t> </a:t>
            </a:r>
            <a:r>
              <a:rPr lang="tr-TR" dirty="0" err="1" smtClean="0"/>
              <a:t>invasive</a:t>
            </a:r>
            <a:r>
              <a:rPr lang="tr-TR" dirty="0" smtClean="0"/>
              <a:t> </a:t>
            </a:r>
            <a:r>
              <a:rPr lang="tr-TR" dirty="0" err="1" smtClean="0"/>
              <a:t>interventions</a:t>
            </a:r>
            <a:r>
              <a:rPr lang="tr-TR" dirty="0" smtClean="0"/>
              <a:t> </a:t>
            </a:r>
            <a:r>
              <a:rPr lang="tr-TR" dirty="0" err="1" smtClean="0"/>
              <a:t>to</a:t>
            </a:r>
            <a:r>
              <a:rPr lang="tr-TR" dirty="0" smtClean="0"/>
              <a:t> </a:t>
            </a:r>
            <a:r>
              <a:rPr lang="tr-TR" dirty="0" err="1" smtClean="0"/>
              <a:t>relieve</a:t>
            </a:r>
            <a:r>
              <a:rPr lang="tr-TR" dirty="0" smtClean="0"/>
              <a:t> </a:t>
            </a:r>
            <a:r>
              <a:rPr lang="tr-TR" dirty="0" err="1" smtClean="0"/>
              <a:t>the</a:t>
            </a:r>
            <a:r>
              <a:rPr lang="tr-TR" dirty="0" smtClean="0"/>
              <a:t> </a:t>
            </a:r>
            <a:r>
              <a:rPr lang="tr-TR" dirty="0" err="1" smtClean="0"/>
              <a:t>symptoms</a:t>
            </a:r>
            <a:r>
              <a:rPr lang="tr-TR" dirty="0" smtClean="0"/>
              <a:t> of </a:t>
            </a:r>
            <a:r>
              <a:rPr lang="tr-TR" dirty="0" err="1" smtClean="0"/>
              <a:t>erectile</a:t>
            </a:r>
            <a:r>
              <a:rPr lang="tr-TR" dirty="0" smtClean="0"/>
              <a:t> </a:t>
            </a:r>
            <a:r>
              <a:rPr lang="tr-TR" dirty="0" err="1" smtClean="0"/>
              <a:t>dysfunction</a:t>
            </a:r>
            <a:r>
              <a:rPr lang="tr-TR" dirty="0" smtClean="0"/>
              <a:t> </a:t>
            </a:r>
            <a:r>
              <a:rPr lang="tr-TR" dirty="0" err="1" smtClean="0"/>
              <a:t>include</a:t>
            </a:r>
            <a:r>
              <a:rPr lang="tr-TR" dirty="0" smtClean="0"/>
              <a:t> </a:t>
            </a:r>
            <a:r>
              <a:rPr lang="tr-TR" dirty="0" err="1" smtClean="0"/>
              <a:t>lifestyle</a:t>
            </a:r>
            <a:r>
              <a:rPr lang="tr-TR" dirty="0" smtClean="0"/>
              <a:t> </a:t>
            </a:r>
            <a:r>
              <a:rPr lang="tr-TR" dirty="0" err="1" smtClean="0"/>
              <a:t>modifications</a:t>
            </a:r>
            <a:r>
              <a:rPr lang="tr-TR" dirty="0" smtClean="0"/>
              <a:t>, oral </a:t>
            </a:r>
            <a:r>
              <a:rPr lang="tr-TR" dirty="0" err="1" smtClean="0"/>
              <a:t>drugs</a:t>
            </a:r>
            <a:r>
              <a:rPr lang="tr-TR" dirty="0" smtClean="0"/>
              <a:t>, </a:t>
            </a:r>
            <a:r>
              <a:rPr lang="tr-TR" dirty="0" err="1" smtClean="0"/>
              <a:t>injected</a:t>
            </a:r>
            <a:r>
              <a:rPr lang="tr-TR" dirty="0" smtClean="0"/>
              <a:t> </a:t>
            </a:r>
            <a:r>
              <a:rPr lang="tr-TR" dirty="0" err="1" smtClean="0"/>
              <a:t>vasodilator</a:t>
            </a:r>
            <a:r>
              <a:rPr lang="tr-TR" dirty="0" smtClean="0"/>
              <a:t> </a:t>
            </a:r>
            <a:r>
              <a:rPr lang="tr-TR" dirty="0" err="1" smtClean="0"/>
              <a:t>agents</a:t>
            </a:r>
            <a:r>
              <a:rPr lang="tr-TR" dirty="0" smtClean="0"/>
              <a:t> </a:t>
            </a:r>
            <a:r>
              <a:rPr lang="tr-TR" dirty="0" err="1" smtClean="0"/>
              <a:t>and</a:t>
            </a:r>
            <a:r>
              <a:rPr lang="tr-TR" dirty="0" smtClean="0"/>
              <a:t> </a:t>
            </a:r>
            <a:r>
              <a:rPr lang="tr-TR" dirty="0" err="1" smtClean="0"/>
              <a:t>vacuum</a:t>
            </a:r>
            <a:r>
              <a:rPr lang="tr-TR" dirty="0" smtClean="0"/>
              <a:t> </a:t>
            </a:r>
            <a:r>
              <a:rPr lang="tr-TR" dirty="0" err="1" smtClean="0"/>
              <a:t>erection</a:t>
            </a:r>
            <a:r>
              <a:rPr lang="tr-TR" dirty="0" smtClean="0"/>
              <a:t> </a:t>
            </a:r>
            <a:endParaRPr lang="tr-TR" dirty="0"/>
          </a:p>
        </p:txBody>
      </p:sp>
    </p:spTree>
    <p:extLst>
      <p:ext uri="{BB962C8B-B14F-4D97-AF65-F5344CB8AC3E}">
        <p14:creationId xmlns:p14="http://schemas.microsoft.com/office/powerpoint/2010/main" val="252868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22465" y="1443841"/>
            <a:ext cx="8121535" cy="2862322"/>
          </a:xfrm>
          <a:prstGeom prst="rect">
            <a:avLst/>
          </a:prstGeom>
        </p:spPr>
        <p:txBody>
          <a:bodyPr wrap="square">
            <a:spAutoFit/>
          </a:bodyPr>
          <a:lstStyle/>
          <a:p>
            <a:r>
              <a:rPr lang="en-US" dirty="0" smtClean="0"/>
              <a:t>devices. Surgical therapies are reserved for the subset of patients who have contraindications to these nonsurgical interventions, those who experience adverse effects from (or are refractory to) medical therapy and those who also have penile fibrosis or penile vascular insufficiency. Erectile dysfunction can have deleterious effects on a man’s quality of life; most patients have symptoms of depression and anxiety related to sexual performance. These symptoms, in turn, affect his partner’s sexual experience and the couple’s quality of life. This Primer highlights numerous aspects of erectile dysfunction, summarizes new treatment targets and ongoing preclinical studies that evaluate new pharmacotherapies, and covers the topic of regenerative medicine, which represents the future of sexual medicine.</a:t>
            </a:r>
            <a:endParaRPr lang="tr-TR" dirty="0"/>
          </a:p>
        </p:txBody>
      </p:sp>
    </p:spTree>
    <p:extLst>
      <p:ext uri="{BB962C8B-B14F-4D97-AF65-F5344CB8AC3E}">
        <p14:creationId xmlns:p14="http://schemas.microsoft.com/office/powerpoint/2010/main" val="2660370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90204" y="699478"/>
            <a:ext cx="10241280" cy="2308324"/>
          </a:xfrm>
          <a:prstGeom prst="rect">
            <a:avLst/>
          </a:prstGeom>
        </p:spPr>
        <p:txBody>
          <a:bodyPr wrap="square">
            <a:spAutoFit/>
          </a:bodyPr>
          <a:lstStyle/>
          <a:p>
            <a:r>
              <a:rPr lang="en-US" dirty="0" smtClean="0"/>
              <a:t>The erect penis has always been a symbol of a man’s virility and sexual prowess. Although it is not a lethal condition, the interest surrounding erectile dysfunction and its remedies has been constant throughout the ages1–5 (FIG. 1). Erectile dysfunction is the inability to achieve or maintain an erection that is sufficient for satisfactory sexual performance, and affects a considerable proportion of men at least occasionally1 . Two major aspects of the male erection, the reflex erection and psychogenic erection, can be involved in the dysfunction and are subject to therapeutic intervention: the reflex erection is achieved by directly touching the penile shaft and is under the control of the peripheral nerves and the lower parts of the spinal cord; and the psychogenic erection is achieved by erotic or emotional stimuli, and uses the limbic system of the brain. </a:t>
            </a:r>
            <a:endParaRPr lang="tr-TR" dirty="0"/>
          </a:p>
        </p:txBody>
      </p:sp>
    </p:spTree>
    <p:extLst>
      <p:ext uri="{BB962C8B-B14F-4D97-AF65-F5344CB8AC3E}">
        <p14:creationId xmlns:p14="http://schemas.microsoft.com/office/powerpoint/2010/main" val="3648536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55963" y="1483002"/>
            <a:ext cx="10349346" cy="3693319"/>
          </a:xfrm>
          <a:prstGeom prst="rect">
            <a:avLst/>
          </a:prstGeom>
        </p:spPr>
        <p:txBody>
          <a:bodyPr wrap="square">
            <a:spAutoFit/>
          </a:bodyPr>
          <a:lstStyle/>
          <a:p>
            <a:r>
              <a:rPr lang="en-US" dirty="0" smtClean="0"/>
              <a:t>The severity of erectile dysfunction is often described as mild, moderate or severe according to the five-item International Index of Erectile Function (IIEF-5) questionnaire, with a score of 1–7 indicating severe, 8–11 moderate, 12–16 mild–moderate, 17–21 mild and 22–25 no erectile dysfunction. In the past, erectile dysfunction was considered, in most cases, to be a purely psychogenic disorder, but current evidence suggests that more than 80% of cases have an organic </a:t>
            </a:r>
            <a:r>
              <a:rPr lang="en-US" dirty="0" err="1" smtClean="0"/>
              <a:t>aetiology</a:t>
            </a:r>
            <a:r>
              <a:rPr lang="en-US" dirty="0" smtClean="0"/>
              <a:t>. Causes of organic erectile dysfunction can now be broadly divided into </a:t>
            </a:r>
            <a:r>
              <a:rPr lang="en-US" dirty="0" err="1" smtClean="0"/>
              <a:t>nonendocrine</a:t>
            </a:r>
            <a:r>
              <a:rPr lang="en-US" dirty="0" smtClean="0"/>
              <a:t> and endocrine. Of the </a:t>
            </a:r>
            <a:r>
              <a:rPr lang="en-US" dirty="0" err="1" smtClean="0"/>
              <a:t>nonendocrine</a:t>
            </a:r>
            <a:r>
              <a:rPr lang="en-US" dirty="0" smtClean="0"/>
              <a:t> </a:t>
            </a:r>
            <a:r>
              <a:rPr lang="en-US" dirty="0" err="1" smtClean="0"/>
              <a:t>aetiologies</a:t>
            </a:r>
            <a:r>
              <a:rPr lang="en-US" dirty="0" smtClean="0"/>
              <a:t>, </a:t>
            </a:r>
            <a:r>
              <a:rPr lang="en-US" dirty="0" err="1" smtClean="0"/>
              <a:t>vasculogenic</a:t>
            </a:r>
            <a:r>
              <a:rPr lang="en-US" dirty="0" smtClean="0"/>
              <a:t> (affecting blood supply) is the most common and can involve arterial inflow disorders and abnormalities of venous outflow (corporeal </a:t>
            </a:r>
            <a:r>
              <a:rPr lang="en-US" dirty="0" err="1" smtClean="0"/>
              <a:t>veno</a:t>
            </a:r>
            <a:r>
              <a:rPr lang="en-US" dirty="0" smtClean="0"/>
              <a:t>-occlusion); there are also neurogenic (affecting innervation and nervous function) and iatrogenic (relating to a medical or surgical treatment) </a:t>
            </a:r>
            <a:r>
              <a:rPr lang="en-US" dirty="0" err="1" smtClean="0"/>
              <a:t>aetiologies</a:t>
            </a:r>
            <a:r>
              <a:rPr lang="en-US" dirty="0" smtClean="0"/>
              <a:t>. In terms of endocrine factors leading to erectile dysfunction, reduced serum testosterone levels have been implicated, but the exact mechanism has not been fully elucidated. Often, organic erectile dysfunction involves a psychological component; that is, regardless of the precipitating event, erectile dysfunction imposes negative effects on interpersonal relationships, mood and quality of life. </a:t>
            </a:r>
            <a:endParaRPr lang="tr-TR" dirty="0"/>
          </a:p>
        </p:txBody>
      </p:sp>
    </p:spTree>
    <p:extLst>
      <p:ext uri="{BB962C8B-B14F-4D97-AF65-F5344CB8AC3E}">
        <p14:creationId xmlns:p14="http://schemas.microsoft.com/office/powerpoint/2010/main" val="37324853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9912" y="2083646"/>
            <a:ext cx="9144000" cy="1477328"/>
          </a:xfrm>
          <a:prstGeom prst="rect">
            <a:avLst/>
          </a:prstGeom>
        </p:spPr>
        <p:txBody>
          <a:bodyPr wrap="square">
            <a:spAutoFit/>
          </a:bodyPr>
          <a:lstStyle/>
          <a:p>
            <a:r>
              <a:rPr lang="en-US" dirty="0" smtClean="0"/>
              <a:t>Importantly, erectile dysfunction is no longer simply confined to sexual activities but acts as an indicator of systemic endothelial dysfunction1 . From a clinical standpoint, erectile dysfunction often precedes cardiovascular events and can be used as an early marker to identify men at high risk of major cardiovascular disease6 . In this Primer, we describe the different </a:t>
            </a:r>
            <a:r>
              <a:rPr lang="en-US" dirty="0" err="1" smtClean="0"/>
              <a:t>aetiologies</a:t>
            </a:r>
            <a:r>
              <a:rPr lang="en-US" dirty="0" smtClean="0"/>
              <a:t> of erectile dysfunction and the currently available treatments. </a:t>
            </a:r>
            <a:endParaRPr lang="tr-TR" dirty="0"/>
          </a:p>
        </p:txBody>
      </p:sp>
    </p:spTree>
    <p:extLst>
      <p:ext uri="{BB962C8B-B14F-4D97-AF65-F5344CB8AC3E}">
        <p14:creationId xmlns:p14="http://schemas.microsoft.com/office/powerpoint/2010/main" val="24961023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74073" y="1136961"/>
            <a:ext cx="10690167" cy="4524315"/>
          </a:xfrm>
          <a:prstGeom prst="rect">
            <a:avLst/>
          </a:prstGeom>
        </p:spPr>
        <p:txBody>
          <a:bodyPr wrap="square">
            <a:spAutoFit/>
          </a:bodyPr>
          <a:lstStyle/>
          <a:p>
            <a:r>
              <a:rPr lang="en-US" dirty="0" smtClean="0"/>
              <a:t>Epidemiology Several studies have explored the epidemiology of erectile dysfunction by considering different settings and populations. Given that erectile dysfunction is regarded as a condition that is more prevalent in older men, two milestone studies have provided valuable results in this setting: the Massachusetts Male Ageing Study (MMAS) and the European Male Ageing Study (EMAS)7,8 . The MMAS showed a combined prevalence of mild to moderate erectile dysfunction of 52% in men aged 40–70 years; erectile dysfunction was strongly related to age, health status and emotional function7 . Conversely, the EMAS, the largest European </a:t>
            </a:r>
            <a:r>
              <a:rPr lang="en-US" dirty="0" err="1" smtClean="0"/>
              <a:t>multicentre</a:t>
            </a:r>
            <a:r>
              <a:rPr lang="en-US" dirty="0" smtClean="0"/>
              <a:t> population-based study of ageing men (40–79 years), reported a prevalence of erectile dysfunction ranging from 6% to 64% depending on different age subgroups and increasing with age, with an average prevalence of 30% (REF. 8) (FIG. 2). Few studies have evaluated erectile dysfunction prevalence worldwide9–12. What emerges from these studies is a systematically higher prevalence of erectile dysfunction in the United States and eastern and southeastern Asian countries than in Europe or South America. Several factors can account for these differences, including cultural or socioeconomic variables; however, further studies are required to identify and discriminate possible genetic influences from environmental impact. Data on erectile dysfunction incidence are less abundant; new cases range from 19 to 66 per 1,000 men every year in studies in the United States, Brazil and the Netherlands13–15. However, these results are not robust owing to short follow-up duration, as well as heterogeneity of the ages and limited geographical locations of the participants. </a:t>
            </a:r>
            <a:endParaRPr lang="tr-TR" dirty="0"/>
          </a:p>
        </p:txBody>
      </p:sp>
    </p:spTree>
    <p:extLst>
      <p:ext uri="{BB962C8B-B14F-4D97-AF65-F5344CB8AC3E}">
        <p14:creationId xmlns:p14="http://schemas.microsoft.com/office/powerpoint/2010/main" val="69746854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1183</Words>
  <Application>Microsoft Office PowerPoint</Application>
  <PresentationFormat>Geniş ekran</PresentationFormat>
  <Paragraphs>9</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Serap GÜR</dc:creator>
  <cp:lastModifiedBy>Serap GÜR</cp:lastModifiedBy>
  <cp:revision>2</cp:revision>
  <dcterms:created xsi:type="dcterms:W3CDTF">2020-12-07T07:58:07Z</dcterms:created>
  <dcterms:modified xsi:type="dcterms:W3CDTF">2020-12-07T07:59:33Z</dcterms:modified>
</cp:coreProperties>
</file>