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83" r:id="rId5"/>
    <p:sldId id="282" r:id="rId6"/>
    <p:sldId id="284" r:id="rId7"/>
    <p:sldId id="285" r:id="rId8"/>
    <p:sldId id="279" r:id="rId9"/>
    <p:sldId id="278" r:id="rId10"/>
    <p:sldId id="281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29.6.2018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İzokorik</a:t>
            </a:r>
            <a:r>
              <a:rPr lang="tr-TR" dirty="0" smtClean="0"/>
              <a:t> </a:t>
            </a:r>
            <a:r>
              <a:rPr lang="tr-TR" dirty="0" smtClean="0"/>
              <a:t>İşlemler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KİM 237 - Termodinamik I</a:t>
            </a:r>
          </a:p>
          <a:p>
            <a:r>
              <a:rPr lang="tr-TR" dirty="0"/>
              <a:t>8</a:t>
            </a:r>
            <a:r>
              <a:rPr lang="tr-TR" dirty="0" smtClean="0"/>
              <a:t>. </a:t>
            </a:r>
            <a:r>
              <a:rPr lang="tr-TR" dirty="0" smtClean="0"/>
              <a:t>Hafta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İzokorik</a:t>
            </a:r>
            <a:r>
              <a:rPr lang="tr-TR" dirty="0" smtClean="0"/>
              <a:t> </a:t>
            </a:r>
            <a:r>
              <a:rPr lang="tr-TR" dirty="0" smtClean="0"/>
              <a:t>işlemler ile ilgili ders kitabından belirlenmiş olan soruların çözümü yapılacaktır.  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290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İzokorik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Termodinamik diyagramlarındaki eş hacim çizgilerine </a:t>
                </a:r>
                <a:r>
                  <a:rPr lang="tr-TR" b="1" i="1" dirty="0" err="1"/>
                  <a:t>izokor</a:t>
                </a:r>
                <a:r>
                  <a:rPr lang="tr-TR" dirty="0"/>
                  <a:t>, bu çizgiler üzerinde yürütülen olaylara </a:t>
                </a:r>
                <a:r>
                  <a:rPr lang="tr-TR" b="1" i="1" dirty="0" err="1"/>
                  <a:t>izokorik</a:t>
                </a:r>
                <a:r>
                  <a:rPr lang="tr-TR" b="1" i="1" dirty="0"/>
                  <a:t> işlem</a:t>
                </a:r>
                <a:r>
                  <a:rPr lang="tr-TR" b="1" dirty="0"/>
                  <a:t> </a:t>
                </a:r>
                <a:r>
                  <a:rPr lang="tr-TR" dirty="0"/>
                  <a:t>denir. </a:t>
                </a:r>
              </a:p>
              <a:p>
                <a:pPr marL="0" indent="0">
                  <a:buNone/>
                </a:pP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𝑑𝑣</m:t>
                      </m:r>
                      <m:r>
                        <a:rPr lang="tr-TR" i="1"/>
                        <m:t>=0,  </m:t>
                      </m:r>
                      <m:r>
                        <a:rPr lang="tr-TR" i="1"/>
                        <m:t>𝑣</m:t>
                      </m:r>
                      <m:r>
                        <a:rPr lang="tr-TR" i="1"/>
                        <m:t>=</m:t>
                      </m:r>
                      <m:r>
                        <a:rPr lang="tr-TR" i="1"/>
                        <m:t>𝑠𝑎𝑏𝑖𝑡</m:t>
                      </m:r>
                      <m:r>
                        <a:rPr lang="tr-TR" i="1"/>
                        <m:t>,      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𝑣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𝑣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66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İzokorik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Sistemlerden </a:t>
            </a:r>
            <a:r>
              <a:rPr lang="tr-TR" dirty="0"/>
              <a:t>birisinin ıslak buhar olduğu iki sistem arasında yürütülen </a:t>
            </a:r>
            <a:r>
              <a:rPr lang="tr-TR" dirty="0" err="1"/>
              <a:t>izokorik</a:t>
            </a:r>
            <a:r>
              <a:rPr lang="tr-TR" dirty="0"/>
              <a:t> işlemler yardımı ile ıslak buharın kalitesi bulunur.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4169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İzokorik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tr-TR" i="1" dirty="0" smtClean="0"/>
                  <a:t>İkinci </a:t>
                </a:r>
                <a:r>
                  <a:rPr lang="tr-TR" i="1" dirty="0"/>
                  <a:t>halin ıslak buhar olması durumunda;</a:t>
                </a:r>
                <a:endParaRPr lang="tr-TR" dirty="0"/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𝑣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𝑣</m:t>
                          </m:r>
                        </m:e>
                        <m:sub>
                          <m:r>
                            <a:rPr lang="tr-TR" i="1"/>
                            <m:t>𝑠</m:t>
                          </m:r>
                          <m:r>
                            <a:rPr lang="tr-TR" i="1"/>
                            <m:t>2</m:t>
                          </m:r>
                        </m:sub>
                      </m:sSub>
                      <m:r>
                        <a:rPr lang="tr-TR" i="1"/>
                        <m:t>+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𝑏</m:t>
                              </m:r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𝑠</m:t>
                              </m:r>
                              <m:r>
                                <a:rPr lang="tr-TR" i="1"/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𝑥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lnSpc>
                    <a:spcPct val="16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𝑣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≈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𝑣</m:t>
                          </m:r>
                        </m:e>
                        <m:sub>
                          <m:r>
                            <a:rPr lang="tr-TR" i="1"/>
                            <m:t>𝑏</m:t>
                          </m:r>
                          <m:r>
                            <a:rPr lang="tr-TR" i="1"/>
                            <m:t>2</m:t>
                          </m:r>
                        </m:sub>
                      </m:sSub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𝑥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endParaRPr lang="tr-TR" sz="2400" dirty="0"/>
              </a:p>
              <a:p>
                <a:pPr marL="0" indent="0">
                  <a:buNone/>
                </a:pPr>
                <a:r>
                  <a:rPr lang="tr-TR" sz="2800" dirty="0" smtClean="0"/>
                  <a:t>Birinci </a:t>
                </a:r>
                <a:r>
                  <a:rPr lang="tr-TR" sz="2800" dirty="0"/>
                  <a:t>haldeki özgül hacim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/>
                        </m:ctrlPr>
                      </m:sSubPr>
                      <m:e>
                        <m:r>
                          <a:rPr lang="tr-TR" sz="2800" i="1"/>
                          <m:t>𝑣</m:t>
                        </m:r>
                      </m:e>
                      <m:sub>
                        <m:r>
                          <a:rPr lang="tr-TR" sz="2800" i="1"/>
                          <m:t>1</m:t>
                        </m:r>
                      </m:sub>
                    </m:sSub>
                  </m:oMath>
                </a14:m>
                <a:endParaRPr lang="tr-TR" sz="2800" dirty="0"/>
              </a:p>
              <a:p>
                <a:pPr marL="0" indent="0">
                  <a:buNone/>
                </a:pPr>
                <a:r>
                  <a:rPr lang="tr-TR" sz="2800" dirty="0"/>
                  <a:t>İkinci haldeki ıslak buharın doygun sıvısının özgül hacmi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/>
                        </m:ctrlPr>
                      </m:sSubPr>
                      <m:e>
                        <m:r>
                          <a:rPr lang="tr-TR" sz="2800" i="1"/>
                          <m:t>𝑣</m:t>
                        </m:r>
                      </m:e>
                      <m:sub>
                        <m:r>
                          <a:rPr lang="tr-TR" sz="2800" i="1"/>
                          <m:t>𝑠</m:t>
                        </m:r>
                        <m:r>
                          <a:rPr lang="tr-TR" sz="2800" i="1"/>
                          <m:t>2</m:t>
                        </m:r>
                      </m:sub>
                    </m:sSub>
                  </m:oMath>
                </a14:m>
                <a:endParaRPr lang="tr-TR" sz="2800" dirty="0"/>
              </a:p>
              <a:p>
                <a:pPr marL="0" indent="0">
                  <a:buNone/>
                </a:pPr>
                <a:r>
                  <a:rPr lang="tr-TR" sz="2800" dirty="0"/>
                  <a:t>İkinci haldeki ıslak buharın doygun buharının özgül hacmi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/>
                        </m:ctrlPr>
                      </m:sSubPr>
                      <m:e>
                        <m:r>
                          <a:rPr lang="tr-TR" sz="2800" i="1"/>
                          <m:t>𝑣</m:t>
                        </m:r>
                      </m:e>
                      <m:sub>
                        <m:r>
                          <a:rPr lang="tr-TR" sz="2800" i="1"/>
                          <m:t>𝑏</m:t>
                        </m:r>
                        <m:r>
                          <a:rPr lang="tr-TR" sz="2800" i="1"/>
                          <m:t>2</m:t>
                        </m:r>
                      </m:sub>
                    </m:sSub>
                  </m:oMath>
                </a14:m>
                <a:endParaRPr lang="tr-TR" sz="3600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61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324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İzokorik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1417638"/>
                <a:ext cx="8496944" cy="5323730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endParaRPr lang="tr-TR" i="1" dirty="0" smtClean="0"/>
              </a:p>
              <a:p>
                <a:pPr marL="0" indent="0">
                  <a:buNone/>
                </a:pPr>
                <a:r>
                  <a:rPr lang="tr-TR" i="1" dirty="0" smtClean="0"/>
                  <a:t>Her </a:t>
                </a:r>
                <a:r>
                  <a:rPr lang="tr-TR" i="1" dirty="0"/>
                  <a:t>iki halin de ıslak buhar olması durumunda;</a:t>
                </a:r>
                <a:endParaRPr lang="tr-TR" dirty="0"/>
              </a:p>
              <a:p>
                <a:r>
                  <a:rPr lang="tr-TR" dirty="0"/>
                  <a:t>Bilinmeyen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a:rPr lang="tr-TR" i="1"/>
                          <m:t>𝑥</m:t>
                        </m:r>
                      </m:e>
                      <m:sub>
                        <m:r>
                          <a:rPr lang="tr-TR" i="1"/>
                          <m:t>1</m:t>
                        </m:r>
                      </m:sub>
                    </m:sSub>
                  </m:oMath>
                </a14:m>
                <a:r>
                  <a:rPr lang="tr-TR" dirty="0"/>
                  <a:t> 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a:rPr lang="tr-TR" i="1"/>
                          <m:t>𝑥</m:t>
                        </m:r>
                      </m:e>
                      <m:sub>
                        <m:r>
                          <a:rPr lang="tr-TR" i="1"/>
                          <m:t>2</m:t>
                        </m:r>
                      </m:sub>
                    </m:sSub>
                  </m:oMath>
                </a14:m>
                <a:r>
                  <a:rPr lang="tr-TR" dirty="0"/>
                  <a:t> buhar kalitelerinden biri verildiğinde diğerine aşağıdaki bağıntı kullanılarak geçilir.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𝑣</m:t>
                          </m:r>
                        </m:e>
                        <m:sub>
                          <m:r>
                            <a:rPr lang="tr-TR" i="1"/>
                            <m:t>𝑠</m:t>
                          </m:r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+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𝑏</m:t>
                              </m:r>
                              <m:r>
                                <a:rPr lang="tr-TR" i="1"/>
                                <m:t>1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𝑠</m:t>
                              </m:r>
                              <m:r>
                                <a:rPr lang="tr-TR" i="1"/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𝑥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𝑣</m:t>
                          </m:r>
                        </m:e>
                        <m:sub>
                          <m:r>
                            <a:rPr lang="tr-TR" i="1"/>
                            <m:t>𝑠</m:t>
                          </m:r>
                          <m:r>
                            <a:rPr lang="tr-TR" i="1"/>
                            <m:t>2</m:t>
                          </m:r>
                        </m:sub>
                      </m:sSub>
                      <m:r>
                        <a:rPr lang="tr-TR" i="1"/>
                        <m:t>+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𝑏</m:t>
                              </m:r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𝑣</m:t>
                              </m:r>
                            </m:e>
                            <m:sub>
                              <m:r>
                                <a:rPr lang="tr-TR" i="1"/>
                                <m:t>𝑠</m:t>
                              </m:r>
                              <m:r>
                                <a:rPr lang="tr-TR" i="1"/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𝑥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lnSpc>
                    <a:spcPct val="17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𝑣</m:t>
                          </m:r>
                        </m:e>
                        <m:sub>
                          <m:r>
                            <a:rPr lang="tr-TR" i="1"/>
                            <m:t>𝑏</m:t>
                          </m:r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𝑥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≈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𝑣</m:t>
                          </m:r>
                        </m:e>
                        <m:sub>
                          <m:r>
                            <a:rPr lang="tr-TR" i="1"/>
                            <m:t>𝑏</m:t>
                          </m:r>
                          <m:r>
                            <a:rPr lang="tr-TR" i="1"/>
                            <m:t>2</m:t>
                          </m:r>
                        </m:sub>
                      </m:sSub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𝑥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lnSpc>
                    <a:spcPct val="170000"/>
                  </a:lnSpc>
                  <a:buNone/>
                </a:pPr>
                <a:endParaRPr lang="tr-TR" sz="2300" dirty="0"/>
              </a:p>
              <a:p>
                <a:pPr marL="0" indent="0">
                  <a:buNone/>
                </a:pPr>
                <a:r>
                  <a:rPr lang="tr-TR" dirty="0"/>
                  <a:t>Birinci haldeki ıslak buharın doygun sıvısının özgül hacmi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a:rPr lang="tr-TR" i="1"/>
                          <m:t>𝑣</m:t>
                        </m:r>
                      </m:e>
                      <m:sub>
                        <m:r>
                          <a:rPr lang="tr-TR" i="1"/>
                          <m:t>𝑠</m:t>
                        </m:r>
                        <m:r>
                          <a:rPr lang="tr-TR" i="1"/>
                          <m:t>1</m:t>
                        </m:r>
                      </m:sub>
                    </m:sSub>
                  </m:oMath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/>
                  <a:t>Birinci haldeki ıslak buharın doygun buharının özgül hacmi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a:rPr lang="tr-TR" i="1"/>
                          <m:t>𝑣</m:t>
                        </m:r>
                      </m:e>
                      <m:sub>
                        <m:r>
                          <a:rPr lang="tr-TR" i="1"/>
                          <m:t>𝑏</m:t>
                        </m:r>
                        <m:r>
                          <a:rPr lang="tr-TR" i="1"/>
                          <m:t>1</m:t>
                        </m:r>
                      </m:sub>
                    </m:sSub>
                  </m:oMath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/>
                  <a:t>İkinci haldeki ıslak buharın doygun sıvısının özgül hacmi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a:rPr lang="tr-TR" i="1"/>
                          <m:t>𝑣</m:t>
                        </m:r>
                      </m:e>
                      <m:sub>
                        <m:r>
                          <a:rPr lang="tr-TR" i="1"/>
                          <m:t>𝑠</m:t>
                        </m:r>
                        <m:r>
                          <a:rPr lang="tr-TR" i="1"/>
                          <m:t>2</m:t>
                        </m:r>
                      </m:sub>
                    </m:sSub>
                  </m:oMath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/>
                  <a:t>İkinci haldeki ıslak buharın doygun buharının özgül hacmi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a:rPr lang="tr-TR" i="1"/>
                          <m:t>𝑣</m:t>
                        </m:r>
                      </m:e>
                      <m:sub>
                        <m:r>
                          <a:rPr lang="tr-TR" i="1"/>
                          <m:t>𝑏</m:t>
                        </m:r>
                        <m:r>
                          <a:rPr lang="tr-TR" i="1"/>
                          <m:t>2</m:t>
                        </m:r>
                      </m:sub>
                    </m:sSub>
                  </m:oMath>
                </a14:m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1417638"/>
                <a:ext cx="8496944" cy="5323730"/>
              </a:xfrm>
              <a:blipFill rotWithShape="0">
                <a:blip r:embed="rId2"/>
                <a:stretch>
                  <a:fillRect l="-114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920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İzokorik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tr-TR" dirty="0"/>
              </a:p>
              <a:p>
                <a:r>
                  <a:rPr lang="tr-TR" dirty="0"/>
                  <a:t>Koşullara göre yukarıdaki bağıntılardan bir tanesi kullanılarak hesaplanan kalite değeri kullanılarak ikinci hal için diğer özgül termodinamik nicelikleri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tr-TR" i="1"/>
                        </m:ctrlPr>
                      </m:dPr>
                      <m:e>
                        <m:sSub>
                          <m:sSubPr>
                            <m:ctrlPr>
                              <a:rPr lang="tr-TR" i="1"/>
                            </m:ctrlPr>
                          </m:sSubPr>
                          <m:e>
                            <m:r>
                              <a:rPr lang="tr-TR" i="1"/>
                              <m:t>h</m:t>
                            </m:r>
                          </m:e>
                          <m:sub>
                            <m:r>
                              <a:rPr lang="tr-TR" i="1"/>
                              <m:t>2</m:t>
                            </m:r>
                          </m:sub>
                        </m:sSub>
                        <m:r>
                          <a:rPr lang="tr-TR" i="1"/>
                          <m:t>,  </m:t>
                        </m:r>
                        <m:sSub>
                          <m:sSubPr>
                            <m:ctrlPr>
                              <a:rPr lang="tr-TR" i="1"/>
                            </m:ctrlPr>
                          </m:sSubPr>
                          <m:e>
                            <m:r>
                              <a:rPr lang="tr-TR" i="1"/>
                              <m:t>𝑢</m:t>
                            </m:r>
                          </m:e>
                          <m:sub>
                            <m:r>
                              <a:rPr lang="tr-TR" i="1"/>
                              <m:t>2</m:t>
                            </m:r>
                          </m:sub>
                        </m:sSub>
                        <m:r>
                          <a:rPr lang="tr-TR" i="1"/>
                          <m:t> </m:t>
                        </m:r>
                        <m:r>
                          <a:rPr lang="tr-TR" i="1"/>
                          <m:t>𝑣𝑒</m:t>
                        </m:r>
                        <m:r>
                          <a:rPr lang="tr-TR" i="1"/>
                          <m:t> </m:t>
                        </m:r>
                        <m:sSub>
                          <m:sSubPr>
                            <m:ctrlPr>
                              <a:rPr lang="tr-TR" i="1"/>
                            </m:ctrlPr>
                          </m:sSubPr>
                          <m:e>
                            <m:r>
                              <a:rPr lang="tr-TR" i="1"/>
                              <m:t>𝑠</m:t>
                            </m:r>
                          </m:e>
                          <m:sub>
                            <m:r>
                              <a:rPr lang="tr-TR" i="1"/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tr-TR" dirty="0"/>
                  <a:t> hesaplanır.</a:t>
                </a:r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10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İzokorik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 smtClean="0"/>
                  <a:t>İzokorik </a:t>
                </a:r>
                <a:r>
                  <a:rPr lang="tr-TR" dirty="0"/>
                  <a:t>işlemlerin termodinamik niceliklerindeki değişmeler buhar tabloları ya da termodinamik diyagramlar kullanılarak sırayla aşağıdaki bağıntılardan bulunur</a:t>
                </a:r>
                <a:r>
                  <a:rPr lang="tr-TR" dirty="0" smtClean="0"/>
                  <a:t>.</a:t>
                </a:r>
              </a:p>
              <a:p>
                <a:endParaRPr lang="tr-TR" dirty="0" smtClean="0"/>
              </a:p>
              <a:p>
                <a:r>
                  <a:rPr lang="tr-TR" i="1" dirty="0"/>
                  <a:t>İç enerji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624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İzokorik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i="1" dirty="0" smtClean="0"/>
                  <a:t>Entalpi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 smtClean="0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tr-TR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i="1" dirty="0" smtClean="0"/>
              </a:p>
              <a:p>
                <a:pPr marL="0" indent="0">
                  <a:buNone/>
                </a:pPr>
                <a:endParaRPr lang="tr-TR" i="1" dirty="0" smtClean="0"/>
              </a:p>
              <a:p>
                <a:r>
                  <a:rPr lang="tr-TR" i="1" dirty="0" smtClean="0"/>
                  <a:t>Basınç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i="1" dirty="0" smtClean="0"/>
                  <a:t>Sıcaklık</a:t>
                </a: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84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İzokorik</a:t>
            </a:r>
            <a:r>
              <a:rPr lang="tr-TR" dirty="0"/>
              <a:t> 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686800" cy="4525963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tr-TR" i="1" dirty="0" smtClean="0"/>
                  <a:t>Isı</a:t>
                </a: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i="1" dirty="0" err="1" smtClean="0"/>
                  <a:t>Entropi</a:t>
                </a: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endParaRPr lang="tr-TR" dirty="0" smtClean="0"/>
              </a:p>
              <a:p>
                <a:r>
                  <a:rPr lang="tr-TR" dirty="0"/>
                  <a:t>İşlemin ilk ve son hallerine ilişkin </a:t>
                </a:r>
                <a:r>
                  <a:rPr lang="tr-TR" dirty="0" smtClean="0"/>
                  <a:t>özgül termodinamik </a:t>
                </a:r>
                <a:r>
                  <a:rPr lang="tr-TR" dirty="0"/>
                  <a:t>nicelikler termodinamik tablolardan alınarak hesaplanır.</a:t>
                </a:r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686800" cy="4525963"/>
              </a:xfrm>
              <a:blipFill rotWithShape="0">
                <a:blip r:embed="rId2"/>
                <a:stretch>
                  <a:fillRect l="-1404" t="-269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691668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146</Words>
  <Application>Microsoft Office PowerPoint</Application>
  <PresentationFormat>Ekran Gösterisi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Ofis Teması</vt:lpstr>
      <vt:lpstr>İzokorik İşlemler</vt:lpstr>
      <vt:lpstr>İzokorik İşlem</vt:lpstr>
      <vt:lpstr>İzokorik İşlem</vt:lpstr>
      <vt:lpstr>İzokorik İşlem</vt:lpstr>
      <vt:lpstr>İzokorik İşlem</vt:lpstr>
      <vt:lpstr>İzokorik İşlem</vt:lpstr>
      <vt:lpstr>İzokorik İşlem</vt:lpstr>
      <vt:lpstr>İzokorik İşlem</vt:lpstr>
      <vt:lpstr>İzokorik İşlem</vt:lpstr>
      <vt:lpstr>Uygulama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Termodinamik Nicelikler</dc:title>
  <dc:creator>Damla</dc:creator>
  <cp:lastModifiedBy>Evren Erk'akan</cp:lastModifiedBy>
  <cp:revision>16</cp:revision>
  <dcterms:created xsi:type="dcterms:W3CDTF">2018-04-28T07:33:16Z</dcterms:created>
  <dcterms:modified xsi:type="dcterms:W3CDTF">2018-06-29T13:46:48Z</dcterms:modified>
</cp:coreProperties>
</file>