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29" r:id="rId2"/>
    <p:sldId id="345" r:id="rId3"/>
    <p:sldId id="348" r:id="rId4"/>
    <p:sldId id="352" r:id="rId5"/>
    <p:sldId id="354" r:id="rId6"/>
    <p:sldId id="359" r:id="rId7"/>
    <p:sldId id="363" r:id="rId8"/>
    <p:sldId id="366" r:id="rId9"/>
    <p:sldId id="368" r:id="rId10"/>
    <p:sldId id="370" r:id="rId11"/>
    <p:sldId id="37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12.12.2020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D9F75050-0E15-4C5B-92B0-66D068882F1F}" type="datetimeFigureOut">
              <a:rPr lang="tr-TR" smtClean="0"/>
              <a:pPr/>
              <a:t>12.12.2020</a:t>
            </a:fld>
            <a:endParaRPr lang="tr-TR"/>
          </a:p>
        </p:txBody>
      </p:sp>
      <p:sp>
        <p:nvSpPr>
          <p:cNvPr id="9" name="Slayt Numarası Yer Tutucusu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12.12.2020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DEFA8C-F947-479F-BE07-76B6B3F80BF1}"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D9F75050-0E15-4C5B-92B0-66D068882F1F}" type="datetimeFigureOut">
              <a:rPr lang="tr-TR" smtClean="0"/>
              <a:pPr/>
              <a:t>12.12.2020</a:t>
            </a:fld>
            <a:endParaRPr lang="tr-TR"/>
          </a:p>
        </p:txBody>
      </p:sp>
      <p:sp>
        <p:nvSpPr>
          <p:cNvPr id="7" name="Slayt Numarası Yer Tutucusu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D9F75050-0E15-4C5B-92B0-66D068882F1F}" type="datetimeFigureOut">
              <a:rPr lang="tr-TR" smtClean="0"/>
              <a:pPr/>
              <a:t>12.12.2020</a:t>
            </a:fld>
            <a:endParaRPr lang="tr-TR"/>
          </a:p>
        </p:txBody>
      </p:sp>
      <p:sp>
        <p:nvSpPr>
          <p:cNvPr id="22" name="Slayt Numarası Yer Tutucusu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D9F75050-0E15-4C5B-92B0-66D068882F1F}" type="datetimeFigureOut">
              <a:rPr lang="tr-TR" smtClean="0"/>
              <a:pPr/>
              <a:t>12.12.2020</a:t>
            </a:fld>
            <a:endParaRPr lang="tr-TR"/>
          </a:p>
        </p:txBody>
      </p:sp>
      <p:sp>
        <p:nvSpPr>
          <p:cNvPr id="18" name="Slayt Numarası Yer Tutucusu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12.12.2020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123728" y="2132856"/>
            <a:ext cx="6172200" cy="1894362"/>
          </a:xfrm>
        </p:spPr>
        <p:txBody>
          <a:bodyPr>
            <a:noAutofit/>
          </a:bodyPr>
          <a:lstStyle/>
          <a:p>
            <a:pPr algn="ctr"/>
            <a:r>
              <a:rPr lang="tr-TR" sz="3600" dirty="0">
                <a:solidFill>
                  <a:schemeClr val="accent1"/>
                </a:solidFill>
              </a:rPr>
              <a:t>HASTA ÇOCUKLARIN RUHSAL ÖZELLİKLERİ VE HASTA ÇOCUĞA YAKLAŞIM</a:t>
            </a:r>
            <a:endParaRPr lang="tr-TR" sz="3200" b="1" dirty="0">
              <a:solidFill>
                <a:schemeClr val="accent1"/>
              </a:solidFill>
            </a:endParaRPr>
          </a:p>
        </p:txBody>
      </p:sp>
      <p:sp>
        <p:nvSpPr>
          <p:cNvPr id="3" name="Alt Başlık 2"/>
          <p:cNvSpPr>
            <a:spLocks noGrp="1"/>
          </p:cNvSpPr>
          <p:nvPr>
            <p:ph type="subTitle" idx="1"/>
          </p:nvPr>
        </p:nvSpPr>
        <p:spPr/>
        <p:txBody>
          <a:bodyPr/>
          <a:lstStyle/>
          <a:p>
            <a:pPr algn="ctr"/>
            <a:r>
              <a:rPr lang="tr-TR" b="1" dirty="0" smtClean="0">
                <a:solidFill>
                  <a:schemeClr val="tx1">
                    <a:lumMod val="85000"/>
                    <a:lumOff val="15000"/>
                  </a:schemeClr>
                </a:solidFill>
              </a:rPr>
              <a:t>Prof. Dr. Aynur BÜTÜN AYHAN</a:t>
            </a:r>
          </a:p>
          <a:p>
            <a:pPr algn="ctr"/>
            <a:r>
              <a:rPr lang="tr-TR" b="1" dirty="0" smtClean="0">
                <a:solidFill>
                  <a:schemeClr val="tx1">
                    <a:lumMod val="85000"/>
                    <a:lumOff val="15000"/>
                  </a:schemeClr>
                </a:solidFill>
              </a:rPr>
              <a:t>Sağlık Bilimleri Fakültesi</a:t>
            </a:r>
          </a:p>
          <a:p>
            <a:pPr algn="ctr"/>
            <a:r>
              <a:rPr lang="tr-TR" b="1" dirty="0" smtClean="0">
                <a:solidFill>
                  <a:schemeClr val="tx1">
                    <a:lumMod val="85000"/>
                    <a:lumOff val="15000"/>
                  </a:schemeClr>
                </a:solidFill>
              </a:rPr>
              <a:t>Çocuk Gelişimi Bölümü</a:t>
            </a:r>
          </a:p>
          <a:p>
            <a:pPr algn="ctr"/>
            <a:endParaRPr lang="tr-TR" dirty="0"/>
          </a:p>
        </p:txBody>
      </p:sp>
    </p:spTree>
    <p:extLst>
      <p:ext uri="{BB962C8B-B14F-4D97-AF65-F5344CB8AC3E}">
        <p14:creationId xmlns:p14="http://schemas.microsoft.com/office/powerpoint/2010/main" val="34048225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60648"/>
            <a:ext cx="7467600" cy="6213304"/>
          </a:xfrm>
        </p:spPr>
        <p:txBody>
          <a:bodyPr>
            <a:normAutofit/>
          </a:bodyPr>
          <a:lstStyle/>
          <a:p>
            <a:pPr algn="just">
              <a:buNone/>
            </a:pPr>
            <a:r>
              <a:rPr lang="tr-TR" b="1" dirty="0" smtClean="0">
                <a:solidFill>
                  <a:schemeClr val="tx1">
                    <a:lumMod val="85000"/>
                    <a:lumOff val="15000"/>
                  </a:schemeClr>
                </a:solidFill>
              </a:rPr>
              <a:t>Regresyon</a:t>
            </a:r>
          </a:p>
          <a:p>
            <a:pPr algn="just"/>
            <a:r>
              <a:rPr lang="tr-TR" dirty="0" smtClean="0">
                <a:solidFill>
                  <a:schemeClr val="tx1">
                    <a:lumMod val="85000"/>
                    <a:lumOff val="15000"/>
                  </a:schemeClr>
                </a:solidFill>
              </a:rPr>
              <a:t>Çocuğun yaşından küçük davranması şeklinde tanımlanabilecek regresyon, hastalık ve hastaneye yatışın çocuk üzerindeki en temel sonuçlarından biridir. İlginin artması, bakımın başkaları tarafından verilmeye başlanması, özellikle küçük çocuklarda yeni kazanılmış yeteneklerin zayıflamasına neden olabilmektedir. </a:t>
            </a:r>
          </a:p>
          <a:p>
            <a:pPr algn="just">
              <a:lnSpc>
                <a:spcPct val="90000"/>
              </a:lnSpc>
            </a:pPr>
            <a:r>
              <a:rPr lang="tr-TR" dirty="0">
                <a:solidFill>
                  <a:schemeClr val="tx1">
                    <a:lumMod val="85000"/>
                    <a:lumOff val="15000"/>
                  </a:schemeClr>
                </a:solidFill>
              </a:rPr>
              <a:t>Parmak emme ve yatak ıslatmaya başlama, sık görülen </a:t>
            </a:r>
            <a:r>
              <a:rPr lang="tr-TR" dirty="0" err="1">
                <a:solidFill>
                  <a:schemeClr val="tx1">
                    <a:lumMod val="85000"/>
                    <a:lumOff val="15000"/>
                  </a:schemeClr>
                </a:solidFill>
              </a:rPr>
              <a:t>regresif</a:t>
            </a:r>
            <a:r>
              <a:rPr lang="tr-TR" dirty="0">
                <a:solidFill>
                  <a:schemeClr val="tx1">
                    <a:lumMod val="85000"/>
                    <a:lumOff val="15000"/>
                  </a:schemeClr>
                </a:solidFill>
              </a:rPr>
              <a:t> tepkilerdendir. </a:t>
            </a:r>
          </a:p>
          <a:p>
            <a:pPr algn="just">
              <a:lnSpc>
                <a:spcPct val="90000"/>
              </a:lnSpc>
            </a:pPr>
            <a:r>
              <a:rPr lang="tr-TR" dirty="0">
                <a:solidFill>
                  <a:schemeClr val="tx1">
                    <a:lumMod val="85000"/>
                    <a:lumOff val="15000"/>
                  </a:schemeClr>
                </a:solidFill>
              </a:rPr>
              <a:t>Çocuklarda, hastalık ve hastaneye yatış sürecinde yaşadıkları yoğun korku ve kaygıya bağlı olarak, aşırı çekingenlik, kekemelik ve çeşitli tikler de görülebilmektedir. Ancak bu problemler çoğunlukla kalıcı olmayıp, hastalık sürecinin sona ermesi ile ortadan kalkmaktadır.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850106"/>
          </a:xfrm>
        </p:spPr>
        <p:txBody>
          <a:bodyPr>
            <a:normAutofit/>
          </a:bodyPr>
          <a:lstStyle/>
          <a:p>
            <a:pPr algn="ctr"/>
            <a:r>
              <a:rPr lang="tr-TR" sz="4400" b="1" dirty="0" smtClean="0">
                <a:solidFill>
                  <a:schemeClr val="accent1"/>
                </a:solidFill>
              </a:rPr>
              <a:t>kaynaklar</a:t>
            </a:r>
            <a:endParaRPr lang="tr-TR" sz="4400" b="1" dirty="0">
              <a:solidFill>
                <a:schemeClr val="accent1"/>
              </a:solidFill>
            </a:endParaRPr>
          </a:p>
        </p:txBody>
      </p:sp>
      <p:sp>
        <p:nvSpPr>
          <p:cNvPr id="3" name="2 İçerik Yer Tutucusu"/>
          <p:cNvSpPr>
            <a:spLocks noGrp="1"/>
          </p:cNvSpPr>
          <p:nvPr>
            <p:ph sz="quarter" idx="1"/>
          </p:nvPr>
        </p:nvSpPr>
        <p:spPr/>
        <p:txBody>
          <a:bodyPr>
            <a:normAutofit lnSpcReduction="10000"/>
          </a:bodyPr>
          <a:lstStyle/>
          <a:p>
            <a:pPr algn="just"/>
            <a:r>
              <a:rPr lang="tr-TR" dirty="0" smtClean="0"/>
              <a:t>BAKIRCIOĞLU R </a:t>
            </a:r>
            <a:r>
              <a:rPr lang="tr-TR" dirty="0"/>
              <a:t>(2013). Çocuk ve ergenlerde ruh sağlığı. (5. Baskı). Ankara: Anı Yayıncılık</a:t>
            </a:r>
            <a:r>
              <a:rPr lang="tr-TR" dirty="0" smtClean="0"/>
              <a:t>.</a:t>
            </a:r>
          </a:p>
          <a:p>
            <a:pPr algn="just"/>
            <a:r>
              <a:rPr lang="tr-TR" dirty="0" smtClean="0">
                <a:solidFill>
                  <a:schemeClr val="tx1">
                    <a:lumMod val="85000"/>
                    <a:lumOff val="15000"/>
                  </a:schemeClr>
                </a:solidFill>
              </a:rPr>
              <a:t>BEYAZIT U, BÜTÜN AYHAN A (2015). Hasta </a:t>
            </a:r>
            <a:r>
              <a:rPr lang="tr-TR" dirty="0" smtClean="0">
                <a:solidFill>
                  <a:schemeClr val="tx1">
                    <a:lumMod val="85000"/>
                    <a:lumOff val="15000"/>
                  </a:schemeClr>
                </a:solidFill>
              </a:rPr>
              <a:t>Çocukların Ruhsal Özellikleri ve Hasta Çocuğa Yaklaşım», </a:t>
            </a:r>
            <a:r>
              <a:rPr lang="tr-TR" dirty="0">
                <a:solidFill>
                  <a:schemeClr val="tx1">
                    <a:lumMod val="85000"/>
                    <a:lumOff val="15000"/>
                  </a:schemeClr>
                </a:solidFill>
              </a:rPr>
              <a:t>Hasta Çocukların Gelişimi ve Eğitimi, (</a:t>
            </a:r>
            <a:r>
              <a:rPr lang="tr-TR" dirty="0" err="1" smtClean="0">
                <a:solidFill>
                  <a:schemeClr val="tx1">
                    <a:lumMod val="85000"/>
                    <a:lumOff val="15000"/>
                  </a:schemeClr>
                </a:solidFill>
              </a:rPr>
              <a:t>Ed</a:t>
            </a:r>
            <a:r>
              <a:rPr lang="tr-TR" dirty="0" smtClean="0">
                <a:solidFill>
                  <a:schemeClr val="tx1">
                    <a:lumMod val="85000"/>
                    <a:lumOff val="15000"/>
                  </a:schemeClr>
                </a:solidFill>
              </a:rPr>
              <a:t>: Bütün Ayhan A). </a:t>
            </a:r>
            <a:r>
              <a:rPr lang="tr-TR" dirty="0" smtClean="0">
                <a:solidFill>
                  <a:schemeClr val="tx1">
                    <a:lumMod val="85000"/>
                    <a:lumOff val="15000"/>
                  </a:schemeClr>
                </a:solidFill>
              </a:rPr>
              <a:t>Eskişehir: Anadolu </a:t>
            </a:r>
            <a:r>
              <a:rPr lang="tr-TR" dirty="0">
                <a:solidFill>
                  <a:schemeClr val="tx1">
                    <a:lumMod val="85000"/>
                    <a:lumOff val="15000"/>
                  </a:schemeClr>
                </a:solidFill>
              </a:rPr>
              <a:t>Üniversitesi </a:t>
            </a:r>
            <a:r>
              <a:rPr lang="tr-TR" dirty="0" smtClean="0">
                <a:solidFill>
                  <a:schemeClr val="tx1">
                    <a:lumMod val="85000"/>
                    <a:lumOff val="15000"/>
                  </a:schemeClr>
                </a:solidFill>
              </a:rPr>
              <a:t>Yayınları. </a:t>
            </a:r>
            <a:r>
              <a:rPr lang="tr-TR" dirty="0">
                <a:solidFill>
                  <a:schemeClr val="tx1">
                    <a:lumMod val="85000"/>
                    <a:lumOff val="15000"/>
                  </a:schemeClr>
                </a:solidFill>
              </a:rPr>
              <a:t>s</a:t>
            </a:r>
            <a:r>
              <a:rPr lang="tr-TR" dirty="0" smtClean="0">
                <a:solidFill>
                  <a:schemeClr val="tx1">
                    <a:lumMod val="85000"/>
                    <a:lumOff val="15000"/>
                  </a:schemeClr>
                </a:solidFill>
              </a:rPr>
              <a:t>.:58-78 </a:t>
            </a:r>
            <a:r>
              <a:rPr lang="tr-TR" dirty="0">
                <a:solidFill>
                  <a:schemeClr val="tx1">
                    <a:lumMod val="85000"/>
                    <a:lumOff val="15000"/>
                  </a:schemeClr>
                </a:solidFill>
              </a:rPr>
              <a:t>. </a:t>
            </a:r>
            <a:endParaRPr lang="tr-TR" dirty="0"/>
          </a:p>
          <a:p>
            <a:pPr algn="just"/>
            <a:r>
              <a:rPr lang="tr-TR" dirty="0" smtClean="0"/>
              <a:t>CİHANGİR ALTAY N</a:t>
            </a:r>
            <a:r>
              <a:rPr lang="tr-TR" dirty="0"/>
              <a:t> </a:t>
            </a:r>
            <a:r>
              <a:rPr lang="tr-TR" dirty="0" smtClean="0"/>
              <a:t>(2008</a:t>
            </a:r>
            <a:r>
              <a:rPr lang="tr-TR" dirty="0"/>
              <a:t>). Çocuklarda ameliyat öncesi hazırlık. Sağlık Bilimleri Fakültesi Hemşirelik Dergisi,  68–76.</a:t>
            </a:r>
          </a:p>
          <a:p>
            <a:pPr algn="just"/>
            <a:r>
              <a:rPr lang="tr-TR" dirty="0" smtClean="0"/>
              <a:t>ÜNVER S, YILDIRIM M (2013</a:t>
            </a:r>
            <a:r>
              <a:rPr lang="tr-TR" dirty="0"/>
              <a:t>). Cerrahi girişim sürecinde çocuk hastaya yaklaşım. Güncel Pediatri, 11, 128-33.</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11560" y="332656"/>
            <a:ext cx="7467600" cy="6120680"/>
          </a:xfrm>
        </p:spPr>
        <p:txBody>
          <a:bodyPr>
            <a:normAutofit fontScale="92500" lnSpcReduction="20000"/>
          </a:bodyPr>
          <a:lstStyle/>
          <a:p>
            <a:pPr algn="just"/>
            <a:r>
              <a:rPr lang="tr-TR" dirty="0" smtClean="0">
                <a:solidFill>
                  <a:schemeClr val="tx1">
                    <a:lumMod val="85000"/>
                    <a:lumOff val="15000"/>
                  </a:schemeClr>
                </a:solidFill>
              </a:rPr>
              <a:t>Yetişkinlere özgü ruh sağlığı tanımı, genelde çocuklar için de geçerli olmakla birlikte, sürekli ve hızlı gelişimlerinden dolayı çocukların ruh sağlığı konusunda farklı ölçütler kullanılmaktadır.  </a:t>
            </a:r>
          </a:p>
          <a:p>
            <a:pPr algn="just"/>
            <a:r>
              <a:rPr lang="tr-TR" dirty="0" smtClean="0">
                <a:solidFill>
                  <a:schemeClr val="tx1">
                    <a:lumMod val="85000"/>
                    <a:lumOff val="15000"/>
                  </a:schemeClr>
                </a:solidFill>
              </a:rPr>
              <a:t>Örneğin, çocukların korkuları yetişkin korkularına; çocuğun yerine getirilmeyen isteklerine karşı tepkileri, yetişkinlerin benzer durumlarda gösterdiği tepkilere benzememektedir. </a:t>
            </a:r>
          </a:p>
          <a:p>
            <a:pPr algn="just"/>
            <a:r>
              <a:rPr lang="tr-TR" dirty="0">
                <a:solidFill>
                  <a:schemeClr val="tx1">
                    <a:lumMod val="85000"/>
                    <a:lumOff val="15000"/>
                  </a:schemeClr>
                </a:solidFill>
              </a:rPr>
              <a:t>Çocuk gelişimi, her gelişim döneminde ayrı bir özellikler bütünüdür. Bu nedenle anne babalar ve hastane personeli, çocukların ruhsal gelişimine yardım edebilmek ve çocukların hastalık sürecinde yaşadıkları stres ile </a:t>
            </a:r>
            <a:r>
              <a:rPr lang="tr-TR" dirty="0" err="1">
                <a:solidFill>
                  <a:schemeClr val="tx1">
                    <a:lumMod val="85000"/>
                    <a:lumOff val="15000"/>
                  </a:schemeClr>
                </a:solidFill>
              </a:rPr>
              <a:t>başedebilmek</a:t>
            </a:r>
            <a:r>
              <a:rPr lang="tr-TR" dirty="0">
                <a:solidFill>
                  <a:schemeClr val="tx1">
                    <a:lumMod val="85000"/>
                    <a:lumOff val="15000"/>
                  </a:schemeClr>
                </a:solidFill>
              </a:rPr>
              <a:t>  için, onların bu dönemlere özgü ruhsal özelliklerini ve kişilik özelliklerini iyi bilmek zorundadırlar.</a:t>
            </a:r>
          </a:p>
          <a:p>
            <a:pPr algn="just"/>
            <a:r>
              <a:rPr lang="tr-TR" dirty="0"/>
              <a:t>Çocuklar, anne babadan ayrılarak hastaneye yatırıldıklarında çeşitli duygusal tepkiler gösterirler. </a:t>
            </a:r>
          </a:p>
          <a:p>
            <a:pPr>
              <a:buNone/>
            </a:pPr>
            <a:endParaRPr lang="tr-TR" dirty="0"/>
          </a:p>
          <a:p>
            <a:pPr algn="ctr">
              <a:buNone/>
            </a:pPr>
            <a:r>
              <a:rPr lang="tr-TR" b="1" dirty="0"/>
              <a:t>Çocukların gösterdikleri tepkiler üç aşama halinde ortaya </a:t>
            </a:r>
            <a:r>
              <a:rPr lang="tr-TR" b="1" dirty="0" smtClean="0"/>
              <a:t>çıkabilir</a:t>
            </a:r>
            <a:r>
              <a:rPr lang="tr-TR" b="1" dirty="0"/>
              <a:t>.</a:t>
            </a:r>
            <a:endParaRPr lang="tr-TR" dirty="0" smtClean="0">
              <a:solidFill>
                <a:schemeClr val="tx1">
                  <a:lumMod val="85000"/>
                  <a:lumOff val="15000"/>
                </a:schemeClr>
              </a:solidFill>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332656"/>
            <a:ext cx="7467600" cy="5904656"/>
          </a:xfrm>
        </p:spPr>
        <p:txBody>
          <a:bodyPr>
            <a:normAutofit fontScale="85000" lnSpcReduction="10000"/>
          </a:bodyPr>
          <a:lstStyle/>
          <a:p>
            <a:pPr>
              <a:buNone/>
            </a:pPr>
            <a:r>
              <a:rPr lang="tr-TR" b="1" dirty="0" smtClean="0"/>
              <a:t>Ayrılık Protestosu</a:t>
            </a:r>
            <a:endParaRPr lang="tr-TR" dirty="0" smtClean="0"/>
          </a:p>
          <a:p>
            <a:pPr algn="just"/>
            <a:r>
              <a:rPr lang="tr-TR" dirty="0" smtClean="0">
                <a:solidFill>
                  <a:schemeClr val="tx1">
                    <a:lumMod val="85000"/>
                    <a:lumOff val="15000"/>
                  </a:schemeClr>
                </a:solidFill>
              </a:rPr>
              <a:t>Çocuk ağlar, çığlık atar; anne babadan ayrılmaya ve hastaneye yatışa tepki gösterir. Bu aşamada çocuk, anne baba kaybının yarattığı yoğun bir kaygı yaşamaktadır. Hastane ortamının yabancı olması da çocuktaki kaygıyı arttırmaktadır.</a:t>
            </a:r>
          </a:p>
          <a:p>
            <a:pPr algn="just">
              <a:buNone/>
            </a:pPr>
            <a:r>
              <a:rPr lang="tr-TR" b="1" dirty="0">
                <a:solidFill>
                  <a:schemeClr val="tx1">
                    <a:lumMod val="85000"/>
                    <a:lumOff val="15000"/>
                  </a:schemeClr>
                </a:solidFill>
              </a:rPr>
              <a:t>Üzüntü</a:t>
            </a:r>
          </a:p>
          <a:p>
            <a:pPr algn="just"/>
            <a:r>
              <a:rPr lang="tr-TR" dirty="0">
                <a:solidFill>
                  <a:schemeClr val="tx1">
                    <a:lumMod val="85000"/>
                    <a:lumOff val="15000"/>
                  </a:schemeClr>
                </a:solidFill>
              </a:rPr>
              <a:t>Bu aşamada çocuk sessizleşir, içine kapanır. Ağlamaları monotonlaşır. Çevresine karşı ilgisi azalmıştır. Hastaneye yatış, çocuk tarafından kabullenilmeye başlanmıştır.</a:t>
            </a:r>
          </a:p>
          <a:p>
            <a:pPr>
              <a:buNone/>
            </a:pPr>
            <a:r>
              <a:rPr lang="tr-TR" b="1" dirty="0"/>
              <a:t>Bağımsızlık</a:t>
            </a:r>
            <a:endParaRPr lang="tr-TR" dirty="0"/>
          </a:p>
          <a:p>
            <a:pPr algn="just"/>
            <a:r>
              <a:rPr lang="tr-TR" dirty="0">
                <a:solidFill>
                  <a:schemeClr val="tx1">
                    <a:lumMod val="85000"/>
                    <a:lumOff val="15000"/>
                  </a:schemeClr>
                </a:solidFill>
              </a:rPr>
              <a:t>Bu aşamada çocuk neşeli, hareketli ve konuşkandır. Çevresindeki sağlık personeli ile iletişim kurmaya başlar. Ziyarete geldiklerinde ailesine daha az ilgi gösterir ve ailesi ayrıldığında yoğun üzüntü yaşamaz. Her bir aşamanın süresi çocuktan çocuğa farklılık gösterebilir. Ayrılık protestosu bir saatten bir haftaya kadar devam edebilir; bağımsızlık duygularının gelişmesi hastaneye yatıştan itibaren altı ayı bulabilir.</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075240" cy="1143000"/>
          </a:xfrm>
        </p:spPr>
        <p:txBody>
          <a:bodyPr>
            <a:noAutofit/>
          </a:bodyPr>
          <a:lstStyle/>
          <a:p>
            <a:r>
              <a:rPr lang="tr-TR" sz="2000" b="1" dirty="0">
                <a:solidFill>
                  <a:schemeClr val="tx1">
                    <a:lumMod val="85000"/>
                    <a:lumOff val="15000"/>
                  </a:schemeClr>
                </a:solidFill>
              </a:rPr>
              <a:t>Çocukların hastaneye yatışa gösterdikleri tepkiler çeşitli etmenlere göre farklılık göstermektedir. </a:t>
            </a:r>
            <a:br>
              <a:rPr lang="tr-TR" sz="2000" b="1" dirty="0">
                <a:solidFill>
                  <a:schemeClr val="tx1">
                    <a:lumMod val="85000"/>
                    <a:lumOff val="15000"/>
                  </a:schemeClr>
                </a:solidFill>
              </a:rPr>
            </a:br>
            <a:r>
              <a:rPr lang="tr-TR" sz="2000" b="1" dirty="0">
                <a:solidFill>
                  <a:schemeClr val="tx1">
                    <a:lumMod val="85000"/>
                    <a:lumOff val="15000"/>
                  </a:schemeClr>
                </a:solidFill>
              </a:rPr>
              <a:t>Bu etmenler şu şekilde sıralanabilir:</a:t>
            </a:r>
            <a:br>
              <a:rPr lang="tr-TR" sz="2000" b="1" dirty="0">
                <a:solidFill>
                  <a:schemeClr val="tx1">
                    <a:lumMod val="85000"/>
                    <a:lumOff val="15000"/>
                  </a:schemeClr>
                </a:solidFill>
              </a:rPr>
            </a:br>
            <a:endParaRPr lang="tr-TR" sz="2000" dirty="0"/>
          </a:p>
        </p:txBody>
      </p:sp>
      <p:sp>
        <p:nvSpPr>
          <p:cNvPr id="3" name="2 İçerik Yer Tutucusu"/>
          <p:cNvSpPr>
            <a:spLocks noGrp="1"/>
          </p:cNvSpPr>
          <p:nvPr>
            <p:ph sz="quarter" idx="1"/>
          </p:nvPr>
        </p:nvSpPr>
        <p:spPr/>
        <p:txBody>
          <a:bodyPr>
            <a:normAutofit/>
          </a:bodyPr>
          <a:lstStyle/>
          <a:p>
            <a:pPr algn="just">
              <a:lnSpc>
                <a:spcPct val="80000"/>
              </a:lnSpc>
            </a:pPr>
            <a:r>
              <a:rPr lang="tr-TR" b="1" dirty="0" smtClean="0">
                <a:solidFill>
                  <a:schemeClr val="tx1">
                    <a:lumMod val="85000"/>
                    <a:lumOff val="15000"/>
                  </a:schemeClr>
                </a:solidFill>
              </a:rPr>
              <a:t>Çocuğun yaşı:</a:t>
            </a:r>
            <a:r>
              <a:rPr lang="tr-TR" dirty="0" smtClean="0">
                <a:solidFill>
                  <a:schemeClr val="tx1">
                    <a:lumMod val="85000"/>
                    <a:lumOff val="15000"/>
                  </a:schemeClr>
                </a:solidFill>
              </a:rPr>
              <a:t> Altı aydan daha küçük çocuklar hastaneye yatıştan daha büyük yaştaki çocuklara göre daha az etkilenmektedir. </a:t>
            </a:r>
          </a:p>
          <a:p>
            <a:pPr algn="just">
              <a:lnSpc>
                <a:spcPct val="80000"/>
              </a:lnSpc>
            </a:pPr>
            <a:endParaRPr lang="tr-TR" b="1" dirty="0" smtClean="0">
              <a:solidFill>
                <a:schemeClr val="tx1">
                  <a:lumMod val="85000"/>
                  <a:lumOff val="15000"/>
                </a:schemeClr>
              </a:solidFill>
            </a:endParaRPr>
          </a:p>
          <a:p>
            <a:pPr algn="just">
              <a:lnSpc>
                <a:spcPct val="80000"/>
              </a:lnSpc>
            </a:pPr>
            <a:r>
              <a:rPr lang="tr-TR" b="1" dirty="0" smtClean="0">
                <a:solidFill>
                  <a:schemeClr val="tx1">
                    <a:lumMod val="85000"/>
                    <a:lumOff val="15000"/>
                  </a:schemeClr>
                </a:solidFill>
              </a:rPr>
              <a:t>Önceki ayrılık yaşantıları:</a:t>
            </a:r>
            <a:r>
              <a:rPr lang="tr-TR" dirty="0" smtClean="0">
                <a:solidFill>
                  <a:schemeClr val="tx1">
                    <a:lumMod val="85000"/>
                    <a:lumOff val="15000"/>
                  </a:schemeClr>
                </a:solidFill>
              </a:rPr>
              <a:t> Çocuğun evinden ve ailesinden önceki ayrılık yaşantılarının olumlu olması, hastaneye yatışın olumsuz etkilerini azaltabilir. </a:t>
            </a:r>
          </a:p>
          <a:p>
            <a:pPr algn="just">
              <a:lnSpc>
                <a:spcPct val="80000"/>
              </a:lnSpc>
              <a:buNone/>
            </a:pPr>
            <a:endParaRPr lang="tr-TR" b="1" dirty="0" smtClean="0">
              <a:solidFill>
                <a:schemeClr val="tx1">
                  <a:lumMod val="85000"/>
                  <a:lumOff val="15000"/>
                </a:schemeClr>
              </a:solidFill>
            </a:endParaRPr>
          </a:p>
          <a:p>
            <a:pPr algn="just">
              <a:lnSpc>
                <a:spcPct val="80000"/>
              </a:lnSpc>
            </a:pPr>
            <a:r>
              <a:rPr lang="tr-TR" b="1" dirty="0" smtClean="0">
                <a:solidFill>
                  <a:schemeClr val="tx1">
                    <a:lumMod val="85000"/>
                    <a:lumOff val="15000"/>
                  </a:schemeClr>
                </a:solidFill>
              </a:rPr>
              <a:t>Çocuğun duygusal özellikleri:</a:t>
            </a:r>
            <a:r>
              <a:rPr lang="tr-TR" dirty="0" smtClean="0">
                <a:solidFill>
                  <a:schemeClr val="tx1">
                    <a:lumMod val="85000"/>
                    <a:lumOff val="15000"/>
                  </a:schemeClr>
                </a:solidFill>
              </a:rPr>
              <a:t> Çocuğun duygusal durumu, mizaç ve kişilik özellikleri, hastaneye yatışa karşı gösterdikleri duygusal tepkiler konusunda belirleyici olabilir.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44624"/>
            <a:ext cx="7467600" cy="1143000"/>
          </a:xfrm>
        </p:spPr>
        <p:txBody>
          <a:bodyPr>
            <a:normAutofit/>
          </a:bodyPr>
          <a:lstStyle/>
          <a:p>
            <a:pPr algn="ctr"/>
            <a:r>
              <a:rPr lang="tr-TR" sz="2400" b="1" dirty="0" smtClean="0">
                <a:solidFill>
                  <a:schemeClr val="tx1">
                    <a:lumMod val="85000"/>
                    <a:lumOff val="15000"/>
                  </a:schemeClr>
                </a:solidFill>
              </a:rPr>
              <a:t>hastalık ve hastaneye yatışa çocuğun tepkileri </a:t>
            </a:r>
            <a:endParaRPr lang="tr-TR" sz="2400" b="1" dirty="0">
              <a:solidFill>
                <a:schemeClr val="tx1">
                  <a:lumMod val="85000"/>
                  <a:lumOff val="15000"/>
                </a:schemeClr>
              </a:solidFill>
            </a:endParaRPr>
          </a:p>
        </p:txBody>
      </p:sp>
      <p:sp>
        <p:nvSpPr>
          <p:cNvPr id="3" name="2 İçerik Yer Tutucusu"/>
          <p:cNvSpPr>
            <a:spLocks noGrp="1"/>
          </p:cNvSpPr>
          <p:nvPr>
            <p:ph sz="quarter" idx="1"/>
          </p:nvPr>
        </p:nvSpPr>
        <p:spPr>
          <a:xfrm>
            <a:off x="457200" y="1412776"/>
            <a:ext cx="7467600" cy="5256584"/>
          </a:xfrm>
        </p:spPr>
        <p:txBody>
          <a:bodyPr>
            <a:noAutofit/>
          </a:bodyPr>
          <a:lstStyle/>
          <a:p>
            <a:pPr>
              <a:buNone/>
            </a:pPr>
            <a:r>
              <a:rPr lang="tr-TR" sz="1500" b="1" dirty="0" smtClean="0">
                <a:solidFill>
                  <a:schemeClr val="tx1">
                    <a:lumMod val="85000"/>
                    <a:lumOff val="15000"/>
                  </a:schemeClr>
                </a:solidFill>
              </a:rPr>
              <a:t>Korku</a:t>
            </a:r>
            <a:endParaRPr lang="tr-TR" sz="1500" dirty="0" smtClean="0">
              <a:solidFill>
                <a:schemeClr val="tx1">
                  <a:lumMod val="85000"/>
                  <a:lumOff val="15000"/>
                </a:schemeClr>
              </a:solidFill>
            </a:endParaRPr>
          </a:p>
          <a:p>
            <a:pPr algn="just"/>
            <a:r>
              <a:rPr lang="tr-TR" sz="1500" dirty="0" smtClean="0">
                <a:solidFill>
                  <a:schemeClr val="tx1">
                    <a:lumMod val="85000"/>
                    <a:lumOff val="15000"/>
                  </a:schemeClr>
                </a:solidFill>
              </a:rPr>
              <a:t>Korku, görünen ya da görünmeyen tehlikeler karşısında bireyin gösterdiği doğal ve gerekli bir tepkidir.</a:t>
            </a:r>
          </a:p>
          <a:p>
            <a:pPr algn="just"/>
            <a:r>
              <a:rPr lang="tr-TR" sz="1500" dirty="0" smtClean="0">
                <a:solidFill>
                  <a:schemeClr val="tx1">
                    <a:lumMod val="85000"/>
                    <a:lumOff val="15000"/>
                  </a:schemeClr>
                </a:solidFill>
              </a:rPr>
              <a:t>Genellikle, ilk olarak altıncı ayda görülen ve yaklaşık on sekizinci ayda doruğa ulaşan korku, bebeklik döneminin en erken duygularındandır.  En sık ifade edilen korku, yabancılara yönelik korkuyu içerir. </a:t>
            </a:r>
          </a:p>
          <a:p>
            <a:pPr algn="just"/>
            <a:r>
              <a:rPr lang="tr-TR" sz="1500" dirty="0">
                <a:solidFill>
                  <a:schemeClr val="tx1">
                    <a:lumMod val="85000"/>
                    <a:lumOff val="15000"/>
                  </a:schemeClr>
                </a:solidFill>
              </a:rPr>
              <a:t>Yabancı korkusu sıklıkla iki aşamalı </a:t>
            </a:r>
            <a:r>
              <a:rPr lang="tr-TR" sz="1500" dirty="0" err="1">
                <a:solidFill>
                  <a:schemeClr val="tx1">
                    <a:lumMod val="85000"/>
                    <a:lumOff val="15000"/>
                  </a:schemeClr>
                </a:solidFill>
              </a:rPr>
              <a:t>olara</a:t>
            </a:r>
            <a:r>
              <a:rPr lang="tr-TR" sz="1500" dirty="0">
                <a:solidFill>
                  <a:schemeClr val="tx1">
                    <a:lumMod val="85000"/>
                    <a:lumOff val="15000"/>
                  </a:schemeClr>
                </a:solidFill>
              </a:rPr>
              <a:t> ortaya çıkmaktadır. İlk olarak, altı aylık bebeklerde çevreye karşı temkinli tepkiler şeklinde ortaya çıkmaktadır.</a:t>
            </a:r>
          </a:p>
          <a:p>
            <a:pPr algn="just"/>
            <a:r>
              <a:rPr lang="tr-TR" sz="1500" dirty="0">
                <a:solidFill>
                  <a:schemeClr val="tx1">
                    <a:lumMod val="85000"/>
                    <a:lumOff val="15000"/>
                  </a:schemeClr>
                </a:solidFill>
              </a:rPr>
              <a:t>Dokuzuncu aydan itibaren, yabancılara yönelik korkular artmakta ve ilk yılın sonuna doğru doruğa ulaşmakta ve sonrasında azalmaktadır. Bebekler, tanıdık ortamlarda daha az yabancı korkusu sergilemektedir. Bu nedenle, bebeklerin </a:t>
            </a:r>
            <a:r>
              <a:rPr lang="tr-TR" sz="1500" dirty="0" err="1">
                <a:solidFill>
                  <a:schemeClr val="tx1">
                    <a:lumMod val="85000"/>
                    <a:lumOff val="15000"/>
                  </a:schemeClr>
                </a:solidFill>
              </a:rPr>
              <a:t>kendilerin</a:t>
            </a:r>
            <a:r>
              <a:rPr lang="tr-TR" sz="1500" dirty="0">
                <a:solidFill>
                  <a:schemeClr val="tx1">
                    <a:lumMod val="85000"/>
                    <a:lumOff val="15000"/>
                  </a:schemeClr>
                </a:solidFill>
              </a:rPr>
              <a:t> güvende hissettikleri zaman yabancı korkusunu gösterme olasılıkları daha </a:t>
            </a:r>
            <a:r>
              <a:rPr lang="tr-TR" sz="1500" dirty="0" smtClean="0">
                <a:solidFill>
                  <a:schemeClr val="tx1">
                    <a:lumMod val="85000"/>
                    <a:lumOff val="15000"/>
                  </a:schemeClr>
                </a:solidFill>
              </a:rPr>
              <a:t>azdır.</a:t>
            </a:r>
          </a:p>
          <a:p>
            <a:pPr algn="just"/>
            <a:r>
              <a:rPr lang="tr-TR" sz="1500" dirty="0">
                <a:solidFill>
                  <a:schemeClr val="tx1">
                    <a:lumMod val="85000"/>
                    <a:lumOff val="15000"/>
                  </a:schemeClr>
                </a:solidFill>
              </a:rPr>
              <a:t>Hastalık ve hastaneye yatış çocuğun yaşına ve yatış nedenine bağlı olarak değişik ölçülerde </a:t>
            </a:r>
            <a:r>
              <a:rPr lang="tr-TR" sz="1500" dirty="0" err="1">
                <a:solidFill>
                  <a:schemeClr val="tx1">
                    <a:lumMod val="85000"/>
                    <a:lumOff val="15000"/>
                  </a:schemeClr>
                </a:solidFill>
              </a:rPr>
              <a:t>travmatik</a:t>
            </a:r>
            <a:r>
              <a:rPr lang="tr-TR" sz="1500" dirty="0">
                <a:solidFill>
                  <a:schemeClr val="tx1">
                    <a:lumMod val="85000"/>
                    <a:lumOff val="15000"/>
                  </a:schemeClr>
                </a:solidFill>
              </a:rPr>
              <a:t> olabilen bir durumdur. Her şeyden önce çocuk evinden, güven içinde olduğu bir ortamdan uzaklaşmaktadır. </a:t>
            </a:r>
          </a:p>
          <a:p>
            <a:pPr algn="just"/>
            <a:r>
              <a:rPr lang="tr-TR" sz="1500" dirty="0">
                <a:solidFill>
                  <a:schemeClr val="tx1">
                    <a:lumMod val="85000"/>
                    <a:lumOff val="15000"/>
                  </a:schemeClr>
                </a:solidFill>
              </a:rPr>
              <a:t>Anne baba desteğinden yoksun kaldığı için yoğun stres yaşar. Ayrıca, gittiği yer bilinmeyenlerle dolu, ürkütücü bir yerdir. Bu nedenle hastaneye yatırılan bir çocukta annesinden, çevresinden, evinden ayrılma ve hastaneye yatma korkusu vardır.</a:t>
            </a:r>
          </a:p>
          <a:p>
            <a:pPr algn="just"/>
            <a:endParaRPr lang="tr-TR" sz="1500" dirty="0" smtClean="0">
              <a:solidFill>
                <a:schemeClr val="tx1">
                  <a:lumMod val="85000"/>
                  <a:lumOff val="15000"/>
                </a:schemeClr>
              </a:solidFill>
            </a:endParaRPr>
          </a:p>
          <a:p>
            <a:pPr algn="just"/>
            <a:endParaRPr lang="tr-TR" sz="1500" dirty="0">
              <a:solidFill>
                <a:schemeClr val="tx1">
                  <a:lumMod val="85000"/>
                  <a:lumOff val="15000"/>
                </a:schemeClr>
              </a:solidFill>
            </a:endParaRPr>
          </a:p>
          <a:p>
            <a:pPr algn="just"/>
            <a:endParaRPr lang="tr-TR" sz="1500" dirty="0" smtClean="0">
              <a:solidFill>
                <a:schemeClr val="tx1">
                  <a:lumMod val="85000"/>
                  <a:lumOff val="15000"/>
                </a:schemeClr>
              </a:solidFill>
            </a:endParaRPr>
          </a:p>
          <a:p>
            <a:pPr>
              <a:buNone/>
            </a:pPr>
            <a:endParaRPr lang="tr-TR" sz="1500" dirty="0" smtClean="0"/>
          </a:p>
          <a:p>
            <a:endParaRPr lang="tr-TR"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404664"/>
            <a:ext cx="8208912" cy="5976664"/>
          </a:xfrm>
        </p:spPr>
        <p:txBody>
          <a:bodyPr>
            <a:normAutofit fontScale="70000" lnSpcReduction="20000"/>
          </a:bodyPr>
          <a:lstStyle/>
          <a:p>
            <a:pPr>
              <a:lnSpc>
                <a:spcPct val="90000"/>
              </a:lnSpc>
              <a:buNone/>
            </a:pPr>
            <a:r>
              <a:rPr lang="tr-TR" b="1" dirty="0" smtClean="0"/>
              <a:t>Kaygı</a:t>
            </a:r>
            <a:endParaRPr lang="tr-TR" dirty="0" smtClean="0"/>
          </a:p>
          <a:p>
            <a:pPr algn="just">
              <a:lnSpc>
                <a:spcPct val="90000"/>
              </a:lnSpc>
            </a:pPr>
            <a:r>
              <a:rPr lang="tr-TR" dirty="0" smtClean="0">
                <a:solidFill>
                  <a:schemeClr val="tx1">
                    <a:lumMod val="85000"/>
                    <a:lumOff val="15000"/>
                  </a:schemeClr>
                </a:solidFill>
              </a:rPr>
              <a:t>Çocuklar, hastalık ve tedavi sürecinde yaşadıkları kaygı yaratan yaşam olayları ile </a:t>
            </a:r>
            <a:r>
              <a:rPr lang="tr-TR" dirty="0" err="1" smtClean="0">
                <a:solidFill>
                  <a:schemeClr val="tx1">
                    <a:lumMod val="85000"/>
                    <a:lumOff val="15000"/>
                  </a:schemeClr>
                </a:solidFill>
              </a:rPr>
              <a:t>başedebilmek</a:t>
            </a:r>
            <a:r>
              <a:rPr lang="tr-TR" dirty="0" smtClean="0">
                <a:solidFill>
                  <a:schemeClr val="tx1">
                    <a:lumMod val="85000"/>
                    <a:lumOff val="15000"/>
                  </a:schemeClr>
                </a:solidFill>
              </a:rPr>
              <a:t> için, çeşitli baş etme yöntemleri kullanırlar. </a:t>
            </a:r>
          </a:p>
          <a:p>
            <a:pPr algn="just">
              <a:lnSpc>
                <a:spcPct val="90000"/>
              </a:lnSpc>
            </a:pPr>
            <a:r>
              <a:rPr lang="tr-TR" dirty="0" smtClean="0">
                <a:solidFill>
                  <a:schemeClr val="tx1">
                    <a:lumMod val="85000"/>
                    <a:lumOff val="15000"/>
                  </a:schemeClr>
                </a:solidFill>
              </a:rPr>
              <a:t>Regresyon, inkar, espriye vurma, karşıt tepki oluşturma bu yöntemler arasında yer alır. Bu yöntemlerin bazıları olumlu ve işlevsel iken, bazıları da kaygı ile baş etmede uyum sorunu yaratabilir.</a:t>
            </a:r>
          </a:p>
          <a:p>
            <a:pPr algn="just">
              <a:lnSpc>
                <a:spcPct val="90000"/>
              </a:lnSpc>
            </a:pPr>
            <a:r>
              <a:rPr lang="tr-TR" dirty="0">
                <a:solidFill>
                  <a:schemeClr val="tx1">
                    <a:lumMod val="85000"/>
                    <a:lumOff val="15000"/>
                  </a:schemeClr>
                </a:solidFill>
              </a:rPr>
              <a:t>Hastalık durumunda sürekli olarak yapılan iğneler, içilmesi gereken ilaçlar, diyet yapma zorunluluğu ve çocuğun hayatına yönelik çeşitli kısıtlamalar çocuk açısından önemli kaygı etkenleri olarak ortaya çıkabilir. Yoğun kaygı yaşayan çocuklar çabuk üzülür ve çabuk heyecanlanırlar. Sürekli olarak gergin ve tedirgindirler.</a:t>
            </a:r>
          </a:p>
          <a:p>
            <a:pPr algn="just"/>
            <a:r>
              <a:rPr lang="tr-TR" dirty="0">
                <a:solidFill>
                  <a:schemeClr val="tx1">
                    <a:lumMod val="85000"/>
                    <a:lumOff val="15000"/>
                  </a:schemeClr>
                </a:solidFill>
              </a:rPr>
              <a:t>Ölümcül hastalığı olan çocuklar, yalnızlık, belirsizlik, ayrılık, öfke, sosyal ilişkilerden uzaklaşma ve içe çekilme, korku, engellenme ve üzüntü duygularını yoğun olarak yaşamaktadırlar. </a:t>
            </a:r>
          </a:p>
          <a:p>
            <a:pPr algn="just"/>
            <a:r>
              <a:rPr lang="tr-TR" dirty="0">
                <a:solidFill>
                  <a:schemeClr val="tx1">
                    <a:lumMod val="85000"/>
                    <a:lumOff val="15000"/>
                  </a:schemeClr>
                </a:solidFill>
              </a:rPr>
              <a:t>İki yaşına kadar çocuklar, ölümü bir ayrılık olarak algılar ve ayrılık kaygısı yaşar. </a:t>
            </a:r>
          </a:p>
          <a:p>
            <a:pPr algn="just"/>
            <a:r>
              <a:rPr lang="tr-TR" dirty="0">
                <a:solidFill>
                  <a:schemeClr val="tx1">
                    <a:lumMod val="85000"/>
                    <a:lumOff val="15000"/>
                  </a:schemeClr>
                </a:solidFill>
              </a:rPr>
              <a:t>Üç-beş yaşlarında çocuk, ölümü geri dönülecek bir gidiş gibi algılar ve kendi kötü davranışı sonunda ölümün bir ceza olarak verildiğini düşünebilir. </a:t>
            </a:r>
          </a:p>
          <a:p>
            <a:pPr algn="just"/>
            <a:r>
              <a:rPr lang="tr-TR" dirty="0">
                <a:solidFill>
                  <a:schemeClr val="tx1">
                    <a:lumMod val="85000"/>
                    <a:lumOff val="15000"/>
                  </a:schemeClr>
                </a:solidFill>
              </a:rPr>
              <a:t>Altı yaşından itibaren çocuklar, ölümün geri </a:t>
            </a:r>
            <a:r>
              <a:rPr lang="tr-TR" dirty="0" err="1">
                <a:solidFill>
                  <a:schemeClr val="tx1">
                    <a:lumMod val="85000"/>
                    <a:lumOff val="15000"/>
                  </a:schemeClr>
                </a:solidFill>
              </a:rPr>
              <a:t>dönülmezliğini</a:t>
            </a:r>
            <a:r>
              <a:rPr lang="tr-TR" dirty="0">
                <a:solidFill>
                  <a:schemeClr val="tx1">
                    <a:lumMod val="85000"/>
                    <a:lumOff val="15000"/>
                  </a:schemeClr>
                </a:solidFill>
              </a:rPr>
              <a:t> anlamaya başlar. Ancak, on yaşlarına kadar kendilerinin de öleceğini pek anlayamazlar. </a:t>
            </a:r>
          </a:p>
          <a:p>
            <a:pPr algn="just"/>
            <a:r>
              <a:rPr lang="tr-TR" dirty="0">
                <a:solidFill>
                  <a:schemeClr val="tx1">
                    <a:lumMod val="85000"/>
                    <a:lumOff val="15000"/>
                  </a:schemeClr>
                </a:solidFill>
              </a:rPr>
              <a:t>On yaşından daha büyük çocuklar ölüm kavramının erişkinlikte anlaşıldığına benzer bir şekilde anlamaya başlarlar. </a:t>
            </a:r>
          </a:p>
          <a:p>
            <a:pPr algn="just"/>
            <a:r>
              <a:rPr lang="tr-TR" dirty="0">
                <a:solidFill>
                  <a:schemeClr val="tx1">
                    <a:lumMod val="85000"/>
                    <a:lumOff val="15000"/>
                  </a:schemeClr>
                </a:solidFill>
              </a:rPr>
              <a:t>Ancak ergenlik döneminde sözel olarak kaygıları ifade etme yolunu bulamazlar. Resimlerinde, yazılarında, korkularını, endişelerini yansıtırlar.</a:t>
            </a:r>
          </a:p>
          <a:p>
            <a:endParaRPr lang="tr-TR" dirty="0"/>
          </a:p>
          <a:p>
            <a:pPr algn="just">
              <a:lnSpc>
                <a:spcPct val="90000"/>
              </a:lnSpc>
            </a:pPr>
            <a:endParaRPr lang="tr-TR" dirty="0" smtClean="0">
              <a:solidFill>
                <a:schemeClr val="tx1">
                  <a:lumMod val="85000"/>
                  <a:lumOff val="15000"/>
                </a:schemeClr>
              </a:solidFill>
            </a:endParaRP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332656"/>
            <a:ext cx="7467600" cy="6141296"/>
          </a:xfrm>
        </p:spPr>
        <p:txBody>
          <a:bodyPr>
            <a:normAutofit fontScale="92500" lnSpcReduction="10000"/>
          </a:bodyPr>
          <a:lstStyle/>
          <a:p>
            <a:pPr>
              <a:buNone/>
            </a:pPr>
            <a:r>
              <a:rPr lang="tr-TR" b="1" dirty="0" smtClean="0"/>
              <a:t>Kızgınlık ve Öfke</a:t>
            </a:r>
          </a:p>
          <a:p>
            <a:pPr algn="just"/>
            <a:r>
              <a:rPr lang="tr-TR" dirty="0" smtClean="0">
                <a:solidFill>
                  <a:schemeClr val="tx1">
                    <a:lumMod val="85000"/>
                    <a:lumOff val="15000"/>
                  </a:schemeClr>
                </a:solidFill>
              </a:rPr>
              <a:t>Öfke nöbetleri daha çok iki-üç yaşlarında görülür. Bu nöbetlere huysuzluk krizleri de denmektedir. </a:t>
            </a:r>
          </a:p>
          <a:p>
            <a:pPr algn="just"/>
            <a:r>
              <a:rPr lang="tr-TR" dirty="0" smtClean="0">
                <a:solidFill>
                  <a:schemeClr val="tx1">
                    <a:lumMod val="85000"/>
                    <a:lumOff val="15000"/>
                  </a:schemeClr>
                </a:solidFill>
              </a:rPr>
              <a:t>Bu yaşlarda bu tepki normaldir. Çocuklar günde üç kez öfke nöbeti geçirebilirler. Aşırı korunan, her istediğini elde eden çocuklarda engellenme eşiği daha düşük olabilir.</a:t>
            </a:r>
          </a:p>
          <a:p>
            <a:pPr algn="just"/>
            <a:r>
              <a:rPr lang="tr-TR" dirty="0">
                <a:solidFill>
                  <a:schemeClr val="tx1">
                    <a:lumMod val="85000"/>
                    <a:lumOff val="15000"/>
                  </a:schemeClr>
                </a:solidFill>
              </a:rPr>
              <a:t>Bu yaşlardaki çocuklar, öfkeyi alışkanlık haline getirebilir ya da bir iletişim yöntemi olarak kullanabilirler. Tıpkı sağlıklı çocuklar gibi, hasta çocuklar da duyguları ile baş etmekte güçlük yaşadıklarında, öfke nöbetleri geçirebilirler</a:t>
            </a:r>
            <a:r>
              <a:rPr lang="tr-TR" dirty="0"/>
              <a:t>.</a:t>
            </a:r>
          </a:p>
          <a:p>
            <a:pPr algn="just">
              <a:lnSpc>
                <a:spcPct val="90000"/>
              </a:lnSpc>
            </a:pPr>
            <a:r>
              <a:rPr lang="tr-TR" dirty="0">
                <a:solidFill>
                  <a:schemeClr val="tx1">
                    <a:lumMod val="85000"/>
                    <a:lumOff val="15000"/>
                  </a:schemeClr>
                </a:solidFill>
              </a:rPr>
              <a:t>Çocuklar yaşadıkları ağrı ve acı nedeniyle öfkeli davranabilir, anne babalarına kendilerini hastaneye getirerek daha fazla acı yaşamalarına neden olduklarını düşündükleri için kızgınlık duyabilirler.</a:t>
            </a:r>
          </a:p>
          <a:p>
            <a:pPr algn="just">
              <a:lnSpc>
                <a:spcPct val="90000"/>
              </a:lnSpc>
            </a:pPr>
            <a:r>
              <a:rPr lang="tr-TR" dirty="0">
                <a:solidFill>
                  <a:schemeClr val="tx1">
                    <a:lumMod val="85000"/>
                    <a:lumOff val="15000"/>
                  </a:schemeClr>
                </a:solidFill>
              </a:rPr>
              <a:t>Hastaneye yatışla birlikte çocukların özgürlükleri kısıtlanır. Özellikle iki yaşından itibaren çocukların bağımsızlık kazanma çabaları artar.</a:t>
            </a:r>
          </a:p>
          <a:p>
            <a:pPr algn="just"/>
            <a:endParaRPr lang="tr-TR" dirty="0">
              <a:solidFill>
                <a:schemeClr val="tx1">
                  <a:lumMod val="85000"/>
                  <a:lumOff val="1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692696"/>
            <a:ext cx="7467600" cy="4873752"/>
          </a:xfrm>
        </p:spPr>
        <p:txBody>
          <a:bodyPr>
            <a:normAutofit fontScale="92500"/>
          </a:bodyPr>
          <a:lstStyle/>
          <a:p>
            <a:pPr algn="just">
              <a:lnSpc>
                <a:spcPct val="90000"/>
              </a:lnSpc>
              <a:buNone/>
            </a:pPr>
            <a:r>
              <a:rPr lang="tr-TR" b="1" dirty="0" smtClean="0">
                <a:solidFill>
                  <a:schemeClr val="tx1">
                    <a:lumMod val="85000"/>
                    <a:lumOff val="15000"/>
                  </a:schemeClr>
                </a:solidFill>
              </a:rPr>
              <a:t>Depresyon</a:t>
            </a:r>
            <a:endParaRPr lang="tr-TR" dirty="0" smtClean="0">
              <a:solidFill>
                <a:schemeClr val="tx1">
                  <a:lumMod val="85000"/>
                  <a:lumOff val="15000"/>
                </a:schemeClr>
              </a:solidFill>
            </a:endParaRPr>
          </a:p>
          <a:p>
            <a:pPr algn="just">
              <a:lnSpc>
                <a:spcPct val="90000"/>
              </a:lnSpc>
            </a:pPr>
            <a:r>
              <a:rPr lang="tr-TR" dirty="0" smtClean="0">
                <a:solidFill>
                  <a:schemeClr val="tx1">
                    <a:lumMod val="85000"/>
                    <a:lumOff val="15000"/>
                  </a:schemeClr>
                </a:solidFill>
              </a:rPr>
              <a:t>Hasta çocuklar, yalnızlık, belirsizlik, ayrılık, öfke, sosyal ilişkilerden uzaklaşma ve içe çekilme, korku, engellenme ve üzüntü duygularını yoğun olarak yaşamaktadırlar. </a:t>
            </a:r>
          </a:p>
          <a:p>
            <a:pPr algn="just">
              <a:lnSpc>
                <a:spcPct val="90000"/>
              </a:lnSpc>
            </a:pPr>
            <a:r>
              <a:rPr lang="tr-TR" dirty="0" smtClean="0">
                <a:solidFill>
                  <a:schemeClr val="tx1">
                    <a:lumMod val="85000"/>
                    <a:lumOff val="15000"/>
                  </a:schemeClr>
                </a:solidFill>
              </a:rPr>
              <a:t>Bu belirtilerin uzun süreli olması, bir duygu durum bozukluğu olan ve çok küçük yaşlardan itibaren çocuklarda da görülebilen depresyonun varlığına işaret ediyor olabilir. </a:t>
            </a:r>
          </a:p>
          <a:p>
            <a:pPr algn="just"/>
            <a:r>
              <a:rPr lang="tr-TR" dirty="0">
                <a:solidFill>
                  <a:schemeClr val="tx1">
                    <a:lumMod val="85000"/>
                    <a:lumOff val="15000"/>
                  </a:schemeClr>
                </a:solidFill>
              </a:rPr>
              <a:t>Bazı çocuklar hastalık durumunda kızgınlık duyguları yaşamak yerine, içe kapanırlar. Tıpkı inkar gibi, içe kapanma da çocuğun geçici bir süre rahatlama yaşamasını sağlar. Ancak, aşırı içe kapanma depresyon ve travma belirtisi olabilir.</a:t>
            </a:r>
          </a:p>
          <a:p>
            <a:endParaRPr lang="tr-TR" dirty="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332656"/>
            <a:ext cx="7467600" cy="6141296"/>
          </a:xfrm>
        </p:spPr>
        <p:txBody>
          <a:bodyPr/>
          <a:lstStyle/>
          <a:p>
            <a:pPr algn="just">
              <a:lnSpc>
                <a:spcPct val="80000"/>
              </a:lnSpc>
              <a:buNone/>
            </a:pPr>
            <a:r>
              <a:rPr lang="tr-TR" b="1" dirty="0" smtClean="0">
                <a:solidFill>
                  <a:schemeClr val="tx1">
                    <a:lumMod val="85000"/>
                    <a:lumOff val="15000"/>
                  </a:schemeClr>
                </a:solidFill>
              </a:rPr>
              <a:t>Uyku Problemleri</a:t>
            </a:r>
          </a:p>
          <a:p>
            <a:pPr algn="just">
              <a:lnSpc>
                <a:spcPct val="80000"/>
              </a:lnSpc>
            </a:pPr>
            <a:r>
              <a:rPr lang="tr-TR" dirty="0" smtClean="0">
                <a:solidFill>
                  <a:schemeClr val="tx1">
                    <a:lumMod val="85000"/>
                    <a:lumOff val="15000"/>
                  </a:schemeClr>
                </a:solidFill>
              </a:rPr>
              <a:t>Uyku saatinde kontrolsüz şekilde ağlama, sık sık uykudan ve yataktan çıkma ve anne babayı yanında isteme, özellikle okul öncesi çocuklarda sıkça rastlanan uyku problemlerindendir. </a:t>
            </a:r>
          </a:p>
          <a:p>
            <a:pPr algn="just">
              <a:lnSpc>
                <a:spcPct val="80000"/>
              </a:lnSpc>
            </a:pPr>
            <a:r>
              <a:rPr lang="tr-TR" dirty="0" smtClean="0">
                <a:solidFill>
                  <a:schemeClr val="tx1">
                    <a:lumMod val="85000"/>
                    <a:lumOff val="15000"/>
                  </a:schemeClr>
                </a:solidFill>
              </a:rPr>
              <a:t>Hastanede yatan çocuklarda uyku problemleri, gece korkuları ve karabasanlar şeklinde görülebilir. </a:t>
            </a:r>
          </a:p>
          <a:p>
            <a:pPr algn="just">
              <a:lnSpc>
                <a:spcPct val="80000"/>
              </a:lnSpc>
            </a:pPr>
            <a:r>
              <a:rPr lang="tr-TR" dirty="0">
                <a:solidFill>
                  <a:schemeClr val="tx1">
                    <a:lumMod val="85000"/>
                    <a:lumOff val="15000"/>
                  </a:schemeClr>
                </a:solidFill>
              </a:rPr>
              <a:t>Gece korkuları annesiyle yatma isteğinde direnme, annesiyle babasının yanında yatmayı isteme, gece yatağa gitmek istememe şeklinde ortaya çıkabilir. </a:t>
            </a:r>
          </a:p>
          <a:p>
            <a:pPr algn="just">
              <a:lnSpc>
                <a:spcPct val="80000"/>
              </a:lnSpc>
            </a:pPr>
            <a:r>
              <a:rPr lang="tr-TR" dirty="0">
                <a:solidFill>
                  <a:schemeClr val="tx1">
                    <a:lumMod val="85000"/>
                    <a:lumOff val="15000"/>
                  </a:schemeClr>
                </a:solidFill>
              </a:rPr>
              <a:t>Kabuslar, çoğu kez gündüz yaşanan heyecanlı olayların etkisiyle ortaya çıkar. Hemen her çocuk, kabus türünde korkulu ve sıkıntılı rüyalar görebilir. Kabuslar, anne ve babadan ayrılış, çocuğun hastaneye yatışı, kazalar, yaralanmalar ile ilgili olabilir.</a:t>
            </a:r>
          </a:p>
          <a:p>
            <a:endParaRPr lang="tr-TR" dirty="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492</TotalTime>
  <Words>1269</Words>
  <Application>Microsoft Office PowerPoint</Application>
  <PresentationFormat>Ekran Gösterisi (4:3)</PresentationFormat>
  <Paragraphs>68</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Century Schoolbook</vt:lpstr>
      <vt:lpstr>Wingdings</vt:lpstr>
      <vt:lpstr>Wingdings 2</vt:lpstr>
      <vt:lpstr>Cumba</vt:lpstr>
      <vt:lpstr>HASTA ÇOCUKLARIN RUHSAL ÖZELLİKLERİ VE HASTA ÇOCUĞA YAKLAŞIM</vt:lpstr>
      <vt:lpstr>PowerPoint Sunusu</vt:lpstr>
      <vt:lpstr>PowerPoint Sunusu</vt:lpstr>
      <vt:lpstr>Çocukların hastaneye yatışa gösterdikleri tepkiler çeşitli etmenlere göre farklılık göstermektedir.  Bu etmenler şu şekilde sıralanabilir: </vt:lpstr>
      <vt:lpstr>hastalık ve hastaneye yatışa çocuğun tepkileri </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 Çocuk Ailelerine Yönelik Rehberlik Çalışmaları</dc:title>
  <dc:creator>d</dc:creator>
  <cp:lastModifiedBy>LUGEN</cp:lastModifiedBy>
  <cp:revision>60</cp:revision>
  <dcterms:created xsi:type="dcterms:W3CDTF">2013-04-08T15:01:51Z</dcterms:created>
  <dcterms:modified xsi:type="dcterms:W3CDTF">2020-12-12T11:37:56Z</dcterms:modified>
</cp:coreProperties>
</file>