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533" r:id="rId3"/>
    <p:sldId id="551" r:id="rId4"/>
    <p:sldId id="852" r:id="rId5"/>
    <p:sldId id="554" r:id="rId6"/>
    <p:sldId id="853" r:id="rId7"/>
    <p:sldId id="854" r:id="rId8"/>
    <p:sldId id="855" r:id="rId9"/>
    <p:sldId id="85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5" autoAdjust="0"/>
    <p:restoredTop sz="94660"/>
  </p:normalViewPr>
  <p:slideViewPr>
    <p:cSldViewPr snapToGrid="0">
      <p:cViewPr varScale="1">
        <p:scale>
          <a:sx n="75" d="100"/>
          <a:sy n="75" d="100"/>
        </p:scale>
        <p:origin x="41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D14FD3-CA2A-4CCE-B9FA-6AF6D6292273}" type="datetimeFigureOut">
              <a:rPr lang="tr-TR" smtClean="0"/>
              <a:t>19.03.2021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54754B-92FD-4165-99FB-4C231654C716}" type="slidenum">
              <a:rPr lang="tr-TR" smtClean="0"/>
              <a:t>‹#›</a:t>
            </a:fld>
            <a:endParaRPr lang="tr-TR"/>
          </a:p>
        </p:txBody>
      </p:sp>
    </p:spTree>
    <p:extLst>
      <p:ext uri="{BB962C8B-B14F-4D97-AF65-F5344CB8AC3E}">
        <p14:creationId xmlns:p14="http://schemas.microsoft.com/office/powerpoint/2010/main" val="1337383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56324"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eaLnBrk="0" fontAlgn="base" hangingPunct="0">
              <a:spcBef>
                <a:spcPct val="0"/>
              </a:spcBef>
              <a:spcAft>
                <a:spcPct val="0"/>
              </a:spcAft>
              <a:defRPr>
                <a:solidFill>
                  <a:schemeClr val="tx1"/>
                </a:solidFill>
                <a:latin typeface="Century Gothic" pitchFamily="34" charset="0"/>
              </a:defRPr>
            </a:lvl6pPr>
            <a:lvl7pPr marL="2971800" indent="-228600" eaLnBrk="0" fontAlgn="base" hangingPunct="0">
              <a:spcBef>
                <a:spcPct val="0"/>
              </a:spcBef>
              <a:spcAft>
                <a:spcPct val="0"/>
              </a:spcAft>
              <a:defRPr>
                <a:solidFill>
                  <a:schemeClr val="tx1"/>
                </a:solidFill>
                <a:latin typeface="Century Gothic" pitchFamily="34" charset="0"/>
              </a:defRPr>
            </a:lvl7pPr>
            <a:lvl8pPr marL="3429000" indent="-228600" eaLnBrk="0" fontAlgn="base" hangingPunct="0">
              <a:spcBef>
                <a:spcPct val="0"/>
              </a:spcBef>
              <a:spcAft>
                <a:spcPct val="0"/>
              </a:spcAft>
              <a:defRPr>
                <a:solidFill>
                  <a:schemeClr val="tx1"/>
                </a:solidFill>
                <a:latin typeface="Century Gothic" pitchFamily="34" charset="0"/>
              </a:defRPr>
            </a:lvl8pPr>
            <a:lvl9pPr marL="3886200" indent="-228600" eaLnBrk="0" fontAlgn="base" hangingPunct="0">
              <a:spcBef>
                <a:spcPct val="0"/>
              </a:spcBef>
              <a:spcAft>
                <a:spcPct val="0"/>
              </a:spcAft>
              <a:defRPr>
                <a:solidFill>
                  <a:schemeClr val="tx1"/>
                </a:solidFill>
                <a:latin typeface="Century Gothic" pitchFamily="34" charset="0"/>
              </a:defRPr>
            </a:lvl9pPr>
          </a:lstStyle>
          <a:p>
            <a:fld id="{57543300-E2AC-43C8-8432-90498FD7EAD5}" type="slidenum">
              <a:rPr lang="tr-TR" altLang="tr-TR"/>
              <a:pPr/>
              <a:t>5</a:t>
            </a:fld>
            <a:endParaRPr lang="tr-TR"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F52860-875D-4FA1-BAFB-8669C874781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9ED6B19-DC54-45E3-AA57-35CB21D889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CAA3E72-2FFC-4D4B-9936-43877B34EA28}"/>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5" name="Alt Bilgi Yer Tutucusu 4">
            <a:extLst>
              <a:ext uri="{FF2B5EF4-FFF2-40B4-BE49-F238E27FC236}">
                <a16:creationId xmlns:a16="http://schemas.microsoft.com/office/drawing/2014/main" id="{81749BD1-E5E5-479E-A542-3804627C1DB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93BA464-F4E8-42F5-A468-F1A810DBC8B3}"/>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3002897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5FB73C-DC43-4337-ACD2-9396A527800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4DC4006-5BE3-4742-91B8-50E7F1F1468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4916173-F685-469E-9449-F93658CAC73D}"/>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5" name="Alt Bilgi Yer Tutucusu 4">
            <a:extLst>
              <a:ext uri="{FF2B5EF4-FFF2-40B4-BE49-F238E27FC236}">
                <a16:creationId xmlns:a16="http://schemas.microsoft.com/office/drawing/2014/main" id="{5975B3C3-48FF-4DF4-9DB5-A9E571C6EE0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9EA2839-7E71-460A-9683-33F7F5B08A0E}"/>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2836273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17618AA-2443-4AC6-B8B1-E85FB81B481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937AFA8-EA74-49C0-99EC-AAC854C4774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8F37CEF-4523-4862-8BD4-79DB7877421C}"/>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5" name="Alt Bilgi Yer Tutucusu 4">
            <a:extLst>
              <a:ext uri="{FF2B5EF4-FFF2-40B4-BE49-F238E27FC236}">
                <a16:creationId xmlns:a16="http://schemas.microsoft.com/office/drawing/2014/main" id="{576AB066-446C-48D1-A29E-D0DFE3B5BD5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02EEB45-ABC1-47D1-B1E1-FF84FBEA236E}"/>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2707464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75894-124F-4845-A316-746E461913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0E6763C-2F2E-4E7A-ADB9-CCA66414B10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8C892E-515F-429B-8400-01738CA02349}"/>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5" name="Alt Bilgi Yer Tutucusu 4">
            <a:extLst>
              <a:ext uri="{FF2B5EF4-FFF2-40B4-BE49-F238E27FC236}">
                <a16:creationId xmlns:a16="http://schemas.microsoft.com/office/drawing/2014/main" id="{F8D1FAC3-CC94-44D6-B16D-F4568A47BCF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B98F053-3BD9-4044-A451-271375865038}"/>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1116045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1BEFF9-5B72-4085-A33C-601A8260B76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0AAD6BA-BF29-4D54-B1E2-80D52A35DC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B43C9DA-EE18-4756-A951-1447F92A2777}"/>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5" name="Alt Bilgi Yer Tutucusu 4">
            <a:extLst>
              <a:ext uri="{FF2B5EF4-FFF2-40B4-BE49-F238E27FC236}">
                <a16:creationId xmlns:a16="http://schemas.microsoft.com/office/drawing/2014/main" id="{BEDF7424-0DA2-4CA4-A009-C7F9468B0E3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7CF8FA1-024A-47F9-BDCA-B4F84510F2F5}"/>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1867939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29A0B3-DA25-4470-908A-EB18F274607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531381B-6596-4851-906E-F6025AD5A74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9412508-F136-49BB-8B12-B98BF6A501B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D7D67B9-AF34-4978-8A93-FAD07BEFCC35}"/>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6" name="Alt Bilgi Yer Tutucusu 5">
            <a:extLst>
              <a:ext uri="{FF2B5EF4-FFF2-40B4-BE49-F238E27FC236}">
                <a16:creationId xmlns:a16="http://schemas.microsoft.com/office/drawing/2014/main" id="{ED01214D-1261-4105-83EC-6BE90E4537D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16AFDF2-DD41-47AD-865B-47693E1F71ED}"/>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1956051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876939-EB8D-4AD7-86C9-D2D3120CA8B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1AD4E95-919C-42BD-B5E9-9A00808807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E4BEBE9-9CC8-48B4-86C4-FFE1EC7C173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446E554-2786-49CC-9E00-2177747A47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21E4492-B083-4470-8BDD-4F10C0097D8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BED0B38-FA0C-4240-8211-01997787C0FE}"/>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8" name="Alt Bilgi Yer Tutucusu 7">
            <a:extLst>
              <a:ext uri="{FF2B5EF4-FFF2-40B4-BE49-F238E27FC236}">
                <a16:creationId xmlns:a16="http://schemas.microsoft.com/office/drawing/2014/main" id="{569A0C7C-140E-4407-B326-8A193617391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C8C8604-A6F5-47D7-85DD-06C1E4D8FFE0}"/>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199487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41041B-94F1-4DBA-93A8-5A33864CD08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B2636D7-8F25-4EF7-A9C8-33EB3C1624B7}"/>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4" name="Alt Bilgi Yer Tutucusu 3">
            <a:extLst>
              <a:ext uri="{FF2B5EF4-FFF2-40B4-BE49-F238E27FC236}">
                <a16:creationId xmlns:a16="http://schemas.microsoft.com/office/drawing/2014/main" id="{6F13690A-4DAD-4854-9B0F-AC8A6B882D6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3510DA2-A840-4168-86E8-1E1E8D9D8041}"/>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3634870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A4D9731-DCA5-46BB-9BFD-7FB653219C8D}"/>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3" name="Alt Bilgi Yer Tutucusu 2">
            <a:extLst>
              <a:ext uri="{FF2B5EF4-FFF2-40B4-BE49-F238E27FC236}">
                <a16:creationId xmlns:a16="http://schemas.microsoft.com/office/drawing/2014/main" id="{0BAF4433-7041-4E0B-8003-4AB0D177DB1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51B7F87-EBA5-4A58-9E5F-D41357113BB8}"/>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343985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45639D-0D8C-4AD2-A079-DB42EB91A07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029339F3-336F-4D4F-8B90-27F81D76F0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7592F11-FA8E-47C4-956C-4E7BE7A8B5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45891C-EC5F-4166-B39D-3EB58E32140D}"/>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6" name="Alt Bilgi Yer Tutucusu 5">
            <a:extLst>
              <a:ext uri="{FF2B5EF4-FFF2-40B4-BE49-F238E27FC236}">
                <a16:creationId xmlns:a16="http://schemas.microsoft.com/office/drawing/2014/main" id="{11621A48-4B41-4C9F-89B5-48071F33C0F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BAB6ECA-AB86-45FA-BF3B-6E15D4634551}"/>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2857390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CA94EE-0282-4373-AF6F-EBE879A34FC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AFCC21E-3184-4247-A989-BB910958C5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885EF27-791C-430B-9155-4678DA9958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2C9C21F-DC36-41D1-8162-6746F6B40CCA}"/>
              </a:ext>
            </a:extLst>
          </p:cNvPr>
          <p:cNvSpPr>
            <a:spLocks noGrp="1"/>
          </p:cNvSpPr>
          <p:nvPr>
            <p:ph type="dt" sz="half" idx="10"/>
          </p:nvPr>
        </p:nvSpPr>
        <p:spPr/>
        <p:txBody>
          <a:bodyPr/>
          <a:lstStyle/>
          <a:p>
            <a:fld id="{756C7C03-8689-407E-A12C-12977725C526}" type="datetimeFigureOut">
              <a:rPr lang="tr-TR" smtClean="0"/>
              <a:t>19.03.2021</a:t>
            </a:fld>
            <a:endParaRPr lang="tr-TR"/>
          </a:p>
        </p:txBody>
      </p:sp>
      <p:sp>
        <p:nvSpPr>
          <p:cNvPr id="6" name="Alt Bilgi Yer Tutucusu 5">
            <a:extLst>
              <a:ext uri="{FF2B5EF4-FFF2-40B4-BE49-F238E27FC236}">
                <a16:creationId xmlns:a16="http://schemas.microsoft.com/office/drawing/2014/main" id="{4BA6E414-7B17-4014-AD88-EF029D0E624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F476057-8B5F-4070-ABE3-AF9E2D81AF0D}"/>
              </a:ext>
            </a:extLst>
          </p:cNvPr>
          <p:cNvSpPr>
            <a:spLocks noGrp="1"/>
          </p:cNvSpPr>
          <p:nvPr>
            <p:ph type="sldNum" sz="quarter" idx="12"/>
          </p:nvPr>
        </p:nvSpPr>
        <p:spPr/>
        <p:txBody>
          <a:bodyPr/>
          <a:lstStyle/>
          <a:p>
            <a:fld id="{9375A277-DE2A-4749-93D8-D49E4B45A719}" type="slidenum">
              <a:rPr lang="tr-TR" smtClean="0"/>
              <a:t>‹#›</a:t>
            </a:fld>
            <a:endParaRPr lang="tr-TR"/>
          </a:p>
        </p:txBody>
      </p:sp>
    </p:spTree>
    <p:extLst>
      <p:ext uri="{BB962C8B-B14F-4D97-AF65-F5344CB8AC3E}">
        <p14:creationId xmlns:p14="http://schemas.microsoft.com/office/powerpoint/2010/main" val="1411635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600F751-EB91-491D-A14C-5BB10849F7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6DE7A08-3B30-4CA8-8F9D-85491A1463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6F9128C-8698-4297-BB90-02A61013CC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6C7C03-8689-407E-A12C-12977725C526}" type="datetimeFigureOut">
              <a:rPr lang="tr-TR" smtClean="0"/>
              <a:t>19.03.2021</a:t>
            </a:fld>
            <a:endParaRPr lang="tr-TR"/>
          </a:p>
        </p:txBody>
      </p:sp>
      <p:sp>
        <p:nvSpPr>
          <p:cNvPr id="5" name="Alt Bilgi Yer Tutucusu 4">
            <a:extLst>
              <a:ext uri="{FF2B5EF4-FFF2-40B4-BE49-F238E27FC236}">
                <a16:creationId xmlns:a16="http://schemas.microsoft.com/office/drawing/2014/main" id="{E7AD49B0-247B-4C53-A9BB-B600CFA0BE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7FBCDA7-20FB-4CA0-B607-E476FBB58C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75A277-DE2A-4749-93D8-D49E4B45A719}" type="slidenum">
              <a:rPr lang="tr-TR" smtClean="0"/>
              <a:t>‹#›</a:t>
            </a:fld>
            <a:endParaRPr lang="tr-TR"/>
          </a:p>
        </p:txBody>
      </p:sp>
    </p:spTree>
    <p:extLst>
      <p:ext uri="{BB962C8B-B14F-4D97-AF65-F5344CB8AC3E}">
        <p14:creationId xmlns:p14="http://schemas.microsoft.com/office/powerpoint/2010/main" val="41388289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386855-7E3D-490E-98EE-260BB05E3ACD}"/>
              </a:ext>
            </a:extLst>
          </p:cNvPr>
          <p:cNvSpPr>
            <a:spLocks noGrp="1"/>
          </p:cNvSpPr>
          <p:nvPr>
            <p:ph type="ctrTitle"/>
          </p:nvPr>
        </p:nvSpPr>
        <p:spPr>
          <a:xfrm>
            <a:off x="1399310" y="2099109"/>
            <a:ext cx="9144000" cy="2387600"/>
          </a:xfrm>
        </p:spPr>
        <p:txBody>
          <a:bodyPr>
            <a:normAutofit fontScale="90000"/>
          </a:bodyPr>
          <a:lstStyle/>
          <a:p>
            <a:r>
              <a:rPr lang="tr-TR" dirty="0"/>
              <a:t>Hafta 3- Halkla İlişkiler Kavramının Sorunları, Sınırları</a:t>
            </a:r>
          </a:p>
        </p:txBody>
      </p:sp>
    </p:spTree>
    <p:extLst>
      <p:ext uri="{BB962C8B-B14F-4D97-AF65-F5344CB8AC3E}">
        <p14:creationId xmlns:p14="http://schemas.microsoft.com/office/powerpoint/2010/main" val="2184258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2"/>
          <p:cNvSpPr>
            <a:spLocks noGrp="1"/>
          </p:cNvSpPr>
          <p:nvPr>
            <p:ph idx="1"/>
          </p:nvPr>
        </p:nvSpPr>
        <p:spPr>
          <a:xfrm>
            <a:off x="1444335" y="1683205"/>
            <a:ext cx="10089573" cy="1745795"/>
          </a:xfrm>
        </p:spPr>
        <p:txBody>
          <a:bodyPr rtlCol="0">
            <a:noAutofit/>
          </a:bodyPr>
          <a:lstStyle/>
          <a:p>
            <a:pPr marL="457200" indent="-457200" eaLnBrk="1" fontAlgn="auto" hangingPunct="1">
              <a:spcAft>
                <a:spcPts val="0"/>
              </a:spcAft>
              <a:buFont typeface="Arial" panose="020B0604020202020204" pitchFamily="34" charset="0"/>
              <a:buAutoNum type="arabicPeriod"/>
              <a:defRPr/>
            </a:pPr>
            <a:r>
              <a:rPr lang="tr-TR" dirty="0"/>
              <a:t>Kavramın adlandırılması sorunu</a:t>
            </a:r>
          </a:p>
          <a:p>
            <a:pPr marL="0" indent="0">
              <a:buNone/>
            </a:pPr>
            <a:r>
              <a:rPr lang="tr-TR" altLang="tr-TR" dirty="0"/>
              <a:t>	A. Kavramın Kendisinin Adlandırılması</a:t>
            </a:r>
          </a:p>
          <a:p>
            <a:pPr marL="0" indent="0">
              <a:buNone/>
            </a:pPr>
            <a:r>
              <a:rPr lang="tr-TR" altLang="tr-TR" dirty="0"/>
              <a:t>	B. Halkla İlişkiler Çalışanlarının Adlandırılması</a:t>
            </a:r>
            <a:endParaRPr lang="tr-TR" sz="2400" dirty="0"/>
          </a:p>
          <a:p>
            <a:pPr marL="0" indent="0" eaLnBrk="1" fontAlgn="auto" hangingPunct="1">
              <a:spcAft>
                <a:spcPts val="0"/>
              </a:spcAft>
              <a:buNone/>
              <a:defRPr/>
            </a:pPr>
            <a:endParaRPr lang="tr-TR" sz="2400" dirty="0"/>
          </a:p>
        </p:txBody>
      </p:sp>
      <p:sp>
        <p:nvSpPr>
          <p:cNvPr id="2" name="Metin kutusu 1"/>
          <p:cNvSpPr txBox="1">
            <a:spLocks noChangeArrowheads="1"/>
          </p:cNvSpPr>
          <p:nvPr/>
        </p:nvSpPr>
        <p:spPr bwMode="auto">
          <a:xfrm>
            <a:off x="1386034" y="3429000"/>
            <a:ext cx="6537376"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r>
              <a:rPr lang="tr-TR" altLang="tr-TR" sz="2400" b="1" dirty="0">
                <a:latin typeface="+mn-lt"/>
              </a:rPr>
              <a:t>2</a:t>
            </a:r>
            <a:r>
              <a:rPr lang="tr-TR" altLang="tr-TR" b="1" dirty="0">
                <a:latin typeface="+mn-lt"/>
              </a:rPr>
              <a:t>. </a:t>
            </a:r>
            <a:r>
              <a:rPr lang="tr-TR" altLang="tr-TR" dirty="0">
                <a:latin typeface="+mn-lt"/>
              </a:rPr>
              <a:t>Bakış açısı sorunu</a:t>
            </a:r>
          </a:p>
          <a:p>
            <a:r>
              <a:rPr lang="tr-TR" altLang="tr-TR" dirty="0">
                <a:latin typeface="+mn-lt"/>
              </a:rPr>
              <a:t>	A. Yönetim İşlevi Açısından</a:t>
            </a:r>
          </a:p>
          <a:p>
            <a:r>
              <a:rPr lang="tr-TR" altLang="tr-TR" dirty="0">
                <a:latin typeface="+mn-lt"/>
              </a:rPr>
              <a:t>	B. Kültür Açısından</a:t>
            </a:r>
          </a:p>
          <a:p>
            <a:endParaRPr lang="tr-TR" altLang="tr-TR" sz="2400" dirty="0">
              <a:latin typeface="+mn-lt"/>
            </a:endParaRPr>
          </a:p>
        </p:txBody>
      </p:sp>
      <p:sp>
        <p:nvSpPr>
          <p:cNvPr id="3" name="Metin kutusu 2"/>
          <p:cNvSpPr txBox="1">
            <a:spLocks noChangeArrowheads="1"/>
          </p:cNvSpPr>
          <p:nvPr/>
        </p:nvSpPr>
        <p:spPr bwMode="auto">
          <a:xfrm>
            <a:off x="1386034" y="5082796"/>
            <a:ext cx="337464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r>
              <a:rPr lang="tr-TR" altLang="tr-TR" sz="2400" b="1" dirty="0">
                <a:latin typeface="+mn-lt"/>
              </a:rPr>
              <a:t>3. </a:t>
            </a:r>
            <a:r>
              <a:rPr lang="tr-TR" altLang="tr-TR" dirty="0">
                <a:latin typeface="+mn-lt"/>
              </a:rPr>
              <a:t>Sınırlandırma</a:t>
            </a:r>
            <a:r>
              <a:rPr lang="tr-TR" altLang="tr-TR" sz="2400" dirty="0">
                <a:latin typeface="+mn-lt"/>
              </a:rPr>
              <a:t> sorunu</a:t>
            </a:r>
          </a:p>
        </p:txBody>
      </p:sp>
      <p:sp>
        <p:nvSpPr>
          <p:cNvPr id="16" name="Metin kutusu 15"/>
          <p:cNvSpPr txBox="1">
            <a:spLocks noChangeArrowheads="1"/>
          </p:cNvSpPr>
          <p:nvPr/>
        </p:nvSpPr>
        <p:spPr bwMode="auto">
          <a:xfrm>
            <a:off x="1386034" y="5905597"/>
            <a:ext cx="335059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r>
              <a:rPr lang="tr-TR" altLang="tr-TR" sz="2400" b="1" dirty="0">
                <a:latin typeface="+mn-lt"/>
              </a:rPr>
              <a:t>4. </a:t>
            </a:r>
            <a:r>
              <a:rPr lang="tr-TR" altLang="tr-TR" dirty="0">
                <a:latin typeface="+mn-lt"/>
              </a:rPr>
              <a:t>Meslekleşme</a:t>
            </a:r>
            <a:r>
              <a:rPr lang="tr-TR" altLang="tr-TR" sz="2400" dirty="0">
                <a:latin typeface="+mn-lt"/>
              </a:rPr>
              <a:t> sorunu</a:t>
            </a:r>
          </a:p>
        </p:txBody>
      </p:sp>
      <p:sp>
        <p:nvSpPr>
          <p:cNvPr id="4" name="Rectangle 3"/>
          <p:cNvSpPr/>
          <p:nvPr/>
        </p:nvSpPr>
        <p:spPr>
          <a:xfrm>
            <a:off x="996981" y="721570"/>
            <a:ext cx="6057812" cy="523220"/>
          </a:xfrm>
          <a:prstGeom prst="rect">
            <a:avLst/>
          </a:prstGeom>
        </p:spPr>
        <p:txBody>
          <a:bodyPr wrap="none">
            <a:spAutoFit/>
          </a:bodyPr>
          <a:lstStyle/>
          <a:p>
            <a:r>
              <a:rPr lang="tr-TR" altLang="tr-TR" sz="2800" b="1" dirty="0">
                <a:solidFill>
                  <a:srgbClr val="FF0000"/>
                </a:solidFill>
              </a:rPr>
              <a:t>“Halkla İlişkiler” ile İlgili Temel Sorunlar</a:t>
            </a:r>
            <a:endParaRPr lang="tr-TR" sz="2800" dirty="0">
              <a:solidFill>
                <a:srgbClr val="FF0000"/>
              </a:solidFill>
            </a:endParaRPr>
          </a:p>
        </p:txBody>
      </p:sp>
    </p:spTree>
    <p:extLst>
      <p:ext uri="{BB962C8B-B14F-4D97-AF65-F5344CB8AC3E}">
        <p14:creationId xmlns:p14="http://schemas.microsoft.com/office/powerpoint/2010/main" val="26392932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1000"/>
                                        <p:tgtEl>
                                          <p:spTgt spid="16"/>
                                        </p:tgtEl>
                                      </p:cBhvr>
                                    </p:animEffect>
                                    <p:anim calcmode="lin" valueType="num">
                                      <p:cBhvr>
                                        <p:cTn id="29" dur="1000" fill="hold"/>
                                        <p:tgtEl>
                                          <p:spTgt spid="16"/>
                                        </p:tgtEl>
                                        <p:attrNameLst>
                                          <p:attrName>ppt_x</p:attrName>
                                        </p:attrNameLst>
                                      </p:cBhvr>
                                      <p:tavLst>
                                        <p:tav tm="0">
                                          <p:val>
                                            <p:strVal val="#ppt_x"/>
                                          </p:val>
                                        </p:tav>
                                        <p:tav tm="100000">
                                          <p:val>
                                            <p:strVal val="#ppt_x"/>
                                          </p:val>
                                        </p:tav>
                                      </p:tavLst>
                                    </p:anim>
                                    <p:anim calcmode="lin" valueType="num">
                                      <p:cBhvr>
                                        <p:cTn id="3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 grpId="0"/>
      <p:bldP spid="3"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sim 1"/>
          <p:cNvSpPr>
            <a:spLocks noChangeAspect="1"/>
          </p:cNvSpPr>
          <p:nvPr/>
        </p:nvSpPr>
        <p:spPr bwMode="auto">
          <a:xfrm>
            <a:off x="6332538" y="438150"/>
            <a:ext cx="5643562" cy="598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p>
        </p:txBody>
      </p:sp>
      <p:sp>
        <p:nvSpPr>
          <p:cNvPr id="52229" name="İçerik Yer Tutucusu 2"/>
          <p:cNvSpPr>
            <a:spLocks noGrp="1"/>
          </p:cNvSpPr>
          <p:nvPr>
            <p:ph idx="1"/>
          </p:nvPr>
        </p:nvSpPr>
        <p:spPr>
          <a:xfrm>
            <a:off x="1047750" y="1560513"/>
            <a:ext cx="8553450" cy="1054100"/>
          </a:xfrm>
        </p:spPr>
        <p:txBody>
          <a:bodyPr>
            <a:normAutofit fontScale="70000" lnSpcReduction="20000"/>
          </a:bodyPr>
          <a:lstStyle/>
          <a:p>
            <a:pPr marL="0" indent="0" eaLnBrk="1" hangingPunct="1">
              <a:lnSpc>
                <a:spcPct val="150000"/>
              </a:lnSpc>
              <a:buFont typeface="Wingdings 3" pitchFamily="18" charset="2"/>
              <a:buNone/>
            </a:pPr>
            <a:r>
              <a:rPr lang="tr-TR" altLang="tr-TR" sz="4500" dirty="0"/>
              <a:t>Bir işe meslek diyebilmek için </a:t>
            </a:r>
            <a:r>
              <a:rPr lang="tr-TR" altLang="tr-TR" sz="5100" dirty="0"/>
              <a:t>gerekli</a:t>
            </a:r>
            <a:r>
              <a:rPr lang="tr-TR" altLang="tr-TR" sz="4500" dirty="0"/>
              <a:t> kriterler:</a:t>
            </a:r>
          </a:p>
          <a:p>
            <a:pPr marL="0" indent="0" eaLnBrk="1" hangingPunct="1">
              <a:lnSpc>
                <a:spcPct val="150000"/>
              </a:lnSpc>
              <a:buFont typeface="Arial" charset="0"/>
              <a:buNone/>
            </a:pPr>
            <a:endParaRPr lang="tr-TR" altLang="tr-TR" dirty="0"/>
          </a:p>
        </p:txBody>
      </p:sp>
      <p:sp>
        <p:nvSpPr>
          <p:cNvPr id="4" name="Unvan 1"/>
          <p:cNvSpPr txBox="1">
            <a:spLocks/>
          </p:cNvSpPr>
          <p:nvPr/>
        </p:nvSpPr>
        <p:spPr>
          <a:xfrm>
            <a:off x="911225" y="760413"/>
            <a:ext cx="5421313" cy="800100"/>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defRPr/>
            </a:pPr>
            <a:r>
              <a:rPr lang="tr-TR" sz="4000" dirty="0">
                <a:solidFill>
                  <a:schemeClr val="tx1"/>
                </a:solidFill>
                <a:latin typeface="+mn-lt"/>
              </a:rPr>
              <a:t>4. </a:t>
            </a:r>
            <a:r>
              <a:rPr lang="tr-TR" sz="4000" dirty="0" err="1">
                <a:solidFill>
                  <a:schemeClr val="tx1"/>
                </a:solidFill>
                <a:latin typeface="+mn-lt"/>
              </a:rPr>
              <a:t>Meslekleşme</a:t>
            </a:r>
            <a:r>
              <a:rPr lang="tr-TR" sz="4000" dirty="0">
                <a:solidFill>
                  <a:schemeClr val="tx1"/>
                </a:solidFill>
                <a:latin typeface="+mn-lt"/>
              </a:rPr>
              <a:t> Sorunu</a:t>
            </a:r>
          </a:p>
        </p:txBody>
      </p:sp>
      <p:sp>
        <p:nvSpPr>
          <p:cNvPr id="2" name="Metin kutusu 1"/>
          <p:cNvSpPr txBox="1">
            <a:spLocks noChangeArrowheads="1"/>
          </p:cNvSpPr>
          <p:nvPr/>
        </p:nvSpPr>
        <p:spPr bwMode="auto">
          <a:xfrm>
            <a:off x="358415" y="2558157"/>
            <a:ext cx="11475169"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defRPr sz="2000">
                <a:solidFill>
                  <a:schemeClr val="tx1"/>
                </a:solidFill>
                <a:latin typeface="Calibri" pitchFamily="34" charset="0"/>
              </a:defRPr>
            </a:lvl6pPr>
            <a:lvl7pPr eaLnBrk="0" fontAlgn="base" hangingPunct="0">
              <a:spcAft>
                <a:spcPct val="0"/>
              </a:spcAft>
              <a:buFont typeface="Arial" charset="0"/>
              <a:defRPr sz="2000">
                <a:solidFill>
                  <a:schemeClr val="tx1"/>
                </a:solidFill>
                <a:latin typeface="Calibri" pitchFamily="34" charset="0"/>
              </a:defRPr>
            </a:lvl7pPr>
            <a:lvl8pPr eaLnBrk="0" fontAlgn="base" hangingPunct="0">
              <a:spcAft>
                <a:spcPct val="0"/>
              </a:spcAft>
              <a:buFont typeface="Arial" charset="0"/>
              <a:defRPr sz="2000">
                <a:solidFill>
                  <a:schemeClr val="tx1"/>
                </a:solidFill>
                <a:latin typeface="Calibri" pitchFamily="34" charset="0"/>
              </a:defRPr>
            </a:lvl8pPr>
            <a:lvl9pPr eaLnBrk="0" fontAlgn="base" hangingPunct="0">
              <a:spcAft>
                <a:spcPct val="0"/>
              </a:spcAft>
              <a:buFont typeface="Arial" charset="0"/>
              <a:defRPr sz="2000">
                <a:solidFill>
                  <a:schemeClr val="tx1"/>
                </a:solidFill>
                <a:latin typeface="Calibri" pitchFamily="34" charset="0"/>
              </a:defRPr>
            </a:lvl9pPr>
          </a:lstStyle>
          <a:p>
            <a:pPr marL="514350" indent="-514350">
              <a:buAutoNum type="alphaUcPeriod"/>
            </a:pPr>
            <a:r>
              <a:rPr lang="tr-TR" altLang="tr-TR" sz="3200" dirty="0">
                <a:latin typeface="+mn-lt"/>
              </a:rPr>
              <a:t>Belirli bir eğitimi tamamlamak ve konusunda sistemli bilgi sahibi olmak, </a:t>
            </a:r>
          </a:p>
          <a:p>
            <a:pPr marL="514350" indent="-514350">
              <a:buFontTx/>
              <a:buAutoNum type="alphaUcPeriod"/>
            </a:pPr>
            <a:r>
              <a:rPr lang="tr-TR" altLang="tr-TR" sz="3200" dirty="0"/>
              <a:t> Uzmanlaşmış bir uygulama alanı, </a:t>
            </a:r>
          </a:p>
          <a:p>
            <a:pPr marL="514350" indent="-514350">
              <a:buFontTx/>
              <a:buAutoNum type="alphaUcPeriod"/>
            </a:pPr>
            <a:r>
              <a:rPr lang="tr-TR" altLang="tr-TR" sz="3200" dirty="0"/>
              <a:t> Mesleğe giriş ve mesleğin icrasında kesin standartların bulunması, </a:t>
            </a:r>
          </a:p>
          <a:p>
            <a:pPr marL="514350" indent="-514350">
              <a:buFontTx/>
              <a:buAutoNum type="alphaUcPeriod"/>
            </a:pPr>
            <a:r>
              <a:rPr lang="tr-TR" altLang="tr-TR" sz="3200" dirty="0"/>
              <a:t>Ahlak kurallarına uymak, </a:t>
            </a:r>
          </a:p>
          <a:p>
            <a:pPr marL="514350" indent="-514350">
              <a:buFontTx/>
              <a:buAutoNum type="alphaUcPeriod"/>
            </a:pPr>
            <a:r>
              <a:rPr lang="tr-TR" altLang="tr-TR" sz="3200" dirty="0"/>
              <a:t>Sosyal sorumluluk ve kendi kendini denetim.</a:t>
            </a:r>
            <a:endParaRPr lang="tr-TR" altLang="tr-TR" sz="3200" dirty="0">
              <a:latin typeface="+mn-lt"/>
            </a:endParaRPr>
          </a:p>
        </p:txBody>
      </p:sp>
    </p:spTree>
    <p:extLst>
      <p:ext uri="{BB962C8B-B14F-4D97-AF65-F5344CB8AC3E}">
        <p14:creationId xmlns:p14="http://schemas.microsoft.com/office/powerpoint/2010/main" val="33797384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sim 1"/>
          <p:cNvSpPr>
            <a:spLocks noChangeAspect="1"/>
          </p:cNvSpPr>
          <p:nvPr/>
        </p:nvSpPr>
        <p:spPr bwMode="auto">
          <a:xfrm>
            <a:off x="6332538" y="438150"/>
            <a:ext cx="5643562" cy="598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p>
        </p:txBody>
      </p:sp>
      <p:sp>
        <p:nvSpPr>
          <p:cNvPr id="52229" name="İçerik Yer Tutucusu 2"/>
          <p:cNvSpPr>
            <a:spLocks noGrp="1"/>
          </p:cNvSpPr>
          <p:nvPr>
            <p:ph idx="1"/>
          </p:nvPr>
        </p:nvSpPr>
        <p:spPr>
          <a:xfrm>
            <a:off x="1047750" y="1560512"/>
            <a:ext cx="10496550" cy="4424652"/>
          </a:xfrm>
        </p:spPr>
        <p:txBody>
          <a:bodyPr>
            <a:normAutofit fontScale="55000" lnSpcReduction="20000"/>
          </a:bodyPr>
          <a:lstStyle/>
          <a:p>
            <a:pPr marL="0" indent="0" eaLnBrk="1" hangingPunct="1">
              <a:lnSpc>
                <a:spcPct val="150000"/>
              </a:lnSpc>
              <a:buFont typeface="Wingdings 3" pitchFamily="18" charset="2"/>
              <a:buNone/>
            </a:pPr>
            <a:r>
              <a:rPr lang="tr-TR" altLang="tr-TR" sz="4500" dirty="0"/>
              <a:t>Bir işe meslek diyebilmek için </a:t>
            </a:r>
            <a:r>
              <a:rPr lang="tr-TR" altLang="tr-TR" sz="5100" dirty="0"/>
              <a:t>gerekli</a:t>
            </a:r>
            <a:r>
              <a:rPr lang="tr-TR" altLang="tr-TR" sz="4500" dirty="0"/>
              <a:t> kriterler:</a:t>
            </a:r>
          </a:p>
          <a:p>
            <a:pPr marL="0" indent="0" eaLnBrk="1" hangingPunct="1">
              <a:lnSpc>
                <a:spcPct val="150000"/>
              </a:lnSpc>
              <a:buFont typeface="Wingdings 3" pitchFamily="18" charset="2"/>
              <a:buNone/>
            </a:pPr>
            <a:r>
              <a:rPr lang="tr-TR" altLang="tr-TR" sz="4500" dirty="0"/>
              <a:t>1997 Helsinki Bildirisi: </a:t>
            </a:r>
          </a:p>
          <a:p>
            <a:pPr marL="0" indent="0" eaLnBrk="1" hangingPunct="1">
              <a:lnSpc>
                <a:spcPct val="150000"/>
              </a:lnSpc>
              <a:buFont typeface="Wingdings 3" pitchFamily="18" charset="2"/>
              <a:buNone/>
            </a:pPr>
            <a:r>
              <a:rPr lang="tr-TR" altLang="tr-TR" sz="4500" dirty="0"/>
              <a:t>“Bir meslek olarak halkla ilişkiler ortak ve geniş bir bilgi temeline, akademik çalışmalara, araştırmalara, etik ilkelere ve performans denetimine dayanmalıdır.’’</a:t>
            </a:r>
          </a:p>
          <a:p>
            <a:pPr marL="0" indent="0" eaLnBrk="1" hangingPunct="1">
              <a:lnSpc>
                <a:spcPct val="150000"/>
              </a:lnSpc>
              <a:buFont typeface="Wingdings 3" pitchFamily="18" charset="2"/>
              <a:buNone/>
            </a:pPr>
            <a:r>
              <a:rPr lang="tr-TR" altLang="tr-TR" sz="4500" b="1" dirty="0"/>
              <a:t>KAYNAK</a:t>
            </a:r>
            <a:r>
              <a:rPr lang="tr-TR" altLang="tr-TR" sz="4500" dirty="0"/>
              <a:t>: Nuran Yıldız, Halkla İlişkilerde Kavramlar, Sınırlar, Sorunlar, Selçuk İletişim, 6(2), 2010. </a:t>
            </a:r>
          </a:p>
          <a:p>
            <a:pPr marL="0" indent="0" eaLnBrk="1" hangingPunct="1">
              <a:lnSpc>
                <a:spcPct val="150000"/>
              </a:lnSpc>
              <a:buFont typeface="Wingdings 3" pitchFamily="18" charset="2"/>
              <a:buNone/>
            </a:pPr>
            <a:endParaRPr lang="tr-TR" altLang="tr-TR" sz="4500" dirty="0"/>
          </a:p>
          <a:p>
            <a:pPr marL="0" indent="0" eaLnBrk="1" hangingPunct="1">
              <a:lnSpc>
                <a:spcPct val="150000"/>
              </a:lnSpc>
              <a:buFont typeface="Arial" charset="0"/>
              <a:buNone/>
            </a:pPr>
            <a:endParaRPr lang="tr-TR" altLang="tr-TR" dirty="0"/>
          </a:p>
        </p:txBody>
      </p:sp>
      <p:sp>
        <p:nvSpPr>
          <p:cNvPr id="4" name="Unvan 1"/>
          <p:cNvSpPr txBox="1">
            <a:spLocks/>
          </p:cNvSpPr>
          <p:nvPr/>
        </p:nvSpPr>
        <p:spPr>
          <a:xfrm>
            <a:off x="911225" y="760413"/>
            <a:ext cx="5421313" cy="800100"/>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defRPr/>
            </a:pPr>
            <a:r>
              <a:rPr lang="tr-TR" sz="4000" dirty="0">
                <a:solidFill>
                  <a:schemeClr val="tx1"/>
                </a:solidFill>
                <a:latin typeface="+mn-lt"/>
              </a:rPr>
              <a:t>4. </a:t>
            </a:r>
            <a:r>
              <a:rPr lang="tr-TR" sz="4000" dirty="0" err="1">
                <a:solidFill>
                  <a:schemeClr val="tx1"/>
                </a:solidFill>
                <a:latin typeface="+mn-lt"/>
              </a:rPr>
              <a:t>Meslekleşme</a:t>
            </a:r>
            <a:r>
              <a:rPr lang="tr-TR" sz="4000" dirty="0">
                <a:solidFill>
                  <a:schemeClr val="tx1"/>
                </a:solidFill>
                <a:latin typeface="+mn-lt"/>
              </a:rPr>
              <a:t> Sorunu</a:t>
            </a:r>
          </a:p>
        </p:txBody>
      </p:sp>
    </p:spTree>
    <p:extLst>
      <p:ext uri="{BB962C8B-B14F-4D97-AF65-F5344CB8AC3E}">
        <p14:creationId xmlns:p14="http://schemas.microsoft.com/office/powerpoint/2010/main" val="2861000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İçerik Yer Tutucusu 2"/>
          <p:cNvSpPr>
            <a:spLocks noGrp="1"/>
          </p:cNvSpPr>
          <p:nvPr>
            <p:ph idx="1"/>
          </p:nvPr>
        </p:nvSpPr>
        <p:spPr>
          <a:xfrm>
            <a:off x="1277711" y="2100488"/>
            <a:ext cx="10557534" cy="4414611"/>
          </a:xfrm>
        </p:spPr>
        <p:txBody>
          <a:bodyPr rtlCol="0">
            <a:normAutofit fontScale="70000" lnSpcReduction="20000"/>
          </a:bodyPr>
          <a:lstStyle/>
          <a:p>
            <a:pPr marL="0" indent="0" eaLnBrk="1" fontAlgn="auto" hangingPunct="1">
              <a:spcAft>
                <a:spcPts val="0"/>
              </a:spcAft>
              <a:buFont typeface="Arial" panose="020B0604020202020204" pitchFamily="34" charset="0"/>
              <a:buNone/>
              <a:defRPr/>
            </a:pPr>
            <a:r>
              <a:rPr lang="tr-TR" altLang="tr-TR" sz="4500" dirty="0"/>
              <a:t>TÜHİD dışındaki derneklerin yeterince etkin olamayışı</a:t>
            </a:r>
          </a:p>
          <a:p>
            <a:pPr eaLnBrk="1" fontAlgn="auto" hangingPunct="1">
              <a:spcAft>
                <a:spcPts val="0"/>
              </a:spcAft>
              <a:buFont typeface="Arial" panose="020B0604020202020204" pitchFamily="34" charset="0"/>
              <a:buChar char="•"/>
              <a:defRPr/>
            </a:pPr>
            <a:endParaRPr lang="tr-TR" altLang="tr-TR" sz="4500" dirty="0"/>
          </a:p>
          <a:p>
            <a:pPr marL="0" indent="0" eaLnBrk="1" fontAlgn="auto" hangingPunct="1">
              <a:spcAft>
                <a:spcPts val="0"/>
              </a:spcAft>
              <a:buFont typeface="Arial" panose="020B0604020202020204" pitchFamily="34" charset="0"/>
              <a:buNone/>
              <a:defRPr/>
            </a:pPr>
            <a:r>
              <a:rPr lang="tr-TR" altLang="tr-TR" sz="4500" dirty="0"/>
              <a:t>Uygulamada yaşanan güçlükler</a:t>
            </a:r>
          </a:p>
          <a:p>
            <a:pPr marL="0" indent="0" eaLnBrk="1" fontAlgn="auto" hangingPunct="1">
              <a:spcAft>
                <a:spcPts val="0"/>
              </a:spcAft>
              <a:buFont typeface="Arial" panose="020B0604020202020204" pitchFamily="34" charset="0"/>
              <a:buNone/>
              <a:defRPr/>
            </a:pPr>
            <a:endParaRPr lang="tr-TR" altLang="tr-TR" sz="4500" dirty="0"/>
          </a:p>
          <a:p>
            <a:pPr marL="0" indent="0" eaLnBrk="1" fontAlgn="auto" hangingPunct="1">
              <a:spcAft>
                <a:spcPts val="0"/>
              </a:spcAft>
              <a:buFont typeface="Arial" panose="020B0604020202020204" pitchFamily="34" charset="0"/>
              <a:buNone/>
              <a:defRPr/>
            </a:pPr>
            <a:r>
              <a:rPr lang="tr-TR" altLang="tr-TR" sz="4500" dirty="0"/>
              <a:t>Akademik ilginin azlığı</a:t>
            </a:r>
          </a:p>
          <a:p>
            <a:pPr marL="0" indent="0" eaLnBrk="1" fontAlgn="auto" hangingPunct="1">
              <a:spcAft>
                <a:spcPts val="0"/>
              </a:spcAft>
              <a:buFont typeface="Arial" panose="020B0604020202020204" pitchFamily="34" charset="0"/>
              <a:buNone/>
              <a:defRPr/>
            </a:pPr>
            <a:endParaRPr lang="tr-TR" altLang="tr-TR" sz="4500" dirty="0"/>
          </a:p>
          <a:p>
            <a:pPr marL="0" indent="0" eaLnBrk="1" fontAlgn="auto" hangingPunct="1">
              <a:spcAft>
                <a:spcPts val="0"/>
              </a:spcAft>
              <a:buFont typeface="Arial" panose="020B0604020202020204" pitchFamily="34" charset="0"/>
              <a:buNone/>
              <a:defRPr/>
            </a:pPr>
            <a:r>
              <a:rPr lang="tr-TR" altLang="tr-TR" sz="4500" dirty="0"/>
              <a:t>Bütçe kısıtlamaları</a:t>
            </a:r>
          </a:p>
          <a:p>
            <a:pPr marL="0" indent="0" eaLnBrk="1" fontAlgn="auto" hangingPunct="1">
              <a:spcAft>
                <a:spcPts val="0"/>
              </a:spcAft>
              <a:buFont typeface="Arial" panose="020B0604020202020204" pitchFamily="34" charset="0"/>
              <a:buNone/>
              <a:defRPr/>
            </a:pPr>
            <a:endParaRPr lang="tr-TR" altLang="tr-TR" sz="4500" dirty="0"/>
          </a:p>
          <a:p>
            <a:pPr marL="0" indent="0" eaLnBrk="1" fontAlgn="auto" hangingPunct="1">
              <a:spcAft>
                <a:spcPts val="0"/>
              </a:spcAft>
              <a:buFont typeface="Arial" panose="020B0604020202020204" pitchFamily="34" charset="0"/>
              <a:buNone/>
              <a:defRPr/>
            </a:pPr>
            <a:r>
              <a:rPr lang="tr-TR" altLang="tr-TR" sz="4500" dirty="0"/>
              <a:t>Cinsiyet ile ilgili tartışmalar</a:t>
            </a:r>
          </a:p>
          <a:p>
            <a:pPr marL="0" indent="0" eaLnBrk="1" fontAlgn="auto" hangingPunct="1">
              <a:spcAft>
                <a:spcPts val="0"/>
              </a:spcAft>
              <a:buFont typeface="Arial" panose="020B0604020202020204" pitchFamily="34" charset="0"/>
              <a:buNone/>
              <a:defRPr/>
            </a:pPr>
            <a:endParaRPr lang="tr-TR" altLang="tr-TR" sz="2400" dirty="0">
              <a:solidFill>
                <a:srgbClr val="002060"/>
              </a:solidFill>
            </a:endParaRPr>
          </a:p>
        </p:txBody>
      </p:sp>
      <p:sp>
        <p:nvSpPr>
          <p:cNvPr id="55309" name="Unvan 1"/>
          <p:cNvSpPr txBox="1">
            <a:spLocks/>
          </p:cNvSpPr>
          <p:nvPr/>
        </p:nvSpPr>
        <p:spPr bwMode="auto">
          <a:xfrm>
            <a:off x="1171575" y="1398587"/>
            <a:ext cx="10476634" cy="617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sz="2800">
                <a:solidFill>
                  <a:schemeClr val="tx1"/>
                </a:solidFill>
                <a:latin typeface="Calibri" pitchFamily="34" charset="0"/>
              </a:defRPr>
            </a:lvl1pPr>
            <a:lvl2pPr marL="742950" indent="-285750" defTabSz="457200">
              <a:defRPr sz="2400">
                <a:solidFill>
                  <a:schemeClr val="tx1"/>
                </a:solidFill>
                <a:latin typeface="Calibri" pitchFamily="34" charset="0"/>
              </a:defRPr>
            </a:lvl2pPr>
            <a:lvl3pPr defTabSz="457200">
              <a:defRPr sz="2000">
                <a:solidFill>
                  <a:schemeClr val="tx1"/>
                </a:solidFill>
                <a:latin typeface="Calibri" pitchFamily="34" charset="0"/>
              </a:defRPr>
            </a:lvl3pPr>
            <a:lvl4pPr defTabSz="457200">
              <a:defRPr sz="2000">
                <a:solidFill>
                  <a:schemeClr val="tx1"/>
                </a:solidFill>
                <a:latin typeface="Calibri" pitchFamily="34" charset="0"/>
              </a:defRPr>
            </a:lvl4pPr>
            <a:lvl5pPr defTabSz="457200">
              <a:defRPr sz="2000">
                <a:solidFill>
                  <a:schemeClr val="tx1"/>
                </a:solidFill>
                <a:latin typeface="Calibri" pitchFamily="34" charset="0"/>
              </a:defRPr>
            </a:lvl5pPr>
            <a:lvl6pPr defTabSz="457200" eaLnBrk="0" fontAlgn="base" hangingPunct="0">
              <a:spcAft>
                <a:spcPct val="0"/>
              </a:spcAft>
              <a:buFont typeface="Arial" charset="0"/>
              <a:defRPr sz="2000">
                <a:solidFill>
                  <a:schemeClr val="tx1"/>
                </a:solidFill>
                <a:latin typeface="Calibri" pitchFamily="34" charset="0"/>
              </a:defRPr>
            </a:lvl6pPr>
            <a:lvl7pPr defTabSz="457200" eaLnBrk="0" fontAlgn="base" hangingPunct="0">
              <a:spcAft>
                <a:spcPct val="0"/>
              </a:spcAft>
              <a:buFont typeface="Arial" charset="0"/>
              <a:defRPr sz="2000">
                <a:solidFill>
                  <a:schemeClr val="tx1"/>
                </a:solidFill>
                <a:latin typeface="Calibri" pitchFamily="34" charset="0"/>
              </a:defRPr>
            </a:lvl7pPr>
            <a:lvl8pPr defTabSz="457200" eaLnBrk="0" fontAlgn="base" hangingPunct="0">
              <a:spcAft>
                <a:spcPct val="0"/>
              </a:spcAft>
              <a:buFont typeface="Arial" charset="0"/>
              <a:defRPr sz="2000">
                <a:solidFill>
                  <a:schemeClr val="tx1"/>
                </a:solidFill>
                <a:latin typeface="Calibri" pitchFamily="34" charset="0"/>
              </a:defRPr>
            </a:lvl8pPr>
            <a:lvl9pPr defTabSz="457200" eaLnBrk="0" fontAlgn="base" hangingPunct="0">
              <a:spcAft>
                <a:spcPct val="0"/>
              </a:spcAft>
              <a:buFont typeface="Arial" charset="0"/>
              <a:defRPr sz="2000">
                <a:solidFill>
                  <a:schemeClr val="tx1"/>
                </a:solidFill>
                <a:latin typeface="Calibri" pitchFamily="34" charset="0"/>
              </a:defRPr>
            </a:lvl9pPr>
          </a:lstStyle>
          <a:p>
            <a:pPr eaLnBrk="1" hangingPunct="1"/>
            <a:r>
              <a:rPr lang="tr-TR" altLang="tr-TR" sz="3100" b="1" dirty="0">
                <a:latin typeface="+mn-lt"/>
              </a:rPr>
              <a:t>Türkiye’de Meslekleşme Sorununun Getirdiği Tartışmalar: </a:t>
            </a:r>
          </a:p>
        </p:txBody>
      </p:sp>
      <p:sp>
        <p:nvSpPr>
          <p:cNvPr id="18" name="Unvan 1"/>
          <p:cNvSpPr txBox="1">
            <a:spLocks/>
          </p:cNvSpPr>
          <p:nvPr/>
        </p:nvSpPr>
        <p:spPr>
          <a:xfrm>
            <a:off x="911225" y="531813"/>
            <a:ext cx="5421313" cy="800100"/>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defRPr/>
            </a:pPr>
            <a:r>
              <a:rPr lang="tr-TR" sz="4000" dirty="0">
                <a:solidFill>
                  <a:schemeClr val="tx1"/>
                </a:solidFill>
                <a:latin typeface="+mn-lt"/>
                <a:ea typeface="+mn-ea"/>
                <a:cs typeface="+mn-cs"/>
              </a:rPr>
              <a:t>4. </a:t>
            </a:r>
            <a:r>
              <a:rPr lang="tr-TR" sz="4000" dirty="0" err="1">
                <a:solidFill>
                  <a:schemeClr val="tx1"/>
                </a:solidFill>
                <a:latin typeface="+mn-lt"/>
                <a:ea typeface="+mn-ea"/>
                <a:cs typeface="+mn-cs"/>
              </a:rPr>
              <a:t>Meslekleşme</a:t>
            </a:r>
            <a:r>
              <a:rPr lang="tr-TR" sz="4000" dirty="0">
                <a:solidFill>
                  <a:schemeClr val="tx1"/>
                </a:solidFill>
                <a:latin typeface="+mn-lt"/>
                <a:ea typeface="+mn-ea"/>
                <a:cs typeface="+mn-cs"/>
              </a:rPr>
              <a:t> Sorunu</a:t>
            </a:r>
          </a:p>
        </p:txBody>
      </p:sp>
    </p:spTree>
    <p:extLst>
      <p:ext uri="{BB962C8B-B14F-4D97-AF65-F5344CB8AC3E}">
        <p14:creationId xmlns:p14="http://schemas.microsoft.com/office/powerpoint/2010/main" val="26882144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62">
                                            <p:txEl>
                                              <p:pRg st="0" end="0"/>
                                            </p:txEl>
                                          </p:spTgt>
                                        </p:tgtEl>
                                        <p:attrNameLst>
                                          <p:attrName>style.visibility</p:attrName>
                                        </p:attrNameLst>
                                      </p:cBhvr>
                                      <p:to>
                                        <p:strVal val="visible"/>
                                      </p:to>
                                    </p:set>
                                    <p:animEffect transition="in" filter="fade">
                                      <p:cBhvr>
                                        <p:cTn id="7" dur="1000"/>
                                        <p:tgtEl>
                                          <p:spTgt spid="40962">
                                            <p:txEl>
                                              <p:pRg st="0" end="0"/>
                                            </p:txEl>
                                          </p:spTgt>
                                        </p:tgtEl>
                                      </p:cBhvr>
                                    </p:animEffect>
                                    <p:anim calcmode="lin" valueType="num">
                                      <p:cBhvr>
                                        <p:cTn id="8" dur="1000" fill="hold"/>
                                        <p:tgtEl>
                                          <p:spTgt spid="409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62">
                                            <p:txEl>
                                              <p:pRg st="2" end="2"/>
                                            </p:txEl>
                                          </p:spTgt>
                                        </p:tgtEl>
                                        <p:attrNameLst>
                                          <p:attrName>style.visibility</p:attrName>
                                        </p:attrNameLst>
                                      </p:cBhvr>
                                      <p:to>
                                        <p:strVal val="visible"/>
                                      </p:to>
                                    </p:set>
                                    <p:animEffect transition="in" filter="fade">
                                      <p:cBhvr>
                                        <p:cTn id="14" dur="1000"/>
                                        <p:tgtEl>
                                          <p:spTgt spid="40962">
                                            <p:txEl>
                                              <p:pRg st="2" end="2"/>
                                            </p:txEl>
                                          </p:spTgt>
                                        </p:tgtEl>
                                      </p:cBhvr>
                                    </p:animEffect>
                                    <p:anim calcmode="lin" valueType="num">
                                      <p:cBhvr>
                                        <p:cTn id="15" dur="1000" fill="hold"/>
                                        <p:tgtEl>
                                          <p:spTgt spid="4096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09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62">
                                            <p:txEl>
                                              <p:pRg st="4" end="4"/>
                                            </p:txEl>
                                          </p:spTgt>
                                        </p:tgtEl>
                                        <p:attrNameLst>
                                          <p:attrName>style.visibility</p:attrName>
                                        </p:attrNameLst>
                                      </p:cBhvr>
                                      <p:to>
                                        <p:strVal val="visible"/>
                                      </p:to>
                                    </p:set>
                                    <p:animEffect transition="in" filter="fade">
                                      <p:cBhvr>
                                        <p:cTn id="21" dur="1000"/>
                                        <p:tgtEl>
                                          <p:spTgt spid="40962">
                                            <p:txEl>
                                              <p:pRg st="4" end="4"/>
                                            </p:txEl>
                                          </p:spTgt>
                                        </p:tgtEl>
                                      </p:cBhvr>
                                    </p:animEffect>
                                    <p:anim calcmode="lin" valueType="num">
                                      <p:cBhvr>
                                        <p:cTn id="22" dur="1000" fill="hold"/>
                                        <p:tgtEl>
                                          <p:spTgt spid="4096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096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0962">
                                            <p:txEl>
                                              <p:pRg st="6" end="6"/>
                                            </p:txEl>
                                          </p:spTgt>
                                        </p:tgtEl>
                                        <p:attrNameLst>
                                          <p:attrName>style.visibility</p:attrName>
                                        </p:attrNameLst>
                                      </p:cBhvr>
                                      <p:to>
                                        <p:strVal val="visible"/>
                                      </p:to>
                                    </p:set>
                                    <p:animEffect transition="in" filter="fade">
                                      <p:cBhvr>
                                        <p:cTn id="28" dur="1000"/>
                                        <p:tgtEl>
                                          <p:spTgt spid="40962">
                                            <p:txEl>
                                              <p:pRg st="6" end="6"/>
                                            </p:txEl>
                                          </p:spTgt>
                                        </p:tgtEl>
                                      </p:cBhvr>
                                    </p:animEffect>
                                    <p:anim calcmode="lin" valueType="num">
                                      <p:cBhvr>
                                        <p:cTn id="29" dur="1000" fill="hold"/>
                                        <p:tgtEl>
                                          <p:spTgt spid="40962">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096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0962">
                                            <p:txEl>
                                              <p:pRg st="8" end="8"/>
                                            </p:txEl>
                                          </p:spTgt>
                                        </p:tgtEl>
                                        <p:attrNameLst>
                                          <p:attrName>style.visibility</p:attrName>
                                        </p:attrNameLst>
                                      </p:cBhvr>
                                      <p:to>
                                        <p:strVal val="visible"/>
                                      </p:to>
                                    </p:set>
                                    <p:animEffect transition="in" filter="fade">
                                      <p:cBhvr>
                                        <p:cTn id="35" dur="1000"/>
                                        <p:tgtEl>
                                          <p:spTgt spid="40962">
                                            <p:txEl>
                                              <p:pRg st="8" end="8"/>
                                            </p:txEl>
                                          </p:spTgt>
                                        </p:tgtEl>
                                      </p:cBhvr>
                                    </p:animEffect>
                                    <p:anim calcmode="lin" valueType="num">
                                      <p:cBhvr>
                                        <p:cTn id="36" dur="1000" fill="hold"/>
                                        <p:tgtEl>
                                          <p:spTgt spid="40962">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4096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BA7220-5608-4267-A2B1-791BD84B8B6A}"/>
              </a:ext>
            </a:extLst>
          </p:cNvPr>
          <p:cNvSpPr>
            <a:spLocks noGrp="1"/>
          </p:cNvSpPr>
          <p:nvPr>
            <p:ph type="title"/>
          </p:nvPr>
        </p:nvSpPr>
        <p:spPr/>
        <p:txBody>
          <a:bodyPr/>
          <a:lstStyle/>
          <a:p>
            <a:r>
              <a:rPr lang="tr-TR" dirty="0"/>
              <a:t>Halkla İlişkilerde Temel Kavramlar - Reklam</a:t>
            </a:r>
          </a:p>
        </p:txBody>
      </p:sp>
      <p:sp>
        <p:nvSpPr>
          <p:cNvPr id="3" name="İçerik Yer Tutucusu 2">
            <a:extLst>
              <a:ext uri="{FF2B5EF4-FFF2-40B4-BE49-F238E27FC236}">
                <a16:creationId xmlns:a16="http://schemas.microsoft.com/office/drawing/2014/main" id="{C02BC072-18BB-45E0-9487-C7A65E765E3C}"/>
              </a:ext>
            </a:extLst>
          </p:cNvPr>
          <p:cNvSpPr>
            <a:spLocks noGrp="1"/>
          </p:cNvSpPr>
          <p:nvPr>
            <p:ph idx="1"/>
          </p:nvPr>
        </p:nvSpPr>
        <p:spPr/>
        <p:txBody>
          <a:bodyPr/>
          <a:lstStyle/>
          <a:p>
            <a:pPr marL="0" indent="0">
              <a:buNone/>
            </a:pPr>
            <a:r>
              <a:rPr lang="tr-TR" dirty="0"/>
              <a:t>Reklam; "genellikle bir bedel karşılığında, kimliği belirli sponsor tarafından, çeşitli iletişim araç ve yöntemleriyle gerçekleştirilen, ürün, hizmet ve fikirleri tutundurmaya yönelik, önceden planlanan ve kişisel olmayan iletişim20" olarak tanımlanmaktadır. (</a:t>
            </a:r>
            <a:r>
              <a:rPr lang="tr-TR" dirty="0" err="1"/>
              <a:t>Peltekoğlu</a:t>
            </a:r>
            <a:r>
              <a:rPr lang="tr-TR" dirty="0"/>
              <a:t>, 2016: 42)</a:t>
            </a:r>
          </a:p>
        </p:txBody>
      </p:sp>
    </p:spTree>
    <p:extLst>
      <p:ext uri="{BB962C8B-B14F-4D97-AF65-F5344CB8AC3E}">
        <p14:creationId xmlns:p14="http://schemas.microsoft.com/office/powerpoint/2010/main" val="2355698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BA7220-5608-4267-A2B1-791BD84B8B6A}"/>
              </a:ext>
            </a:extLst>
          </p:cNvPr>
          <p:cNvSpPr>
            <a:spLocks noGrp="1"/>
          </p:cNvSpPr>
          <p:nvPr>
            <p:ph type="title"/>
          </p:nvPr>
        </p:nvSpPr>
        <p:spPr/>
        <p:txBody>
          <a:bodyPr/>
          <a:lstStyle/>
          <a:p>
            <a:r>
              <a:rPr lang="tr-TR" dirty="0"/>
              <a:t>Halkla İlişkilerde Temel Kavramlar - Reklam</a:t>
            </a:r>
          </a:p>
        </p:txBody>
      </p:sp>
      <p:sp>
        <p:nvSpPr>
          <p:cNvPr id="3" name="İçerik Yer Tutucusu 2">
            <a:extLst>
              <a:ext uri="{FF2B5EF4-FFF2-40B4-BE49-F238E27FC236}">
                <a16:creationId xmlns:a16="http://schemas.microsoft.com/office/drawing/2014/main" id="{C02BC072-18BB-45E0-9487-C7A65E765E3C}"/>
              </a:ext>
            </a:extLst>
          </p:cNvPr>
          <p:cNvSpPr>
            <a:spLocks noGrp="1"/>
          </p:cNvSpPr>
          <p:nvPr>
            <p:ph idx="1"/>
          </p:nvPr>
        </p:nvSpPr>
        <p:spPr>
          <a:xfrm>
            <a:off x="249381" y="1797627"/>
            <a:ext cx="11554691" cy="4800600"/>
          </a:xfrm>
        </p:spPr>
        <p:txBody>
          <a:bodyPr>
            <a:normAutofit lnSpcReduction="10000"/>
          </a:bodyPr>
          <a:lstStyle/>
          <a:p>
            <a:pPr marL="0" indent="0">
              <a:buNone/>
            </a:pPr>
            <a:r>
              <a:rPr lang="tr-TR" dirty="0"/>
              <a:t>Reklamın amaçları</a:t>
            </a:r>
          </a:p>
          <a:p>
            <a:r>
              <a:rPr lang="tr-TR" dirty="0"/>
              <a:t>Bilgilendirmek</a:t>
            </a:r>
          </a:p>
          <a:p>
            <a:r>
              <a:rPr lang="tr-TR" dirty="0"/>
              <a:t>ikna etmek  </a:t>
            </a:r>
          </a:p>
          <a:p>
            <a:r>
              <a:rPr lang="tr-TR" dirty="0"/>
              <a:t>Hatırlatmak</a:t>
            </a:r>
          </a:p>
          <a:p>
            <a:endParaRPr lang="tr-TR" dirty="0"/>
          </a:p>
          <a:p>
            <a:r>
              <a:rPr lang="tr-TR" dirty="0"/>
              <a:t>Amacı ilk talebi yaratmaya yönelik olan bilgilendirmeye yönelik reklamdan, yeni bir ürünü tanıtmak ve farkındalık yaratmak söz konusu olduğunda yoğunlukla yararlanılırken, ikna etmeye yönelik reklam, genellikle rekabetin yoğunlaştığı dönemlerde seçici talep yaratmak için tercih edilmekte, hatırlatmaya yönelik reklamdan ise çoğunlukla olgunluk dönemindeki ürünler için yararlanılmaktadır(</a:t>
            </a:r>
            <a:r>
              <a:rPr lang="tr-TR" dirty="0" err="1"/>
              <a:t>Peltekoğlu</a:t>
            </a:r>
            <a:r>
              <a:rPr lang="tr-TR" dirty="0"/>
              <a:t>, 2016: 42-43)</a:t>
            </a:r>
          </a:p>
        </p:txBody>
      </p:sp>
    </p:spTree>
    <p:extLst>
      <p:ext uri="{BB962C8B-B14F-4D97-AF65-F5344CB8AC3E}">
        <p14:creationId xmlns:p14="http://schemas.microsoft.com/office/powerpoint/2010/main" val="2513495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330A45-32BD-4DA9-9262-337DEDB12A83}"/>
              </a:ext>
            </a:extLst>
          </p:cNvPr>
          <p:cNvSpPr>
            <a:spLocks noGrp="1"/>
          </p:cNvSpPr>
          <p:nvPr>
            <p:ph type="title"/>
          </p:nvPr>
        </p:nvSpPr>
        <p:spPr/>
        <p:txBody>
          <a:bodyPr/>
          <a:lstStyle/>
          <a:p>
            <a:r>
              <a:rPr lang="tr-TR" dirty="0"/>
              <a:t>Reklam ve Halkla İlişkiler</a:t>
            </a:r>
          </a:p>
        </p:txBody>
      </p:sp>
      <p:sp>
        <p:nvSpPr>
          <p:cNvPr id="3" name="İçerik Yer Tutucusu 2">
            <a:extLst>
              <a:ext uri="{FF2B5EF4-FFF2-40B4-BE49-F238E27FC236}">
                <a16:creationId xmlns:a16="http://schemas.microsoft.com/office/drawing/2014/main" id="{1AAB23A0-733D-4AC3-BA1B-59EDB02E0574}"/>
              </a:ext>
            </a:extLst>
          </p:cNvPr>
          <p:cNvSpPr>
            <a:spLocks noGrp="1"/>
          </p:cNvSpPr>
          <p:nvPr>
            <p:ph idx="1"/>
          </p:nvPr>
        </p:nvSpPr>
        <p:spPr/>
        <p:txBody>
          <a:bodyPr/>
          <a:lstStyle/>
          <a:p>
            <a:r>
              <a:rPr lang="tr-TR" dirty="0"/>
              <a:t>Her ikisi de tanıtma amacı güder ve benzer iletişim araçlarından yararlanır.  Olumlu algı oluşturmayı hedefleyen halkla ilişkiler ve reklam kapsam ve süre açısından farklılaşmaktadır. Halkla ilişkiler daha uzun döneme yayılır ve daha geniş kapsamlıdır. Ayrıca reklam tek yönlü iken halkla ilişkiler çift yönlüdür. </a:t>
            </a:r>
          </a:p>
        </p:txBody>
      </p:sp>
    </p:spTree>
    <p:extLst>
      <p:ext uri="{BB962C8B-B14F-4D97-AF65-F5344CB8AC3E}">
        <p14:creationId xmlns:p14="http://schemas.microsoft.com/office/powerpoint/2010/main" val="4034762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03F5A1-5121-481D-A01E-F4FB4002D178}"/>
              </a:ext>
            </a:extLst>
          </p:cNvPr>
          <p:cNvSpPr>
            <a:spLocks noGrp="1"/>
          </p:cNvSpPr>
          <p:nvPr>
            <p:ph type="title"/>
          </p:nvPr>
        </p:nvSpPr>
        <p:spPr/>
        <p:txBody>
          <a:bodyPr/>
          <a:lstStyle/>
          <a:p>
            <a:r>
              <a:rPr lang="tr-TR" dirty="0"/>
              <a:t>Halkla İlişkilerde Temel Kavramlar</a:t>
            </a:r>
          </a:p>
        </p:txBody>
      </p:sp>
      <p:sp>
        <p:nvSpPr>
          <p:cNvPr id="3" name="İçerik Yer Tutucusu 2">
            <a:extLst>
              <a:ext uri="{FF2B5EF4-FFF2-40B4-BE49-F238E27FC236}">
                <a16:creationId xmlns:a16="http://schemas.microsoft.com/office/drawing/2014/main" id="{180D95FD-8FF0-42E1-AAF5-D84208D29B38}"/>
              </a:ext>
            </a:extLst>
          </p:cNvPr>
          <p:cNvSpPr>
            <a:spLocks noGrp="1"/>
          </p:cNvSpPr>
          <p:nvPr>
            <p:ph idx="1"/>
          </p:nvPr>
        </p:nvSpPr>
        <p:spPr/>
        <p:txBody>
          <a:bodyPr/>
          <a:lstStyle/>
          <a:p>
            <a:r>
              <a:rPr lang="tr-TR" b="1" dirty="0"/>
              <a:t>Hedef Kitle </a:t>
            </a:r>
            <a:r>
              <a:rPr lang="tr-TR" dirty="0"/>
              <a:t>:  «Halkla ilişkiler açısından ‘halk’ , kuruluşun dikkate alma gereği duyduğu, ortak beklentileri olan insanlar topluluğu, yani kurumla doğrudan ya da dolaylı bağı olan alt gruplar, halkı tanımlar.  Bir başka deyişle, halkla ilişkiler alanında halk sözcüğü, kuruluşun muhatap olmak durumunda kaldığı "hedef </a:t>
            </a:r>
            <a:r>
              <a:rPr lang="tr-TR" dirty="0" err="1"/>
              <a:t>kitle"yi</a:t>
            </a:r>
            <a:r>
              <a:rPr lang="tr-TR" dirty="0"/>
              <a:t> açıklar.» (</a:t>
            </a:r>
            <a:r>
              <a:rPr lang="tr-TR" dirty="0" err="1"/>
              <a:t>Peltekoğlu</a:t>
            </a:r>
            <a:r>
              <a:rPr lang="tr-TR"/>
              <a:t>, 2016: 178)</a:t>
            </a:r>
            <a:endParaRPr lang="tr-TR" dirty="0"/>
          </a:p>
        </p:txBody>
      </p:sp>
      <p:sp>
        <p:nvSpPr>
          <p:cNvPr id="5" name="Metin kutusu 4">
            <a:extLst>
              <a:ext uri="{FF2B5EF4-FFF2-40B4-BE49-F238E27FC236}">
                <a16:creationId xmlns:a16="http://schemas.microsoft.com/office/drawing/2014/main" id="{1040C014-23A8-4306-846C-904D0553FABE}"/>
              </a:ext>
            </a:extLst>
          </p:cNvPr>
          <p:cNvSpPr txBox="1"/>
          <p:nvPr/>
        </p:nvSpPr>
        <p:spPr>
          <a:xfrm>
            <a:off x="1253067" y="5013657"/>
            <a:ext cx="8816622" cy="369332"/>
          </a:xfrm>
          <a:prstGeom prst="rect">
            <a:avLst/>
          </a:prstGeom>
          <a:noFill/>
        </p:spPr>
        <p:txBody>
          <a:bodyPr wrap="square">
            <a:spAutoFit/>
          </a:bodyPr>
          <a:lstStyle/>
          <a:p>
            <a:r>
              <a:rPr lang="tr-TR" dirty="0"/>
              <a:t>Filiz Balta </a:t>
            </a:r>
            <a:r>
              <a:rPr lang="tr-TR" dirty="0" err="1"/>
              <a:t>Peltekoğlu</a:t>
            </a:r>
            <a:r>
              <a:rPr lang="tr-TR" dirty="0"/>
              <a:t>, 2016, Halkla İlişkiler Nedir, İstanbul Beta Yay. 9. Baskı</a:t>
            </a:r>
          </a:p>
        </p:txBody>
      </p:sp>
    </p:spTree>
    <p:extLst>
      <p:ext uri="{BB962C8B-B14F-4D97-AF65-F5344CB8AC3E}">
        <p14:creationId xmlns:p14="http://schemas.microsoft.com/office/powerpoint/2010/main" val="225077626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453</Words>
  <Application>Microsoft Office PowerPoint</Application>
  <PresentationFormat>Geniş ekran</PresentationFormat>
  <Paragraphs>48</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Century Gothic</vt:lpstr>
      <vt:lpstr>Wingdings 3</vt:lpstr>
      <vt:lpstr>Office Teması</vt:lpstr>
      <vt:lpstr>Hafta 3- Halkla İlişkiler Kavramının Sorunları, Sınırları</vt:lpstr>
      <vt:lpstr>PowerPoint Sunusu</vt:lpstr>
      <vt:lpstr>PowerPoint Sunusu</vt:lpstr>
      <vt:lpstr>PowerPoint Sunusu</vt:lpstr>
      <vt:lpstr>PowerPoint Sunusu</vt:lpstr>
      <vt:lpstr>Halkla İlişkilerde Temel Kavramlar - Reklam</vt:lpstr>
      <vt:lpstr>Halkla İlişkilerde Temel Kavramlar - Reklam</vt:lpstr>
      <vt:lpstr>Reklam ve Halkla İlişkiler</vt:lpstr>
      <vt:lpstr>Halkla İlişkilerde Temel Kavramlar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Yazar </dc:creator>
  <cp:lastModifiedBy>Yazar </cp:lastModifiedBy>
  <cp:revision>12</cp:revision>
  <dcterms:created xsi:type="dcterms:W3CDTF">2021-03-11T08:54:23Z</dcterms:created>
  <dcterms:modified xsi:type="dcterms:W3CDTF">2021-03-19T11:14:48Z</dcterms:modified>
</cp:coreProperties>
</file>