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555" r:id="rId3"/>
    <p:sldId id="556" r:id="rId4"/>
    <p:sldId id="557" r:id="rId5"/>
    <p:sldId id="558" r:id="rId6"/>
    <p:sldId id="559" r:id="rId7"/>
    <p:sldId id="560" r:id="rId8"/>
    <p:sldId id="561" r:id="rId9"/>
    <p:sldId id="562" r:id="rId10"/>
    <p:sldId id="63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50964" y="2745537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err="1"/>
              <a:t>Ericson</a:t>
            </a:r>
            <a:r>
              <a:rPr lang="tr-TR" dirty="0"/>
              <a:t> ve </a:t>
            </a:r>
            <a:r>
              <a:rPr lang="tr-TR" dirty="0" err="1"/>
              <a:t>Psikososyal</a:t>
            </a:r>
            <a:r>
              <a:rPr lang="tr-TR" dirty="0"/>
              <a:t> Gelişim Kuramı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8855" y="1926032"/>
            <a:ext cx="9885757" cy="398519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sz="3200" b="1" dirty="0">
                <a:solidFill>
                  <a:srgbClr val="000000"/>
                </a:solidFill>
              </a:rPr>
              <a:t>Güvene karşı güvensizlik</a:t>
            </a:r>
          </a:p>
          <a:p>
            <a:r>
              <a:rPr lang="tr-TR" sz="3200" dirty="0"/>
              <a:t>Bu dönemde beslenme ve bakım gereksiniminin karşılanması önemli olup temel etkileşim figürü anne ve/veya bakıcıdır. </a:t>
            </a:r>
          </a:p>
          <a:p>
            <a:r>
              <a:rPr lang="tr-TR" sz="3200" dirty="0"/>
              <a:t>Bu dönemde “alıcı” yapıya karşı "verici" yapı karşılıklı bir düzen ve denge içinde olmalıdır.  </a:t>
            </a:r>
          </a:p>
          <a:p>
            <a:r>
              <a:rPr lang="tr-TR" sz="3200" dirty="0"/>
              <a:t>Bebeğin rahatlığı ya da tedirginliği çevrede bulunan kişilerin gereksinimleri karşılayıp karşılayamaması ile ilişkilidir.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244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Özerkliğe karşı utanç ve kararsızlık</a:t>
            </a:r>
            <a:br>
              <a:rPr lang="tr-T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51387" y="2133600"/>
            <a:ext cx="10053225" cy="3966754"/>
          </a:xfrm>
        </p:spPr>
        <p:txBody>
          <a:bodyPr>
            <a:normAutofit/>
          </a:bodyPr>
          <a:lstStyle/>
          <a:p>
            <a:r>
              <a:rPr lang="tr-TR" sz="2800" dirty="0"/>
              <a:t>Tuvalet eğitimi açısından önemli bir dönemdir. Tutma bırakma gibi birbirine karşıt iki eğilim arasında bir seçim yapabilme söz konusudur.</a:t>
            </a:r>
          </a:p>
          <a:p>
            <a:r>
              <a:rPr lang="tr-TR" sz="2800" dirty="0"/>
              <a:t>Çocuk özerliğini kazanma çabası içindedir.   </a:t>
            </a:r>
          </a:p>
        </p:txBody>
      </p:sp>
    </p:spTree>
    <p:extLst>
      <p:ext uri="{BB962C8B-B14F-4D97-AF65-F5344CB8AC3E}">
        <p14:creationId xmlns:p14="http://schemas.microsoft.com/office/powerpoint/2010/main" val="122458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Girişime karşı suçluluk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69964" y="2051643"/>
            <a:ext cx="10234648" cy="3859579"/>
          </a:xfrm>
        </p:spPr>
        <p:txBody>
          <a:bodyPr>
            <a:noAutofit/>
          </a:bodyPr>
          <a:lstStyle/>
          <a:p>
            <a:r>
              <a:rPr lang="tr-TR" sz="2800" dirty="0"/>
              <a:t>Bağımsızlık duygusunun ön plana çıktığı ve cinsel kimliğin kazanıldığı bu dönemde temel etkileşim figürü aile üyeleridir. </a:t>
            </a:r>
          </a:p>
          <a:p>
            <a:r>
              <a:rPr lang="tr-TR" sz="2800" dirty="0"/>
              <a:t>Merak ve öğrenme erkek çocukta atılgan davranış özelliklerine, kızlarda ele geçirme ya da çekici oluş gibi davranış biçimlerine dönüşür. Bu dönemin önemli kazanımı “amacı olma” </a:t>
            </a:r>
            <a:r>
              <a:rPr lang="tr-TR" sz="2800" dirty="0" err="1"/>
              <a:t>dır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5357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Başarıya karşı aşağılık duygusu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5214" y="2009773"/>
            <a:ext cx="9369398" cy="3901449"/>
          </a:xfrm>
        </p:spPr>
        <p:txBody>
          <a:bodyPr>
            <a:normAutofit fontScale="85000" lnSpcReduction="20000"/>
          </a:bodyPr>
          <a:lstStyle/>
          <a:p>
            <a:r>
              <a:rPr lang="tr-TR" sz="2800" dirty="0"/>
              <a:t>Yetkinlik duygusunun hissedildiği ve yeteneklerin keşfedildiği bu dönemde komşular ve okul çevresini oluşturan bireyler temel etkileşim figürüdür. </a:t>
            </a:r>
          </a:p>
          <a:p>
            <a:r>
              <a:rPr lang="tr-TR" sz="2800" dirty="0"/>
              <a:t>El, kol, ayak ile ilgili sanatsal, sportif ve bilişsel becerilerin ön plana çıkar. </a:t>
            </a:r>
          </a:p>
          <a:p>
            <a:r>
              <a:rPr lang="tr-TR" sz="2800" dirty="0"/>
              <a:t>Üretici bir çalışma ve yapıcılık, başarıya odaklı olma özellikleri görülür.   </a:t>
            </a:r>
          </a:p>
          <a:p>
            <a:r>
              <a:rPr lang="tr-TR" sz="2800" dirty="0"/>
              <a:t>Bu dönemin önemli kazanımı “yetkin hissetme” </a:t>
            </a:r>
            <a:r>
              <a:rPr lang="tr-TR" sz="2800" dirty="0" err="1"/>
              <a:t>dir</a:t>
            </a:r>
            <a:r>
              <a:rPr lang="tr-TR" sz="2800" dirty="0"/>
              <a:t>.</a:t>
            </a:r>
          </a:p>
          <a:p>
            <a:r>
              <a:rPr lang="tr-TR" sz="2800" dirty="0"/>
              <a:t>Çocukların akademik, sanat ve spor dallarındaki performanslarının övgü alması durumunda, kendilerini bu yönde geliştirmeleri veya ilgili dalları reddetmesi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275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Ego kimliğine karşı rol karmaşası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0056" y="1898119"/>
            <a:ext cx="9634556" cy="4013103"/>
          </a:xfrm>
        </p:spPr>
        <p:txBody>
          <a:bodyPr>
            <a:normAutofit/>
          </a:bodyPr>
          <a:lstStyle/>
          <a:p>
            <a:r>
              <a:rPr lang="tr-TR" sz="2400" dirty="0"/>
              <a:t>Akranlar ve rol modellerin temel etkileşim figürü olduğu bu dönemde kimlik kazanılır (kişisel değerler, amaçlar ve inançlar). </a:t>
            </a:r>
          </a:p>
          <a:p>
            <a:r>
              <a:rPr lang="tr-TR" sz="2400" dirty="0"/>
              <a:t>Cinsiyete özgü organlar hızla gelişir. İçsel coşkular, gelişimsel sorunlar, eskiden aşılanmış roller ve hünerler yeni yüklenilecek roller ve sorumluluklar ile karşılaştırılır.  </a:t>
            </a:r>
          </a:p>
          <a:p>
            <a:r>
              <a:rPr lang="tr-TR" sz="2400" dirty="0"/>
              <a:t> Bu dönemin önemli kazanımı “sadakat gösterme” </a:t>
            </a:r>
            <a:r>
              <a:rPr lang="tr-TR" sz="2400" dirty="0" err="1"/>
              <a:t>dir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491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Yakınlığa karşı yalıtılmışlık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Meslek ve eş seçiminin gerçekleştiği bu dönemde temel etkileşim figürü iş arkadaşları ile duygusal partnerlerdir. Kişi kendi kimliğini bir başkasının kimliği ile birleştirir.  Bu dönemin önemli kazanımı “sevgi besleme” </a:t>
            </a:r>
            <a:r>
              <a:rPr lang="tr-TR" sz="2800" dirty="0" err="1"/>
              <a:t>dir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8525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Üretkenliğe karşı kısırlık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1923" y="1716681"/>
            <a:ext cx="9592689" cy="4194541"/>
          </a:xfrm>
        </p:spPr>
        <p:txBody>
          <a:bodyPr>
            <a:normAutofit/>
          </a:bodyPr>
          <a:lstStyle/>
          <a:p>
            <a:r>
              <a:rPr lang="tr-TR" sz="2800" dirty="0"/>
              <a:t>Kariyerin ve anne babalığın önemli olduğu bu dönemde temel etkileşim figürü ev halkı ve iş arkadaşlarıdır. </a:t>
            </a:r>
          </a:p>
          <a:p>
            <a:r>
              <a:rPr lang="tr-TR" sz="2800" dirty="0"/>
              <a:t>Benliğin en önemli işlevi olan üretme, yaratma ve üretilen, yaratılan şeylere sevgi ile bağlanma vardır. </a:t>
            </a:r>
          </a:p>
          <a:p>
            <a:r>
              <a:rPr lang="tr-TR" sz="2800" dirty="0"/>
              <a:t>Çocuk yetiştirme, işyerinde üretken olma ve sosyal faaliyetlere katılma söz konusudur.  Bu dönemin önemli kazanımı “bakım verebilme” </a:t>
            </a:r>
            <a:r>
              <a:rPr lang="tr-TR" sz="2800" dirty="0" err="1"/>
              <a:t>dir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3171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Ego Bütünlüğüne karşı Umutsuzluk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Bu dönemde birey, emekli olmuş bir kişi olarak tüm yaşamının muhasebesini yapar. </a:t>
            </a:r>
          </a:p>
          <a:p>
            <a:r>
              <a:rPr lang="tr-TR" sz="2400" dirty="0"/>
              <a:t>Geçmişi sorgulama, hayattan memnuniyet ya da pişmanlık görülür. Bilgelik, bir kişinin hayatını tamamlaması ve ölümü korkusuzca kabul etmesidir.   </a:t>
            </a:r>
          </a:p>
          <a:p>
            <a:r>
              <a:rPr lang="tr-TR" sz="2400" dirty="0"/>
              <a:t>Bu dönemin önemli kazanımı “bilgelik” tir.</a:t>
            </a:r>
          </a:p>
        </p:txBody>
      </p:sp>
    </p:spTree>
    <p:extLst>
      <p:ext uri="{BB962C8B-B14F-4D97-AF65-F5344CB8AC3E}">
        <p14:creationId xmlns:p14="http://schemas.microsoft.com/office/powerpoint/2010/main" val="253927261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322</TotalTime>
  <Words>527</Words>
  <Application>Microsoft Office PowerPoint</Application>
  <PresentationFormat>Geniş ekran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Duman</vt:lpstr>
      <vt:lpstr> ÇOCUK GELİŞİMİNDE KURAMLARI</vt:lpstr>
      <vt:lpstr>Ericson ve Psikososyal Gelişim Kuramı  </vt:lpstr>
      <vt:lpstr>Özerkliğe karşı utanç ve kararsızlık </vt:lpstr>
      <vt:lpstr>Girişime karşı suçluluk</vt:lpstr>
      <vt:lpstr>Başarıya karşı aşağılık duygusu</vt:lpstr>
      <vt:lpstr>Ego kimliğine karşı rol karmaşası</vt:lpstr>
      <vt:lpstr>Yakınlığa karşı yalıtılmışlık</vt:lpstr>
      <vt:lpstr>Üretkenliğe karşı kısırlık</vt:lpstr>
      <vt:lpstr>Ego Bütünlüğüne karşı Umutsuzluk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37</cp:revision>
  <dcterms:created xsi:type="dcterms:W3CDTF">2017-09-25T14:34:57Z</dcterms:created>
  <dcterms:modified xsi:type="dcterms:W3CDTF">2020-05-04T21:26:33Z</dcterms:modified>
</cp:coreProperties>
</file>