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334" r:id="rId2"/>
    <p:sldId id="336" r:id="rId3"/>
    <p:sldId id="329" r:id="rId4"/>
    <p:sldId id="335" r:id="rId5"/>
    <p:sldId id="337" r:id="rId6"/>
    <p:sldId id="338" r:id="rId7"/>
    <p:sldId id="340" r:id="rId8"/>
    <p:sldId id="358" r:id="rId9"/>
    <p:sldId id="359" r:id="rId10"/>
    <p:sldId id="363" r:id="rId11"/>
    <p:sldId id="365" r:id="rId12"/>
  </p:sldIdLst>
  <p:sldSz cx="9144000" cy="7315200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6187" autoAdjust="0"/>
  </p:normalViewPr>
  <p:slideViewPr>
    <p:cSldViewPr>
      <p:cViewPr>
        <p:scale>
          <a:sx n="76" d="100"/>
          <a:sy n="76" d="100"/>
        </p:scale>
        <p:origin x="-990" y="-378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2"/>
      </p:cViewPr>
      <p:guideLst>
        <p:guide orient="horz" pos="289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r>
              <a:rPr lang="en-US"/>
              <a:t>Dr. John Valk        Renaissance College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r>
              <a:rPr lang="en-US"/>
              <a:t>Worldviews, Religions and Cultures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287162C-611B-4AC1-82E2-7E8E2E300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65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r>
              <a:rPr lang="en-US"/>
              <a:t>Dr. John Valk        Renaissance College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688975"/>
            <a:ext cx="4303712" cy="3443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r>
              <a:rPr lang="en-US"/>
              <a:t>Worldviews, Religions and Cultures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2" tIns="45821" rIns="91642" bIns="4582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E84BB592-DB0C-4463-A8D0-DE6F8BB19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7989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74408"/>
            <a:ext cx="9013372" cy="713834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413760"/>
            <a:ext cx="6400800" cy="170688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513269-1942-4A41-AE1B-0573D6A02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545926"/>
            <a:ext cx="9021537" cy="162917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489837"/>
            <a:ext cx="9021537" cy="1286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3175092"/>
            <a:ext cx="9021537" cy="11790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606328"/>
            <a:ext cx="8229600" cy="1568027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EE31-521B-47E4-A32A-1501CCFC2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53"/>
            <a:ext cx="201168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92952"/>
            <a:ext cx="556260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B20B-962E-4801-A401-C8A40F40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CF52-4B93-487B-ABF2-09719655C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544320"/>
            <a:ext cx="7772400" cy="4876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74408"/>
            <a:ext cx="9013372" cy="713834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16003"/>
            <a:ext cx="7772400" cy="145288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7803"/>
            <a:ext cx="7772400" cy="142747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583680"/>
            <a:ext cx="4000500" cy="487680"/>
          </a:xfrm>
        </p:spPr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2535285"/>
            <a:ext cx="9013515" cy="9753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1" y="2497576"/>
            <a:ext cx="9013781" cy="4876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1" y="2633472"/>
            <a:ext cx="9014621" cy="4876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622694"/>
            <a:ext cx="457200" cy="487680"/>
          </a:xfrm>
        </p:spPr>
        <p:txBody>
          <a:bodyPr/>
          <a:lstStyle/>
          <a:p>
            <a:fld id="{EF4574B2-1D47-4178-B4DE-46AC9D750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6392-1115-4BE1-8AD2-A6B2CEFCC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544320"/>
            <a:ext cx="3749040" cy="4876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544320"/>
            <a:ext cx="3749040" cy="4876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1253"/>
            <a:ext cx="7772400" cy="12192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44320"/>
            <a:ext cx="3733800" cy="8128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544320"/>
            <a:ext cx="3733800" cy="8128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82D2-87C0-40E8-827A-9A71CC3E27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397760"/>
            <a:ext cx="3733800" cy="414528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397760"/>
            <a:ext cx="3733800" cy="414528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87BD-E392-4C19-8E9D-61E7138A9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1766-B37D-4B6F-86B4-9D1145FA3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74405"/>
            <a:ext cx="9013372" cy="71396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1253"/>
            <a:ext cx="7772400" cy="12192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706880"/>
            <a:ext cx="1905000" cy="479552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B14-DA57-4EE7-B8C0-27457AA0D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706880"/>
            <a:ext cx="5715000" cy="479552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27253"/>
            <a:ext cx="7315200" cy="557107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808880"/>
            <a:ext cx="7315200" cy="73152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583680"/>
            <a:ext cx="3886200" cy="487680"/>
          </a:xfrm>
        </p:spPr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622694"/>
            <a:ext cx="457200" cy="487680"/>
          </a:xfrm>
        </p:spPr>
        <p:txBody>
          <a:bodyPr/>
          <a:lstStyle/>
          <a:p>
            <a:fld id="{E7136E0C-EACE-4A41-8954-20513D7E6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995792"/>
            <a:ext cx="9006840" cy="9753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4960508"/>
            <a:ext cx="9006639" cy="4876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5091442"/>
            <a:ext cx="9006637" cy="5206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71123"/>
            <a:ext cx="9001873" cy="488696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74405"/>
            <a:ext cx="9013372" cy="71396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92947"/>
            <a:ext cx="7772400" cy="12192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44320"/>
            <a:ext cx="77724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604000"/>
            <a:ext cx="2476500" cy="508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583680"/>
            <a:ext cx="3962400" cy="48768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624320"/>
            <a:ext cx="457200" cy="48768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DF178B-80D3-49E3-9BA1-A9D0F97E0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3600" dirty="0" smtClean="0"/>
              <a:t>The Challenge:</a:t>
            </a:r>
            <a:br>
              <a:rPr lang="en-CA" sz="3600" dirty="0" smtClean="0"/>
            </a:br>
            <a:r>
              <a:rPr lang="en-CA" sz="3600" dirty="0" smtClean="0"/>
              <a:t>3. A Worldview Framework</a:t>
            </a:r>
            <a:endParaRPr lang="en-CA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1766-B37D-4B6F-86B4-9D1145FA3C5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685676"/>
            <a:ext cx="4896544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13584"/>
            <a:ext cx="4896544" cy="14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41776"/>
            <a:ext cx="4464496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85677"/>
            <a:ext cx="5616624" cy="13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13584"/>
            <a:ext cx="5616624" cy="14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67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1766-B37D-4B6F-86B4-9D1145FA3C5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 descr="C:\Users\valk\Pictures\Ankara\IMG_85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47625"/>
            <a:ext cx="9877426" cy="7410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29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1766-B37D-4B6F-86B4-9D1145FA3C5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 descr="C:\Users\valk\AppData\Local\Microsoft\Windows\Temporary Internet Files\Content.Outlook\S9GSNSL4\afiş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39" y="0"/>
            <a:ext cx="5171521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9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2947"/>
            <a:ext cx="81472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 smtClean="0"/>
              <a:t>The Challenge:</a:t>
            </a:r>
            <a:br>
              <a:rPr lang="en-CA" sz="3600" dirty="0" smtClean="0"/>
            </a:br>
            <a:r>
              <a:rPr lang="en-CA" sz="3600" dirty="0" smtClean="0"/>
              <a:t>4. Present </a:t>
            </a:r>
            <a:r>
              <a:rPr lang="en-CA" sz="3600" dirty="0"/>
              <a:t>a</a:t>
            </a:r>
            <a:r>
              <a:rPr lang="en-CA" sz="3600" dirty="0" smtClean="0"/>
              <a:t> dynamic understanding of Islam</a:t>
            </a:r>
            <a:endParaRPr lang="en-CA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CF52-4B93-487B-ABF2-09719655CE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929408"/>
            <a:ext cx="8219256" cy="4248472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CA" sz="2600" dirty="0" smtClean="0"/>
              <a:t>Islam as </a:t>
            </a:r>
            <a:r>
              <a:rPr lang="en-CA" sz="2600" i="1" dirty="0" smtClean="0"/>
              <a:t>a vision of life </a:t>
            </a:r>
            <a:r>
              <a:rPr lang="en-CA" sz="2600" dirty="0" smtClean="0"/>
              <a:t>and </a:t>
            </a:r>
            <a:r>
              <a:rPr lang="en-CA" sz="2600" i="1" dirty="0" smtClean="0"/>
              <a:t>a way of life</a:t>
            </a:r>
            <a:r>
              <a:rPr lang="en-CA" sz="2600" dirty="0" smtClean="0"/>
              <a:t>; an Islamic worldview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CA" sz="2600" dirty="0" smtClean="0"/>
              <a:t>Many </a:t>
            </a:r>
            <a:r>
              <a:rPr lang="en-CA" sz="2600" dirty="0"/>
              <a:t>faces of Islam</a:t>
            </a:r>
          </a:p>
          <a:p>
            <a:pPr lvl="1"/>
            <a:r>
              <a:rPr lang="en-CA" dirty="0" smtClean="0"/>
              <a:t>Islam shaped by particular context (culture, tradition &amp; history) in which it lives: past &amp; present.</a:t>
            </a:r>
          </a:p>
          <a:p>
            <a:r>
              <a:rPr lang="en-CA" dirty="0" smtClean="0"/>
              <a:t>Qur’an is primary </a:t>
            </a:r>
          </a:p>
          <a:p>
            <a:pPr lvl="1"/>
            <a:r>
              <a:rPr lang="en-CA" dirty="0" smtClean="0"/>
              <a:t>But insights from other knowledges sources supplemental &amp; important.</a:t>
            </a:r>
          </a:p>
          <a:p>
            <a:r>
              <a:rPr lang="en-CA" dirty="0" smtClean="0"/>
              <a:t>Qur’anic injunctions </a:t>
            </a:r>
          </a:p>
          <a:p>
            <a:pPr lvl="1"/>
            <a:r>
              <a:rPr lang="en-CA" dirty="0" smtClean="0"/>
              <a:t>To be understood in light of context from which they emerged.</a:t>
            </a:r>
          </a:p>
          <a:p>
            <a:pPr lvl="1"/>
            <a:r>
              <a:rPr lang="en-CA" dirty="0" smtClean="0"/>
              <a:t>Require interpretation</a:t>
            </a:r>
          </a:p>
          <a:p>
            <a:r>
              <a:rPr lang="en-CA" dirty="0" smtClean="0"/>
              <a:t>Basic freedom of belief</a:t>
            </a:r>
          </a:p>
          <a:p>
            <a:pPr lvl="1"/>
            <a:r>
              <a:rPr lang="en-CA" dirty="0" smtClean="0"/>
              <a:t>Freedom to explore Islamic principles; two central themes of Islam.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9718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9248"/>
            <a:ext cx="8147248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200" dirty="0" smtClean="0"/>
              <a:t>The Result:</a:t>
            </a:r>
            <a:br>
              <a:rPr lang="en-CA" sz="3200" dirty="0" smtClean="0"/>
            </a:br>
            <a:r>
              <a:rPr lang="en-CA" sz="3200" dirty="0" smtClean="0"/>
              <a:t>1. Transformation of Islamic Religious Education</a:t>
            </a:r>
            <a:endParaRPr lang="en-CA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CF52-4B93-487B-ABF2-09719655CE0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95536" y="2001416"/>
            <a:ext cx="8424936" cy="4392488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Islamic Project: </a:t>
            </a:r>
          </a:p>
          <a:p>
            <a:pPr lvl="1"/>
            <a:r>
              <a:rPr lang="en-CA" dirty="0" smtClean="0"/>
              <a:t>inter-religious; </a:t>
            </a:r>
          </a:p>
          <a:p>
            <a:pPr lvl="1"/>
            <a:r>
              <a:rPr lang="en-CA" dirty="0" smtClean="0"/>
              <a:t>deepened understanding of self &amp; others</a:t>
            </a:r>
          </a:p>
          <a:p>
            <a:r>
              <a:rPr lang="en-CA" dirty="0" smtClean="0"/>
              <a:t>From information imposed to engaging the learner.</a:t>
            </a:r>
          </a:p>
          <a:p>
            <a:r>
              <a:rPr lang="en-CA" dirty="0" smtClean="0"/>
              <a:t>From fixed rituals &amp; beliefs to freedom to explore Qur’anic principles.</a:t>
            </a:r>
          </a:p>
          <a:p>
            <a:r>
              <a:rPr lang="en-CA" dirty="0" smtClean="0"/>
              <a:t>From politicized/violent Islam to one of wisdom, guidance &amp; direction for all of life.</a:t>
            </a:r>
          </a:p>
          <a:p>
            <a:r>
              <a:rPr lang="en-CA" dirty="0" smtClean="0"/>
              <a:t>From rigidly imposed beliefs/behaviours to a dynamic </a:t>
            </a:r>
            <a:r>
              <a:rPr lang="en-CA" i="1" dirty="0" smtClean="0"/>
              <a:t>vision for life </a:t>
            </a:r>
            <a:r>
              <a:rPr lang="en-CA" dirty="0" smtClean="0"/>
              <a:t>and a </a:t>
            </a:r>
            <a:r>
              <a:rPr lang="en-CA" i="1" dirty="0" smtClean="0"/>
              <a:t>way of life.</a:t>
            </a:r>
          </a:p>
          <a:p>
            <a:r>
              <a:rPr lang="en-CA" dirty="0" smtClean="0"/>
              <a:t>From prescription to freedom to explore Islam anew.</a:t>
            </a:r>
          </a:p>
        </p:txBody>
      </p:sp>
    </p:spTree>
    <p:extLst>
      <p:ext uri="{BB962C8B-B14F-4D97-AF65-F5344CB8AC3E}">
        <p14:creationId xmlns="" xmlns:p14="http://schemas.microsoft.com/office/powerpoint/2010/main" val="7800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2947"/>
            <a:ext cx="814724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 smtClean="0"/>
              <a:t>The Results:</a:t>
            </a:r>
            <a:br>
              <a:rPr lang="en-CA" sz="3600" dirty="0" smtClean="0"/>
            </a:br>
            <a:r>
              <a:rPr lang="en-CA" sz="3600" dirty="0" smtClean="0"/>
              <a:t>2. Comments by project members</a:t>
            </a:r>
            <a:endParaRPr lang="en-CA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CF52-4B93-487B-ABF2-09719655CE0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1560" y="2001416"/>
            <a:ext cx="8075240" cy="424847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Project allowed members to think systematically, creating new areas of thought.</a:t>
            </a:r>
          </a:p>
          <a:p>
            <a:r>
              <a:rPr lang="en-CA" dirty="0" smtClean="0"/>
              <a:t>Safe environment to explore new thoughts &amp; ideas, even ask big questions.</a:t>
            </a:r>
          </a:p>
          <a:p>
            <a:r>
              <a:rPr lang="en-CA" dirty="0" smtClean="0"/>
              <a:t>Many gained a stronger connection to their Islamic tradition and beliefs.</a:t>
            </a:r>
            <a:r>
              <a:rPr lang="en-CA" dirty="0"/>
              <a:t> M</a:t>
            </a:r>
            <a:r>
              <a:rPr lang="en-CA" dirty="0" smtClean="0"/>
              <a:t>any questions answered.</a:t>
            </a:r>
          </a:p>
          <a:p>
            <a:r>
              <a:rPr lang="en-CA" dirty="0" smtClean="0"/>
              <a:t>Asking the right questions leads to new insights.</a:t>
            </a:r>
          </a:p>
          <a:p>
            <a:r>
              <a:rPr lang="en-CA" dirty="0" smtClean="0"/>
              <a:t>Worldview framework &amp; Socratic </a:t>
            </a:r>
            <a:r>
              <a:rPr lang="en-CA" dirty="0"/>
              <a:t>style of questioning </a:t>
            </a:r>
            <a:r>
              <a:rPr lang="en-CA" dirty="0" smtClean="0"/>
              <a:t>led to new insights.</a:t>
            </a:r>
          </a:p>
          <a:p>
            <a:r>
              <a:rPr lang="en-CA" dirty="0" smtClean="0"/>
              <a:t>New insights lead to new questions.</a:t>
            </a:r>
          </a:p>
          <a:p>
            <a:r>
              <a:rPr lang="en-CA" dirty="0" smtClean="0"/>
              <a:t>Religion/Islam disassociated with violence.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460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947"/>
            <a:ext cx="8363272" cy="1219200"/>
          </a:xfrm>
        </p:spPr>
        <p:txBody>
          <a:bodyPr>
            <a:normAutofit/>
          </a:bodyPr>
          <a:lstStyle/>
          <a:p>
            <a:pPr algn="ctr"/>
            <a:r>
              <a:rPr lang="en-CA" sz="2800" dirty="0" smtClean="0"/>
              <a:t>The Results:</a:t>
            </a:r>
            <a:br>
              <a:rPr lang="en-CA" sz="2800" dirty="0" smtClean="0"/>
            </a:br>
            <a:r>
              <a:rPr lang="en-CA" sz="2800" dirty="0" smtClean="0"/>
              <a:t>3. Valuable Resource for Religious Education Teachers</a:t>
            </a:r>
            <a:endParaRPr lang="en-CA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CF52-4B93-487B-ABF2-09719655CE0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2001416"/>
            <a:ext cx="8219256" cy="3960440"/>
          </a:xfrm>
        </p:spPr>
        <p:txBody>
          <a:bodyPr>
            <a:normAutofit/>
          </a:bodyPr>
          <a:lstStyle/>
          <a:p>
            <a:r>
              <a:rPr lang="en-CA" dirty="0" smtClean="0"/>
              <a:t>Engaging the learner</a:t>
            </a:r>
          </a:p>
          <a:p>
            <a:pPr lvl="1"/>
            <a:r>
              <a:rPr lang="en-CA" dirty="0" smtClean="0"/>
              <a:t>Invites all to take an active role in determining their own beliefs &amp; values.</a:t>
            </a:r>
          </a:p>
          <a:p>
            <a:pPr lvl="1"/>
            <a:r>
              <a:rPr lang="en-CA" dirty="0" smtClean="0"/>
              <a:t>Creates a dynamic approach to one’s beliefs &amp; values: </a:t>
            </a:r>
          </a:p>
          <a:p>
            <a:pPr lvl="1"/>
            <a:r>
              <a:rPr lang="en-CA" dirty="0"/>
              <a:t>C</a:t>
            </a:r>
            <a:r>
              <a:rPr lang="en-CA" dirty="0" smtClean="0"/>
              <a:t>ontinuous process of questioning, understanding, reflection, articulation &amp; new questions.</a:t>
            </a:r>
          </a:p>
          <a:p>
            <a:r>
              <a:rPr lang="en-CA" dirty="0"/>
              <a:t>A worldview approach: </a:t>
            </a:r>
          </a:p>
          <a:p>
            <a:pPr lvl="1"/>
            <a:r>
              <a:rPr lang="en-CA" dirty="0" smtClean="0"/>
              <a:t>Interdisciplinary </a:t>
            </a:r>
            <a:r>
              <a:rPr lang="en-CA" dirty="0"/>
              <a:t>&amp; comprehensive.</a:t>
            </a:r>
          </a:p>
          <a:p>
            <a:pPr lvl="1"/>
            <a:r>
              <a:rPr lang="en-CA" dirty="0"/>
              <a:t>Inclusive of all worldviews.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183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2947"/>
            <a:ext cx="7113984" cy="1219200"/>
          </a:xfrm>
        </p:spPr>
        <p:txBody>
          <a:bodyPr>
            <a:normAutofit/>
          </a:bodyPr>
          <a:lstStyle/>
          <a:p>
            <a:pPr algn="ctr"/>
            <a:r>
              <a:rPr lang="en-CA" sz="3600" dirty="0" smtClean="0"/>
              <a:t>Conclusion</a:t>
            </a:r>
            <a:endParaRPr lang="en-CA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CF52-4B93-487B-ABF2-09719655CE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3568" y="1785392"/>
            <a:ext cx="8003232" cy="4635728"/>
          </a:xfrm>
        </p:spPr>
        <p:txBody>
          <a:bodyPr>
            <a:normAutofit/>
          </a:bodyPr>
          <a:lstStyle/>
          <a:p>
            <a:r>
              <a:rPr lang="en-CA" dirty="0" smtClean="0"/>
              <a:t>Ignorance leads to stereotyping and violence</a:t>
            </a:r>
          </a:p>
          <a:p>
            <a:r>
              <a:rPr lang="en-CA" dirty="0" smtClean="0"/>
              <a:t>Education models need to engage the learner</a:t>
            </a:r>
          </a:p>
          <a:p>
            <a:r>
              <a:rPr lang="en-CA" dirty="0" smtClean="0"/>
              <a:t>Religions/Islam are dynamic</a:t>
            </a:r>
          </a:p>
          <a:p>
            <a:pPr lvl="1"/>
            <a:r>
              <a:rPr lang="en-CA" i="1" dirty="0" smtClean="0"/>
              <a:t>visions of life </a:t>
            </a:r>
            <a:r>
              <a:rPr lang="en-CA" dirty="0" smtClean="0"/>
              <a:t>and </a:t>
            </a:r>
            <a:r>
              <a:rPr lang="en-CA" i="1" dirty="0" smtClean="0"/>
              <a:t>ways of life.</a:t>
            </a:r>
            <a:endParaRPr lang="en-CA" dirty="0"/>
          </a:p>
          <a:p>
            <a:r>
              <a:rPr lang="en-CA" dirty="0" smtClean="0"/>
              <a:t>Worldview framework with Socratic approach resulted in considerable growth among project members</a:t>
            </a:r>
            <a:endParaRPr lang="en-CA" dirty="0"/>
          </a:p>
          <a:p>
            <a:r>
              <a:rPr lang="en-CA" dirty="0" smtClean="0"/>
              <a:t>Worldview approach to Islam (or any religious or secular worldview</a:t>
            </a:r>
            <a:r>
              <a:rPr lang="en-CA" dirty="0"/>
              <a:t>) </a:t>
            </a:r>
            <a:r>
              <a:rPr lang="en-CA" dirty="0" smtClean="0"/>
              <a:t>is a valuable resource for religious educators/ teachers.</a:t>
            </a:r>
          </a:p>
        </p:txBody>
      </p:sp>
    </p:spTree>
    <p:extLst>
      <p:ext uri="{BB962C8B-B14F-4D97-AF65-F5344CB8AC3E}">
        <p14:creationId xmlns="" xmlns:p14="http://schemas.microsoft.com/office/powerpoint/2010/main" val="25797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1016003"/>
            <a:ext cx="7772400" cy="985413"/>
          </a:xfrm>
        </p:spPr>
        <p:txBody>
          <a:bodyPr/>
          <a:lstStyle/>
          <a:p>
            <a:pPr algn="ctr"/>
            <a:r>
              <a:rPr lang="en-CA" b="1" dirty="0" smtClean="0">
                <a:latin typeface="Georgia" panose="02040502050405020303" pitchFamily="18" charset="0"/>
              </a:rPr>
              <a:t>Thank You</a:t>
            </a:r>
            <a:endParaRPr lang="en-CA" b="1" dirty="0">
              <a:latin typeface="Georgia" panose="020405020504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CF52-4B93-487B-ABF2-09719655CE0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801616"/>
            <a:ext cx="59753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54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1766-B37D-4B6F-86B4-9D1145FA3C5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valk\Pictures\Ankara\100_3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050925"/>
            <a:ext cx="6950075" cy="5211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92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Selçuk/Valk - Skopia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1766-B37D-4B6F-86B4-9D1145FA3C5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valk\Pictures\Ankara\100_3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050925"/>
            <a:ext cx="6950075" cy="5211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lk\Pictures\Ankara\100_353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51560"/>
            <a:ext cx="6949440" cy="5212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12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7988</TotalTime>
  <Words>419</Words>
  <Application>Microsoft Office PowerPoint</Application>
  <PresentationFormat>Özel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Equity</vt:lpstr>
      <vt:lpstr>The Challenge: 3. A Worldview Framework</vt:lpstr>
      <vt:lpstr>The Challenge: 4. Present a dynamic understanding of Islam</vt:lpstr>
      <vt:lpstr>The Result: 1. Transformation of Islamic Religious Education</vt:lpstr>
      <vt:lpstr>The Results: 2. Comments by project members</vt:lpstr>
      <vt:lpstr>The Results: 3. Valuable Resource for Religious Education Teachers</vt:lpstr>
      <vt:lpstr>Conclusion</vt:lpstr>
      <vt:lpstr>Thank You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RELIGION, SPIRITUALITY, AND WORLDVIEWS</dc:title>
  <dc:creator>Default</dc:creator>
  <cp:lastModifiedBy>selcuk</cp:lastModifiedBy>
  <cp:revision>444</cp:revision>
  <cp:lastPrinted>1601-01-01T00:00:00Z</cp:lastPrinted>
  <dcterms:created xsi:type="dcterms:W3CDTF">2002-01-09T03:12:38Z</dcterms:created>
  <dcterms:modified xsi:type="dcterms:W3CDTF">2018-01-26T13:12:29Z</dcterms:modified>
</cp:coreProperties>
</file>