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1F31-25DF-47D7-ADD8-BBE914195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Mal Piyasası Dengesi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D4970-F719-44D1-A6ED-6472F3096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Makro İktisada Giriş Ders VIII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2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181A-A406-4187-B9D8-030E9E8F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Maliye Politikası ve IS eğrisi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D96E4-B3CF-4B30-99DB-253D0B41A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</a:t>
            </a:r>
            <a:r>
              <a:rPr lang="en-US" dirty="0" err="1"/>
              <a:t>eğrisi</a:t>
            </a:r>
            <a:r>
              <a:rPr lang="en-US" dirty="0"/>
              <a:t> </a:t>
            </a:r>
            <a:r>
              <a:rPr lang="en-US" dirty="0" err="1"/>
              <a:t>bize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için mal </a:t>
            </a:r>
            <a:r>
              <a:rPr lang="en-US" dirty="0" err="1"/>
              <a:t>piyasasını</a:t>
            </a:r>
            <a:r>
              <a:rPr lang="en-US" dirty="0"/>
              <a:t> </a:t>
            </a:r>
            <a:r>
              <a:rPr lang="en-US" dirty="0" err="1"/>
              <a:t>dengeye</a:t>
            </a:r>
            <a:r>
              <a:rPr lang="en-US" dirty="0"/>
              <a:t> </a:t>
            </a:r>
            <a:r>
              <a:rPr lang="en-US" dirty="0" err="1"/>
              <a:t>getiren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düzeyini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gösterir</a:t>
            </a:r>
            <a:r>
              <a:rPr lang="en-US" dirty="0"/>
              <a:t>. </a:t>
            </a:r>
            <a:r>
              <a:rPr lang="en-US" dirty="0" err="1"/>
              <a:t>Keynesçi</a:t>
            </a:r>
            <a:r>
              <a:rPr lang="en-US" dirty="0"/>
              <a:t> </a:t>
            </a:r>
            <a:r>
              <a:rPr lang="en-US" dirty="0" err="1"/>
              <a:t>kesişimden</a:t>
            </a:r>
            <a:r>
              <a:rPr lang="en-US" dirty="0"/>
              <a:t> </a:t>
            </a:r>
            <a:r>
              <a:rPr lang="en-US" dirty="0" err="1"/>
              <a:t>öğrendiğimiz</a:t>
            </a:r>
            <a:r>
              <a:rPr lang="en-US" dirty="0"/>
              <a:t> gibi,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düzeyi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zamanda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maliye</a:t>
            </a:r>
            <a:r>
              <a:rPr lang="en-US" dirty="0"/>
              <a:t> </a:t>
            </a:r>
            <a:r>
              <a:rPr lang="en-US" dirty="0" err="1"/>
              <a:t>politkasına</a:t>
            </a:r>
            <a:r>
              <a:rPr lang="en-US" dirty="0"/>
              <a:t> </a:t>
            </a:r>
            <a:r>
              <a:rPr lang="en-US" dirty="0" err="1"/>
              <a:t>bağlıdır</a:t>
            </a:r>
            <a:r>
              <a:rPr lang="en-US" dirty="0"/>
              <a:t>. IS </a:t>
            </a:r>
            <a:r>
              <a:rPr lang="en-US" dirty="0" err="1"/>
              <a:t>eğrisi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maliye</a:t>
            </a:r>
            <a:r>
              <a:rPr lang="en-US" dirty="0"/>
              <a:t> </a:t>
            </a:r>
            <a:r>
              <a:rPr lang="en-US" dirty="0" err="1"/>
              <a:t>politikası</a:t>
            </a:r>
            <a:r>
              <a:rPr lang="en-US" dirty="0"/>
              <a:t> için </a:t>
            </a:r>
            <a:r>
              <a:rPr lang="en-US" dirty="0" err="1"/>
              <a:t>çizilir</a:t>
            </a:r>
            <a:r>
              <a:rPr lang="en-US" dirty="0"/>
              <a:t>, </a:t>
            </a:r>
            <a:r>
              <a:rPr lang="en-US" dirty="0" err="1"/>
              <a:t>yani</a:t>
            </a:r>
            <a:r>
              <a:rPr lang="en-US" dirty="0"/>
              <a:t>, IS</a:t>
            </a:r>
          </a:p>
          <a:p>
            <a:pPr marL="0" indent="0">
              <a:buNone/>
            </a:pPr>
            <a:r>
              <a:rPr lang="en-US" dirty="0" err="1"/>
              <a:t>eğrisi</a:t>
            </a:r>
            <a:r>
              <a:rPr lang="en-US" dirty="0"/>
              <a:t> </a:t>
            </a:r>
            <a:r>
              <a:rPr lang="en-US" dirty="0" err="1"/>
              <a:t>çizilirken</a:t>
            </a:r>
            <a:r>
              <a:rPr lang="en-US" dirty="0"/>
              <a:t> </a:t>
            </a:r>
            <a:r>
              <a:rPr lang="en-US" i="1" dirty="0"/>
              <a:t>G </a:t>
            </a:r>
            <a:r>
              <a:rPr lang="en-US" dirty="0"/>
              <a:t>ve </a:t>
            </a:r>
            <a:r>
              <a:rPr lang="en-US" i="1" dirty="0"/>
              <a:t>T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tutulur</a:t>
            </a:r>
            <a:r>
              <a:rPr lang="en-US" dirty="0"/>
              <a:t>. </a:t>
            </a:r>
            <a:r>
              <a:rPr lang="en-US" dirty="0" err="1"/>
              <a:t>Maliye</a:t>
            </a:r>
            <a:r>
              <a:rPr lang="en-US" dirty="0"/>
              <a:t> </a:t>
            </a:r>
            <a:r>
              <a:rPr lang="en-US" dirty="0" err="1"/>
              <a:t>politikası</a:t>
            </a:r>
            <a:r>
              <a:rPr lang="en-US" dirty="0"/>
              <a:t> </a:t>
            </a:r>
            <a:r>
              <a:rPr lang="en-US" dirty="0" err="1"/>
              <a:t>değiştiği</a:t>
            </a:r>
            <a:r>
              <a:rPr lang="en-US" dirty="0"/>
              <a:t> zaman (</a:t>
            </a:r>
            <a:r>
              <a:rPr lang="en-US" dirty="0" err="1"/>
              <a:t>yani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de-DE" i="1" dirty="0"/>
              <a:t>G </a:t>
            </a:r>
            <a:r>
              <a:rPr lang="de-DE" dirty="0"/>
              <a:t>ve/veya </a:t>
            </a:r>
            <a:r>
              <a:rPr lang="de-DE" i="1" dirty="0"/>
              <a:t>T </a:t>
            </a:r>
            <a:r>
              <a:rPr lang="de-DE" dirty="0"/>
              <a:t>değiştiği zaman), IS eğrisi kayar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1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BE3EC-EF44-4B75-9254-E2A6E533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1D7E6E-E811-4E2A-96A9-C395BD2D9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199" y="982662"/>
            <a:ext cx="6297602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00D0-4BA5-4D43-B63E-89915546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AA3A6A-12AF-45D5-8ECE-A5B59F912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130" y="1203688"/>
            <a:ext cx="6651740" cy="467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0BCD5-9960-4943-BEF2-11FDED3E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8529B-01BC-4468-ACC4-D9F086C74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IS </a:t>
            </a:r>
            <a:r>
              <a:rPr lang="en-US" i="1" dirty="0" err="1"/>
              <a:t>eğrisi</a:t>
            </a:r>
            <a:r>
              <a:rPr lang="en-US" i="1" dirty="0"/>
              <a:t> mal ve </a:t>
            </a:r>
            <a:r>
              <a:rPr lang="en-US" i="1" dirty="0" err="1"/>
              <a:t>hizmet</a:t>
            </a:r>
            <a:r>
              <a:rPr lang="en-US" i="1" dirty="0"/>
              <a:t> </a:t>
            </a:r>
            <a:r>
              <a:rPr lang="en-US" i="1" dirty="0" err="1"/>
              <a:t>piyasasının</a:t>
            </a:r>
            <a:r>
              <a:rPr lang="en-US" i="1" dirty="0"/>
              <a:t> </a:t>
            </a:r>
            <a:r>
              <a:rPr lang="en-US" i="1" dirty="0" err="1"/>
              <a:t>dengesi</a:t>
            </a:r>
            <a:r>
              <a:rPr lang="en-US" i="1" dirty="0"/>
              <a:t> ile </a:t>
            </a:r>
            <a:r>
              <a:rPr lang="en-US" i="1" dirty="0" err="1"/>
              <a:t>uyumlu</a:t>
            </a:r>
            <a:r>
              <a:rPr lang="en-US" i="1" dirty="0"/>
              <a:t> </a:t>
            </a:r>
            <a:r>
              <a:rPr lang="en-US" i="1" dirty="0" err="1"/>
              <a:t>faiz</a:t>
            </a:r>
            <a:r>
              <a:rPr lang="en-US" i="1" dirty="0"/>
              <a:t> </a:t>
            </a:r>
            <a:r>
              <a:rPr lang="en-US" i="1" dirty="0" err="1"/>
              <a:t>oranı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ve </a:t>
            </a:r>
            <a:r>
              <a:rPr lang="en-US" i="1" dirty="0" err="1"/>
              <a:t>gelir</a:t>
            </a:r>
            <a:r>
              <a:rPr lang="en-US" i="1" dirty="0"/>
              <a:t> </a:t>
            </a:r>
            <a:r>
              <a:rPr lang="en-US" i="1" dirty="0" err="1"/>
              <a:t>düzeyi</a:t>
            </a:r>
            <a:r>
              <a:rPr lang="en-US" i="1" dirty="0"/>
              <a:t> </a:t>
            </a:r>
            <a:r>
              <a:rPr lang="en-US" i="1" dirty="0" err="1"/>
              <a:t>bileşimlerini</a:t>
            </a:r>
            <a:r>
              <a:rPr lang="en-US" i="1" dirty="0"/>
              <a:t> </a:t>
            </a:r>
            <a:r>
              <a:rPr lang="en-US" i="1" dirty="0" err="1"/>
              <a:t>gösterir</a:t>
            </a:r>
            <a:r>
              <a:rPr lang="en-US" i="1" dirty="0"/>
              <a:t>. IS </a:t>
            </a:r>
            <a:r>
              <a:rPr lang="en-US" i="1" dirty="0" err="1"/>
              <a:t>eğrisi</a:t>
            </a:r>
            <a:r>
              <a:rPr lang="en-US" i="1" dirty="0"/>
              <a:t> </a:t>
            </a:r>
            <a:r>
              <a:rPr lang="en-US" i="1" dirty="0" err="1"/>
              <a:t>veri</a:t>
            </a:r>
            <a:r>
              <a:rPr lang="en-US" i="1" dirty="0"/>
              <a:t> </a:t>
            </a:r>
            <a:r>
              <a:rPr lang="en-US" i="1" dirty="0" err="1"/>
              <a:t>maliye</a:t>
            </a:r>
            <a:r>
              <a:rPr lang="en-US" i="1" dirty="0"/>
              <a:t> </a:t>
            </a:r>
            <a:r>
              <a:rPr lang="en-US" i="1" dirty="0" err="1"/>
              <a:t>politikası</a:t>
            </a:r>
            <a:r>
              <a:rPr lang="en-US" i="1" dirty="0"/>
              <a:t> için</a:t>
            </a:r>
          </a:p>
          <a:p>
            <a:pPr marL="0" indent="0">
              <a:buNone/>
            </a:pPr>
            <a:r>
              <a:rPr lang="en-US" i="1" dirty="0" err="1"/>
              <a:t>çizilir</a:t>
            </a:r>
            <a:r>
              <a:rPr lang="en-US" i="1" dirty="0"/>
              <a:t>. </a:t>
            </a:r>
            <a:r>
              <a:rPr lang="en-US" i="1" dirty="0" err="1"/>
              <a:t>Maliye</a:t>
            </a:r>
            <a:r>
              <a:rPr lang="en-US" i="1" dirty="0"/>
              <a:t> </a:t>
            </a:r>
            <a:r>
              <a:rPr lang="en-US" i="1" dirty="0" err="1"/>
              <a:t>politikasında</a:t>
            </a:r>
            <a:r>
              <a:rPr lang="en-US" i="1" dirty="0"/>
              <a:t> </a:t>
            </a:r>
            <a:r>
              <a:rPr lang="en-US" i="1" dirty="0" err="1"/>
              <a:t>meydana</a:t>
            </a:r>
            <a:r>
              <a:rPr lang="en-US" i="1" dirty="0"/>
              <a:t> </a:t>
            </a:r>
            <a:r>
              <a:rPr lang="en-US" i="1" dirty="0" err="1"/>
              <a:t>gelen</a:t>
            </a:r>
            <a:r>
              <a:rPr lang="en-US" i="1" dirty="0"/>
              <a:t> ve mal ve </a:t>
            </a:r>
            <a:r>
              <a:rPr lang="en-US" i="1" dirty="0" err="1"/>
              <a:t>hizmetlere</a:t>
            </a:r>
            <a:r>
              <a:rPr lang="en-US" i="1" dirty="0"/>
              <a:t> </a:t>
            </a:r>
            <a:r>
              <a:rPr lang="en-US" i="1" dirty="0" err="1"/>
              <a:t>olan</a:t>
            </a:r>
            <a:r>
              <a:rPr lang="en-US" i="1" dirty="0"/>
              <a:t> </a:t>
            </a:r>
            <a:r>
              <a:rPr lang="en-US" i="1" dirty="0" err="1"/>
              <a:t>talebi</a:t>
            </a:r>
            <a:endParaRPr lang="en-US" i="1" dirty="0"/>
          </a:p>
          <a:p>
            <a:pPr marL="0" indent="0">
              <a:buNone/>
            </a:pPr>
            <a:r>
              <a:rPr lang="en-US" i="1" dirty="0" err="1"/>
              <a:t>artıran</a:t>
            </a:r>
            <a:r>
              <a:rPr lang="en-US" i="1" dirty="0"/>
              <a:t> </a:t>
            </a:r>
            <a:r>
              <a:rPr lang="en-US" i="1" dirty="0" err="1"/>
              <a:t>değişimler</a:t>
            </a:r>
            <a:r>
              <a:rPr lang="en-US" i="1" dirty="0"/>
              <a:t> IS </a:t>
            </a:r>
            <a:r>
              <a:rPr lang="en-US" i="1" dirty="0" err="1"/>
              <a:t>eğrisini</a:t>
            </a:r>
            <a:r>
              <a:rPr lang="en-US" i="1" dirty="0"/>
              <a:t> </a:t>
            </a:r>
            <a:r>
              <a:rPr lang="en-US" i="1" dirty="0" err="1"/>
              <a:t>sağa</a:t>
            </a:r>
            <a:r>
              <a:rPr lang="en-US" i="1" dirty="0"/>
              <a:t> (</a:t>
            </a:r>
            <a:r>
              <a:rPr lang="en-US" i="1" dirty="0" err="1"/>
              <a:t>dışa</a:t>
            </a:r>
            <a:r>
              <a:rPr lang="en-US" i="1" dirty="0"/>
              <a:t>) </a:t>
            </a:r>
            <a:r>
              <a:rPr lang="en-US" i="1" dirty="0" err="1"/>
              <a:t>doğru</a:t>
            </a:r>
            <a:r>
              <a:rPr lang="en-US" i="1" dirty="0"/>
              <a:t> </a:t>
            </a:r>
            <a:r>
              <a:rPr lang="en-US" i="1" dirty="0" err="1"/>
              <a:t>kaydırır</a:t>
            </a:r>
            <a:r>
              <a:rPr lang="en-US" i="1" dirty="0"/>
              <a:t>. </a:t>
            </a:r>
            <a:r>
              <a:rPr lang="en-US" i="1" dirty="0" err="1"/>
              <a:t>Maliye</a:t>
            </a:r>
            <a:r>
              <a:rPr lang="en-US" i="1" dirty="0"/>
              <a:t> </a:t>
            </a:r>
            <a:r>
              <a:rPr lang="en-US" i="1" dirty="0" err="1"/>
              <a:t>politikasında</a:t>
            </a:r>
            <a:endParaRPr lang="en-US" i="1" dirty="0"/>
          </a:p>
          <a:p>
            <a:pPr marL="0" indent="0">
              <a:buNone/>
            </a:pPr>
            <a:r>
              <a:rPr lang="en-US" i="1" dirty="0" err="1"/>
              <a:t>meydana</a:t>
            </a:r>
            <a:r>
              <a:rPr lang="en-US" i="1" dirty="0"/>
              <a:t> </a:t>
            </a:r>
            <a:r>
              <a:rPr lang="en-US" i="1" dirty="0" err="1"/>
              <a:t>gelen</a:t>
            </a:r>
            <a:r>
              <a:rPr lang="en-US" i="1" dirty="0"/>
              <a:t> ve mal ve </a:t>
            </a:r>
            <a:r>
              <a:rPr lang="en-US" i="1" dirty="0" err="1"/>
              <a:t>hizmetlere</a:t>
            </a:r>
            <a:r>
              <a:rPr lang="en-US" i="1" dirty="0"/>
              <a:t> </a:t>
            </a:r>
            <a:r>
              <a:rPr lang="en-US" i="1" dirty="0" err="1"/>
              <a:t>olan</a:t>
            </a:r>
            <a:r>
              <a:rPr lang="en-US" i="1" dirty="0"/>
              <a:t> </a:t>
            </a:r>
            <a:r>
              <a:rPr lang="en-US" i="1" dirty="0" err="1"/>
              <a:t>talebi</a:t>
            </a:r>
            <a:r>
              <a:rPr lang="en-US" i="1" dirty="0"/>
              <a:t> </a:t>
            </a:r>
            <a:r>
              <a:rPr lang="en-US" i="1" dirty="0" err="1"/>
              <a:t>azaltan</a:t>
            </a:r>
            <a:r>
              <a:rPr lang="en-US" i="1" dirty="0"/>
              <a:t> </a:t>
            </a:r>
            <a:r>
              <a:rPr lang="en-US" i="1" dirty="0" err="1"/>
              <a:t>değişimler</a:t>
            </a:r>
            <a:r>
              <a:rPr lang="en-US" i="1" dirty="0"/>
              <a:t> ise IS</a:t>
            </a:r>
          </a:p>
          <a:p>
            <a:pPr marL="0" indent="0">
              <a:buNone/>
            </a:pPr>
            <a:r>
              <a:rPr lang="en-US" i="1" dirty="0" err="1"/>
              <a:t>eğrisini</a:t>
            </a:r>
            <a:r>
              <a:rPr lang="en-US" i="1" dirty="0"/>
              <a:t> sola (</a:t>
            </a:r>
            <a:r>
              <a:rPr lang="en-US" i="1" dirty="0" err="1"/>
              <a:t>içe</a:t>
            </a:r>
            <a:r>
              <a:rPr lang="en-US" i="1" dirty="0"/>
              <a:t>) </a:t>
            </a:r>
            <a:r>
              <a:rPr lang="en-US" i="1" dirty="0" err="1"/>
              <a:t>doğru</a:t>
            </a:r>
            <a:r>
              <a:rPr lang="en-US" i="1" dirty="0"/>
              <a:t> </a:t>
            </a:r>
            <a:r>
              <a:rPr lang="en-US" i="1" dirty="0" err="1"/>
              <a:t>kaydırır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4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2E3C-0FEA-4211-8774-2B5F18D5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9EB5-2C54-469B-A587-BD3E888C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Ders Notları: Ozan Eruygur</a:t>
            </a:r>
          </a:p>
          <a:p>
            <a:r>
              <a:rPr lang="en-US" dirty="0" err="1"/>
              <a:t>İktisada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, </a:t>
            </a:r>
            <a:r>
              <a:rPr lang="en-US" dirty="0" err="1"/>
              <a:t>Editör</a:t>
            </a:r>
            <a:r>
              <a:rPr lang="en-US" dirty="0"/>
              <a:t>: </a:t>
            </a:r>
            <a:r>
              <a:rPr lang="en-US" dirty="0" err="1"/>
              <a:t>Ömer</a:t>
            </a:r>
            <a:r>
              <a:rPr lang="en-US" dirty="0"/>
              <a:t> Faruk </a:t>
            </a:r>
            <a:r>
              <a:rPr lang="en-US" dirty="0" err="1"/>
              <a:t>Çolak</a:t>
            </a:r>
            <a:r>
              <a:rPr lang="en-US" dirty="0"/>
              <a:t>, Gazi </a:t>
            </a:r>
            <a:r>
              <a:rPr lang="en-US" dirty="0" err="1"/>
              <a:t>Yayınevi</a:t>
            </a:r>
            <a:r>
              <a:rPr lang="en-US" dirty="0"/>
              <a:t>, Ankara, 2008</a:t>
            </a:r>
          </a:p>
        </p:txBody>
      </p:sp>
    </p:spTree>
    <p:extLst>
      <p:ext uri="{BB962C8B-B14F-4D97-AF65-F5344CB8AC3E}">
        <p14:creationId xmlns:p14="http://schemas.microsoft.com/office/powerpoint/2010/main" val="25197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545F-9E37-4302-ADC8-8726D4AD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Mal </a:t>
            </a:r>
            <a:r>
              <a:rPr lang="en-US" b="1" dirty="0" err="1"/>
              <a:t>Piyasası</a:t>
            </a:r>
            <a:r>
              <a:rPr lang="en-US" b="1" dirty="0"/>
              <a:t> ile Para </a:t>
            </a:r>
            <a:r>
              <a:rPr lang="en-US" b="1" dirty="0" err="1"/>
              <a:t>Piyasasının</a:t>
            </a:r>
            <a:r>
              <a:rPr lang="en-US" b="1" dirty="0"/>
              <a:t> </a:t>
            </a:r>
            <a:r>
              <a:rPr lang="en-US" b="1" dirty="0" err="1"/>
              <a:t>İlişkisi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774CD1-ED28-4EFE-B773-2AEBC50E0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884" y="3128361"/>
            <a:ext cx="8372232" cy="18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AA6C-315F-4A96-8C83-70446A36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D180C-25A8-4666-999B-21C0FF045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Keynesçi</a:t>
            </a:r>
            <a:r>
              <a:rPr lang="en-US" dirty="0"/>
              <a:t> </a:t>
            </a:r>
            <a:r>
              <a:rPr lang="en-US" dirty="0" err="1"/>
              <a:t>kesişim</a:t>
            </a:r>
            <a:r>
              <a:rPr lang="en-US" dirty="0"/>
              <a:t> diye </a:t>
            </a:r>
            <a:r>
              <a:rPr lang="en-US" dirty="0" err="1"/>
              <a:t>adlandırdığımız</a:t>
            </a:r>
            <a:r>
              <a:rPr lang="en-US" dirty="0"/>
              <a:t> ve daha </a:t>
            </a:r>
            <a:r>
              <a:rPr lang="en-US" dirty="0" err="1"/>
              <a:t>önceki</a:t>
            </a:r>
            <a:r>
              <a:rPr lang="en-US" dirty="0"/>
              <a:t> </a:t>
            </a:r>
            <a:r>
              <a:rPr lang="en-US" dirty="0" err="1"/>
              <a:t>derslerde</a:t>
            </a:r>
            <a:r>
              <a:rPr lang="en-US" dirty="0"/>
              <a:t> </a:t>
            </a:r>
            <a:r>
              <a:rPr lang="en-US" dirty="0" err="1"/>
              <a:t>gördüğümüz</a:t>
            </a:r>
            <a:endParaRPr lang="en-US" dirty="0"/>
          </a:p>
          <a:p>
            <a:r>
              <a:rPr lang="en-US" dirty="0"/>
              <a:t>AE=Y </a:t>
            </a:r>
            <a:r>
              <a:rPr lang="en-US" dirty="0" err="1"/>
              <a:t>analizi</a:t>
            </a:r>
            <a:r>
              <a:rPr lang="en-US" dirty="0"/>
              <a:t>, IS/LM </a:t>
            </a:r>
            <a:r>
              <a:rPr lang="en-US" dirty="0" err="1"/>
              <a:t>modeli</a:t>
            </a:r>
            <a:r>
              <a:rPr lang="en-US" dirty="0"/>
              <a:t> için </a:t>
            </a:r>
            <a:r>
              <a:rPr lang="en-US" dirty="0" err="1"/>
              <a:t>yalnızca</a:t>
            </a:r>
            <a:r>
              <a:rPr lang="en-US" dirty="0"/>
              <a:t> bir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taştır</a:t>
            </a:r>
            <a:r>
              <a:rPr lang="en-US" dirty="0"/>
              <a:t>. </a:t>
            </a:r>
            <a:r>
              <a:rPr lang="en-US" dirty="0" err="1"/>
              <a:t>Hanehalklarının</a:t>
            </a:r>
            <a:r>
              <a:rPr lang="en-US" dirty="0"/>
              <a:t>,</a:t>
            </a:r>
          </a:p>
          <a:p>
            <a:r>
              <a:rPr lang="en-US" dirty="0" err="1"/>
              <a:t>firmaların</a:t>
            </a:r>
            <a:r>
              <a:rPr lang="en-US" dirty="0"/>
              <a:t> ve </a:t>
            </a:r>
            <a:r>
              <a:rPr lang="en-US" dirty="0" err="1"/>
              <a:t>devletin</a:t>
            </a:r>
            <a:r>
              <a:rPr lang="en-US" dirty="0"/>
              <a:t> </a:t>
            </a:r>
            <a:r>
              <a:rPr lang="en-US" dirty="0" err="1"/>
              <a:t>harcama</a:t>
            </a:r>
            <a:r>
              <a:rPr lang="en-US" dirty="0"/>
              <a:t> </a:t>
            </a:r>
            <a:r>
              <a:rPr lang="en-US" dirty="0" err="1"/>
              <a:t>planlarının</a:t>
            </a:r>
            <a:r>
              <a:rPr lang="en-US" dirty="0"/>
              <a:t> </a:t>
            </a:r>
            <a:r>
              <a:rPr lang="en-US" dirty="0" err="1"/>
              <a:t>ekonominin</a:t>
            </a:r>
            <a:r>
              <a:rPr lang="en-US" dirty="0"/>
              <a:t> </a:t>
            </a:r>
            <a:r>
              <a:rPr lang="en-US" dirty="0" err="1"/>
              <a:t>gelirini</a:t>
            </a:r>
            <a:r>
              <a:rPr lang="en-US" dirty="0"/>
              <a:t> </a:t>
            </a:r>
            <a:r>
              <a:rPr lang="en-US" dirty="0" err="1"/>
              <a:t>nasıl</a:t>
            </a:r>
            <a:endParaRPr lang="en-US" dirty="0"/>
          </a:p>
          <a:p>
            <a:r>
              <a:rPr lang="en-US" dirty="0" err="1"/>
              <a:t>belirlediğini</a:t>
            </a:r>
            <a:r>
              <a:rPr lang="en-US" dirty="0"/>
              <a:t> </a:t>
            </a:r>
            <a:r>
              <a:rPr lang="en-US" dirty="0" err="1"/>
              <a:t>göstermek</a:t>
            </a:r>
            <a:r>
              <a:rPr lang="en-US" dirty="0"/>
              <a:t> </a:t>
            </a:r>
            <a:r>
              <a:rPr lang="en-US" dirty="0" err="1"/>
              <a:t>anlamında</a:t>
            </a:r>
            <a:r>
              <a:rPr lang="en-US" dirty="0"/>
              <a:t> </a:t>
            </a:r>
            <a:r>
              <a:rPr lang="en-US" dirty="0" err="1"/>
              <a:t>Keynesçi</a:t>
            </a:r>
            <a:r>
              <a:rPr lang="en-US" dirty="0"/>
              <a:t> </a:t>
            </a:r>
            <a:r>
              <a:rPr lang="en-US" dirty="0" err="1"/>
              <a:t>kesişim</a:t>
            </a:r>
            <a:r>
              <a:rPr lang="en-US" dirty="0"/>
              <a:t> </a:t>
            </a:r>
            <a:r>
              <a:rPr lang="en-US" dirty="0" err="1"/>
              <a:t>faydalı</a:t>
            </a:r>
            <a:r>
              <a:rPr lang="en-US" dirty="0"/>
              <a:t> bir </a:t>
            </a:r>
            <a:r>
              <a:rPr lang="en-US" dirty="0" err="1"/>
              <a:t>araçtır</a:t>
            </a:r>
            <a:r>
              <a:rPr lang="en-US" dirty="0"/>
              <a:t>. </a:t>
            </a:r>
            <a:r>
              <a:rPr lang="en-US" dirty="0" err="1"/>
              <a:t>Fakat</a:t>
            </a:r>
            <a:endParaRPr lang="en-US" dirty="0"/>
          </a:p>
          <a:p>
            <a:r>
              <a:rPr lang="en-US" dirty="0" err="1"/>
              <a:t>basitlik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anlamında</a:t>
            </a:r>
            <a:r>
              <a:rPr lang="en-US" dirty="0"/>
              <a:t> </a:t>
            </a:r>
            <a:r>
              <a:rPr lang="en-US" dirty="0" err="1"/>
              <a:t>genelde</a:t>
            </a:r>
            <a:r>
              <a:rPr lang="en-US" dirty="0"/>
              <a:t> </a:t>
            </a:r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miktarının</a:t>
            </a:r>
            <a:r>
              <a:rPr lang="en-US" dirty="0"/>
              <a:t> (</a:t>
            </a:r>
            <a:r>
              <a:rPr lang="en-US" i="1" dirty="0"/>
              <a:t>I</a:t>
            </a:r>
            <a:r>
              <a:rPr lang="en-US" dirty="0"/>
              <a:t>) </a:t>
            </a:r>
            <a:r>
              <a:rPr lang="en-US" dirty="0" err="1"/>
              <a:t>sabit</a:t>
            </a:r>
            <a:endParaRPr lang="en-US" dirty="0"/>
          </a:p>
          <a:p>
            <a:r>
              <a:rPr lang="en-US" dirty="0"/>
              <a:t>olduğunu </a:t>
            </a:r>
            <a:r>
              <a:rPr lang="en-US" dirty="0" err="1"/>
              <a:t>varsayar</a:t>
            </a:r>
            <a:r>
              <a:rPr lang="en-US" dirty="0"/>
              <a:t>. </a:t>
            </a:r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miktarının</a:t>
            </a:r>
            <a:r>
              <a:rPr lang="en-US" dirty="0"/>
              <a:t>,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i="1" dirty="0" err="1"/>
              <a:t>r</a:t>
            </a:r>
            <a:r>
              <a:rPr lang="en-US" dirty="0" err="1"/>
              <a:t>’ye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olması</a:t>
            </a:r>
            <a:endParaRPr lang="en-US" dirty="0"/>
          </a:p>
          <a:p>
            <a:r>
              <a:rPr lang="en-US" dirty="0"/>
              <a:t>daha </a:t>
            </a:r>
            <a:r>
              <a:rPr lang="en-US" dirty="0" err="1"/>
              <a:t>gerçekçi</a:t>
            </a:r>
            <a:r>
              <a:rPr lang="en-US" dirty="0"/>
              <a:t> bir </a:t>
            </a:r>
            <a:r>
              <a:rPr lang="en-US" dirty="0" err="1"/>
              <a:t>yaklaşımdır</a:t>
            </a:r>
            <a:r>
              <a:rPr lang="en-US" dirty="0"/>
              <a:t>.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ile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bu </a:t>
            </a:r>
            <a:r>
              <a:rPr lang="en-US" dirty="0" err="1"/>
              <a:t>ilişkiyi</a:t>
            </a:r>
            <a:endParaRPr lang="en-US" dirty="0"/>
          </a:p>
          <a:p>
            <a:r>
              <a:rPr lang="en-US" dirty="0" err="1"/>
              <a:t>modelimize</a:t>
            </a:r>
            <a:r>
              <a:rPr lang="en-US" dirty="0"/>
              <a:t> </a:t>
            </a:r>
            <a:r>
              <a:rPr lang="en-US" dirty="0" err="1"/>
              <a:t>yansıtmak</a:t>
            </a:r>
            <a:r>
              <a:rPr lang="en-US" dirty="0"/>
              <a:t> için, </a:t>
            </a:r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yatırımları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yazıyoruz</a:t>
            </a:r>
            <a:r>
              <a:rPr lang="en-US" dirty="0"/>
              <a:t>:</a:t>
            </a:r>
          </a:p>
          <a:p>
            <a:r>
              <a:rPr lang="en-US" i="1" dirty="0"/>
              <a:t>I </a:t>
            </a:r>
            <a:r>
              <a:rPr lang="en-US" dirty="0"/>
              <a:t>= </a:t>
            </a:r>
            <a:r>
              <a:rPr lang="en-US" i="1" dirty="0"/>
              <a:t>I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5707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AE57-6BD3-4D48-8F85-5315CAD4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395F2-09BA-4F5C-9633-B0B3B557A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değiştiği</a:t>
            </a:r>
            <a:r>
              <a:rPr lang="en-US" dirty="0"/>
              <a:t> zaman </a:t>
            </a:r>
            <a:r>
              <a:rPr lang="en-US" dirty="0" err="1"/>
              <a:t>gelirin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değiştiğini</a:t>
            </a:r>
            <a:r>
              <a:rPr lang="en-US" dirty="0"/>
              <a:t> </a:t>
            </a:r>
            <a:r>
              <a:rPr lang="en-US" dirty="0" err="1"/>
              <a:t>belirlemek</a:t>
            </a:r>
            <a:r>
              <a:rPr lang="en-US" dirty="0"/>
              <a:t> için, </a:t>
            </a:r>
            <a:r>
              <a:rPr lang="en-US" dirty="0" err="1"/>
              <a:t>yukarıda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belirlediğimiz</a:t>
            </a:r>
            <a:r>
              <a:rPr lang="en-US" dirty="0"/>
              <a:t> bu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fonksiyonunu</a:t>
            </a:r>
            <a:r>
              <a:rPr lang="en-US" dirty="0"/>
              <a:t> daha </a:t>
            </a:r>
            <a:r>
              <a:rPr lang="en-US" dirty="0" err="1"/>
              <a:t>önceki</a:t>
            </a:r>
            <a:r>
              <a:rPr lang="en-US" dirty="0"/>
              <a:t> </a:t>
            </a:r>
            <a:r>
              <a:rPr lang="en-US" dirty="0" err="1"/>
              <a:t>Keynesçi</a:t>
            </a:r>
            <a:r>
              <a:rPr lang="en-US" dirty="0"/>
              <a:t> </a:t>
            </a:r>
            <a:r>
              <a:rPr lang="en-US" dirty="0" err="1"/>
              <a:t>kesişim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diyagramı</a:t>
            </a:r>
            <a:r>
              <a:rPr lang="en-US" dirty="0"/>
              <a:t> ile </a:t>
            </a:r>
            <a:r>
              <a:rPr lang="en-US" dirty="0" err="1"/>
              <a:t>ilişkilendirebiliriz</a:t>
            </a:r>
            <a:r>
              <a:rPr lang="en-US" dirty="0"/>
              <a:t>. </a:t>
            </a:r>
            <a:r>
              <a:rPr lang="en-US" dirty="0" err="1"/>
              <a:t>Yatırımlar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ile </a:t>
            </a:r>
            <a:r>
              <a:rPr lang="en-US" dirty="0" err="1"/>
              <a:t>ters</a:t>
            </a:r>
            <a:r>
              <a:rPr lang="en-US" dirty="0"/>
              <a:t> </a:t>
            </a:r>
            <a:r>
              <a:rPr lang="en-US" dirty="0" err="1"/>
              <a:t>ilişkili</a:t>
            </a:r>
            <a:r>
              <a:rPr lang="en-US" dirty="0"/>
              <a:t> </a:t>
            </a:r>
            <a:r>
              <a:rPr lang="en-US" dirty="0" err="1"/>
              <a:t>olduğu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için,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oranlarında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1‘den </a:t>
            </a:r>
            <a:r>
              <a:rPr lang="en-US" i="1" dirty="0"/>
              <a:t>r</a:t>
            </a:r>
            <a:r>
              <a:rPr lang="en-US" dirty="0"/>
              <a:t>2’ye </a:t>
            </a:r>
            <a:r>
              <a:rPr lang="en-US" dirty="0" err="1"/>
              <a:t>yükselme</a:t>
            </a:r>
            <a:r>
              <a:rPr lang="en-US" dirty="0"/>
              <a:t>,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miktarını</a:t>
            </a:r>
            <a:r>
              <a:rPr lang="en-US" dirty="0"/>
              <a:t> </a:t>
            </a:r>
            <a:r>
              <a:rPr lang="en-US" i="1" dirty="0"/>
              <a:t>I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1) ‘den</a:t>
            </a:r>
          </a:p>
          <a:p>
            <a:pPr marL="0" indent="0">
              <a:buNone/>
            </a:pPr>
            <a:r>
              <a:rPr lang="nn-NO" i="1" dirty="0"/>
              <a:t>I</a:t>
            </a:r>
            <a:r>
              <a:rPr lang="nn-NO" dirty="0"/>
              <a:t>(</a:t>
            </a:r>
            <a:r>
              <a:rPr lang="nn-NO" i="1" dirty="0"/>
              <a:t>r</a:t>
            </a:r>
            <a:r>
              <a:rPr lang="nn-NO" dirty="0"/>
              <a:t>2)’ye azaltır. Planlanan yatırımdaki azalma daha sonra planlanan harcama</a:t>
            </a:r>
          </a:p>
          <a:p>
            <a:pPr marL="0" indent="0">
              <a:buNone/>
            </a:pPr>
            <a:r>
              <a:rPr lang="en-US" dirty="0" err="1"/>
              <a:t>fonksiyonunu</a:t>
            </a:r>
            <a:r>
              <a:rPr lang="en-US" dirty="0"/>
              <a:t> </a:t>
            </a:r>
            <a:r>
              <a:rPr lang="en-US" dirty="0" err="1"/>
              <a:t>Şekil</a:t>
            </a:r>
            <a:r>
              <a:rPr lang="en-US" dirty="0"/>
              <a:t> 2’in (b) </a:t>
            </a:r>
            <a:r>
              <a:rPr lang="en-US" dirty="0" err="1"/>
              <a:t>panelinde</a:t>
            </a:r>
            <a:r>
              <a:rPr lang="en-US" dirty="0"/>
              <a:t> </a:t>
            </a:r>
            <a:r>
              <a:rPr lang="en-US" dirty="0" err="1"/>
              <a:t>gösterildiği</a:t>
            </a:r>
            <a:r>
              <a:rPr lang="en-US" dirty="0"/>
              <a:t> gibi </a:t>
            </a:r>
            <a:r>
              <a:rPr lang="en-US" dirty="0" err="1"/>
              <a:t>aşağı</a:t>
            </a:r>
            <a:r>
              <a:rPr lang="en-US" dirty="0"/>
              <a:t> </a:t>
            </a:r>
            <a:r>
              <a:rPr lang="en-US" dirty="0" err="1"/>
              <a:t>kaydırır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harcama</a:t>
            </a:r>
            <a:r>
              <a:rPr lang="en-US" dirty="0"/>
              <a:t> </a:t>
            </a:r>
            <a:r>
              <a:rPr lang="en-US" dirty="0" err="1"/>
              <a:t>fonksiyonunda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bu </a:t>
            </a:r>
            <a:r>
              <a:rPr lang="en-US" dirty="0" err="1"/>
              <a:t>aşağı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kayma</a:t>
            </a:r>
            <a:r>
              <a:rPr lang="en-US" dirty="0"/>
              <a:t>, </a:t>
            </a:r>
            <a:r>
              <a:rPr lang="en-US" dirty="0" err="1"/>
              <a:t>gelir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düzeyinin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1 ‘den </a:t>
            </a:r>
            <a:r>
              <a:rPr lang="en-US" i="1" dirty="0"/>
              <a:t>Y</a:t>
            </a:r>
            <a:r>
              <a:rPr lang="en-US" dirty="0"/>
              <a:t>2’ye </a:t>
            </a:r>
            <a:r>
              <a:rPr lang="en-US" dirty="0" err="1"/>
              <a:t>düşmesine</a:t>
            </a:r>
            <a:r>
              <a:rPr lang="en-US" dirty="0"/>
              <a:t>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yüzden</a:t>
            </a:r>
            <a:r>
              <a:rPr lang="en-US" dirty="0"/>
              <a:t>, </a:t>
            </a:r>
            <a:r>
              <a:rPr lang="en-US" dirty="0" err="1"/>
              <a:t>görüldüğü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gibi,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oranında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bir </a:t>
            </a:r>
            <a:r>
              <a:rPr lang="en-US" dirty="0" err="1"/>
              <a:t>artış</a:t>
            </a:r>
            <a:r>
              <a:rPr lang="en-US" dirty="0"/>
              <a:t> </a:t>
            </a:r>
            <a:r>
              <a:rPr lang="en-US" dirty="0" err="1"/>
              <a:t>geliri</a:t>
            </a:r>
            <a:r>
              <a:rPr lang="en-US" dirty="0"/>
              <a:t> </a:t>
            </a:r>
            <a:r>
              <a:rPr lang="en-US" dirty="0" err="1"/>
              <a:t>düşürmektedir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474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C6E4-DB3A-43ED-AAD6-A3DF0C8D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0F49D-3A09-469C-805C-4FDA721E7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</a:t>
            </a:r>
            <a:r>
              <a:rPr lang="en-US" dirty="0" err="1"/>
              <a:t>eğrisini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, daha </a:t>
            </a:r>
            <a:r>
              <a:rPr lang="en-US" dirty="0" err="1"/>
              <a:t>önceki</a:t>
            </a:r>
            <a:r>
              <a:rPr lang="en-US" dirty="0"/>
              <a:t> </a:t>
            </a:r>
            <a:r>
              <a:rPr lang="en-US" dirty="0" err="1"/>
              <a:t>derslerde</a:t>
            </a:r>
            <a:r>
              <a:rPr lang="en-US" dirty="0"/>
              <a:t> </a:t>
            </a:r>
            <a:r>
              <a:rPr lang="en-US" dirty="0" err="1"/>
              <a:t>öğrendiğimiz</a:t>
            </a:r>
            <a:r>
              <a:rPr lang="en-US" dirty="0"/>
              <a:t> </a:t>
            </a:r>
            <a:r>
              <a:rPr lang="en-US" dirty="0" err="1"/>
              <a:t>Keynesçi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kesişim</a:t>
            </a:r>
            <a:r>
              <a:rPr lang="en-US" dirty="0"/>
              <a:t> </a:t>
            </a:r>
            <a:r>
              <a:rPr lang="en-US" dirty="0" err="1"/>
              <a:t>denklemini</a:t>
            </a:r>
            <a:r>
              <a:rPr lang="en-US" dirty="0"/>
              <a:t> (Y=AE); bu </a:t>
            </a:r>
            <a:r>
              <a:rPr lang="en-US" dirty="0" err="1"/>
              <a:t>sefer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gibi, </a:t>
            </a:r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yatırımları</a:t>
            </a:r>
            <a:r>
              <a:rPr lang="en-US" dirty="0"/>
              <a:t> (</a:t>
            </a:r>
            <a:r>
              <a:rPr lang="en-US" i="1" dirty="0"/>
              <a:t>I</a:t>
            </a:r>
            <a:r>
              <a:rPr lang="en-US" dirty="0"/>
              <a:t>),</a:t>
            </a:r>
          </a:p>
          <a:p>
            <a:pPr marL="0" indent="0">
              <a:buNone/>
            </a:pP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oranının</a:t>
            </a:r>
            <a:r>
              <a:rPr lang="en-US" dirty="0"/>
              <a:t> bir </a:t>
            </a:r>
            <a:r>
              <a:rPr lang="en-US" dirty="0" err="1"/>
              <a:t>fonksiyonu</a:t>
            </a:r>
            <a:r>
              <a:rPr lang="en-US" dirty="0"/>
              <a:t> </a:t>
            </a:r>
            <a:r>
              <a:rPr lang="en-US" dirty="0" err="1"/>
              <a:t>halinde</a:t>
            </a:r>
            <a:r>
              <a:rPr lang="en-US" dirty="0"/>
              <a:t> </a:t>
            </a:r>
            <a:r>
              <a:rPr lang="en-US" dirty="0" err="1"/>
              <a:t>yazarak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ediyoruz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s-ES" i="1" dirty="0"/>
              <a:t>Y </a:t>
            </a:r>
            <a:r>
              <a:rPr lang="es-ES" dirty="0"/>
              <a:t>= </a:t>
            </a:r>
            <a:r>
              <a:rPr lang="es-ES" i="1" dirty="0"/>
              <a:t>C</a:t>
            </a:r>
            <a:r>
              <a:rPr lang="es-ES" dirty="0"/>
              <a:t>(</a:t>
            </a:r>
            <a:r>
              <a:rPr lang="es-ES" i="1" dirty="0"/>
              <a:t>Y - T</a:t>
            </a:r>
            <a:r>
              <a:rPr lang="es-ES" dirty="0"/>
              <a:t>) + </a:t>
            </a:r>
            <a:r>
              <a:rPr lang="es-ES" i="1" dirty="0"/>
              <a:t>I</a:t>
            </a:r>
            <a:r>
              <a:rPr lang="es-ES" dirty="0"/>
              <a:t>(</a:t>
            </a:r>
            <a:r>
              <a:rPr lang="es-ES" i="1" dirty="0"/>
              <a:t>r</a:t>
            </a:r>
            <a:r>
              <a:rPr lang="es-ES" dirty="0"/>
              <a:t>) + </a:t>
            </a:r>
            <a:r>
              <a:rPr lang="es-ES" i="1" dirty="0"/>
              <a:t>G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9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F1F7-C36F-48AC-8D9E-EADD14C3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92E3A-2479-41E3-AE3A-C77FB8C95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 </a:t>
            </a:r>
            <a:r>
              <a:rPr lang="en-US" dirty="0" err="1"/>
              <a:t>denklem</a:t>
            </a:r>
            <a:r>
              <a:rPr lang="en-US" dirty="0"/>
              <a:t> </a:t>
            </a:r>
            <a:r>
              <a:rPr lang="en-US" dirty="0" err="1"/>
              <a:t>önceki</a:t>
            </a:r>
            <a:r>
              <a:rPr lang="en-US" dirty="0"/>
              <a:t> gibi, </a:t>
            </a:r>
            <a:r>
              <a:rPr lang="en-US" dirty="0" err="1"/>
              <a:t>üretilen</a:t>
            </a:r>
            <a:r>
              <a:rPr lang="en-US" dirty="0"/>
              <a:t> mal </a:t>
            </a:r>
            <a:r>
              <a:rPr lang="en-US" dirty="0" err="1"/>
              <a:t>miktarının</a:t>
            </a:r>
            <a:r>
              <a:rPr lang="en-US" dirty="0"/>
              <a:t> (</a:t>
            </a:r>
            <a:r>
              <a:rPr lang="en-US" i="1" dirty="0"/>
              <a:t>Y</a:t>
            </a:r>
            <a:r>
              <a:rPr lang="en-US" dirty="0"/>
              <a:t>), talep </a:t>
            </a:r>
            <a:r>
              <a:rPr lang="en-US" dirty="0" err="1"/>
              <a:t>edilen</a:t>
            </a:r>
            <a:r>
              <a:rPr lang="en-US" dirty="0"/>
              <a:t> mal</a:t>
            </a:r>
          </a:p>
          <a:p>
            <a:pPr marL="0" indent="0">
              <a:buNone/>
            </a:pPr>
            <a:r>
              <a:rPr lang="en-US" dirty="0" err="1"/>
              <a:t>miktarına</a:t>
            </a:r>
            <a:r>
              <a:rPr lang="en-US" dirty="0"/>
              <a:t> (</a:t>
            </a:r>
            <a:r>
              <a:rPr lang="en-US" i="1" dirty="0"/>
              <a:t>C </a:t>
            </a:r>
            <a:r>
              <a:rPr lang="en-US" dirty="0"/>
              <a:t>+ </a:t>
            </a:r>
            <a:r>
              <a:rPr lang="en-US" i="1" dirty="0"/>
              <a:t>I </a:t>
            </a:r>
            <a:r>
              <a:rPr lang="en-US" dirty="0"/>
              <a:t>+ </a:t>
            </a:r>
            <a:r>
              <a:rPr lang="en-US" i="1" dirty="0"/>
              <a:t>G) </a:t>
            </a:r>
            <a:r>
              <a:rPr lang="en-US" dirty="0" err="1"/>
              <a:t>eşit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gerektiğini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etmektedir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Basitlik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anlamında</a:t>
            </a:r>
            <a:r>
              <a:rPr lang="en-US" dirty="0"/>
              <a:t>, tüketim ve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fonksiyonlarını</a:t>
            </a:r>
            <a:r>
              <a:rPr lang="en-US" dirty="0"/>
              <a:t> </a:t>
            </a:r>
            <a:r>
              <a:rPr lang="en-US" dirty="0" err="1"/>
              <a:t>doğrusal</a:t>
            </a:r>
            <a:r>
              <a:rPr lang="en-US" dirty="0"/>
              <a:t> olarak</a:t>
            </a:r>
          </a:p>
          <a:p>
            <a:pPr marL="0" indent="0">
              <a:buNone/>
            </a:pPr>
            <a:r>
              <a:rPr lang="en-US" dirty="0" err="1"/>
              <a:t>düşünebiliriz</a:t>
            </a:r>
            <a:r>
              <a:rPr lang="en-US" dirty="0"/>
              <a:t>. Bu </a:t>
            </a:r>
            <a:r>
              <a:rPr lang="en-US" dirty="0" err="1"/>
              <a:t>durumda</a:t>
            </a:r>
            <a:r>
              <a:rPr lang="en-US" dirty="0"/>
              <a:t> IS </a:t>
            </a:r>
            <a:r>
              <a:rPr lang="en-US" dirty="0" err="1"/>
              <a:t>hakkında</a:t>
            </a:r>
            <a:r>
              <a:rPr lang="en-US" dirty="0"/>
              <a:t> çok daha fazla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türetebiliriz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Bunun için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ilişkisi</a:t>
            </a:r>
            <a:r>
              <a:rPr lang="en-US" dirty="0"/>
              <a:t> ile </a:t>
            </a:r>
            <a:r>
              <a:rPr lang="en-US" dirty="0" err="1"/>
              <a:t>başlayalım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C </a:t>
            </a:r>
            <a:r>
              <a:rPr lang="en-US" dirty="0"/>
              <a:t>+ </a:t>
            </a:r>
            <a:r>
              <a:rPr lang="en-US" i="1" dirty="0"/>
              <a:t>I </a:t>
            </a:r>
            <a:r>
              <a:rPr lang="en-US" dirty="0"/>
              <a:t>+ </a:t>
            </a:r>
            <a:r>
              <a:rPr lang="en-US" i="1" dirty="0"/>
              <a:t>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34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1323-2825-4188-BD7F-19852D63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E4393-9BED-4963-A5D2-B71372AEB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Tüketim </a:t>
            </a:r>
            <a:r>
              <a:rPr lang="en-US" dirty="0" err="1"/>
              <a:t>fonksiyonunun</a:t>
            </a:r>
            <a:r>
              <a:rPr lang="en-US" dirty="0"/>
              <a:t> ise </a:t>
            </a:r>
            <a:r>
              <a:rPr lang="en-US" dirty="0" err="1"/>
              <a:t>şöyle</a:t>
            </a:r>
            <a:r>
              <a:rPr lang="en-US" dirty="0"/>
              <a:t> olduğunu </a:t>
            </a:r>
            <a:r>
              <a:rPr lang="en-US" dirty="0" err="1"/>
              <a:t>varsayalım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C </a:t>
            </a:r>
            <a:r>
              <a:rPr lang="en-US" dirty="0"/>
              <a:t>= </a:t>
            </a:r>
            <a:r>
              <a:rPr lang="en-US" i="1" dirty="0"/>
              <a:t>a </a:t>
            </a:r>
            <a:r>
              <a:rPr lang="en-US" dirty="0"/>
              <a:t>+ </a:t>
            </a:r>
            <a:r>
              <a:rPr lang="en-US" i="1" dirty="0"/>
              <a:t>b</a:t>
            </a:r>
            <a:r>
              <a:rPr lang="en-US" dirty="0"/>
              <a:t>(</a:t>
            </a:r>
            <a:r>
              <a:rPr lang="en-US" i="1" dirty="0"/>
              <a:t>Y </a:t>
            </a:r>
            <a:r>
              <a:rPr lang="en-US" dirty="0"/>
              <a:t>− </a:t>
            </a:r>
            <a:r>
              <a:rPr lang="en-US" i="1" dirty="0"/>
              <a:t>T</a:t>
            </a:r>
            <a:r>
              <a:rPr lang="en-US" dirty="0"/>
              <a:t>),</a:t>
            </a:r>
          </a:p>
          <a:p>
            <a:pPr marL="0" indent="0">
              <a:buNone/>
            </a:pP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i="1" dirty="0"/>
              <a:t>a </a:t>
            </a:r>
            <a:r>
              <a:rPr lang="en-US" dirty="0"/>
              <a:t>ve </a:t>
            </a:r>
            <a:r>
              <a:rPr lang="en-US" i="1" dirty="0"/>
              <a:t>b </a:t>
            </a:r>
            <a:r>
              <a:rPr lang="en-US" dirty="0" err="1"/>
              <a:t>rakamları</a:t>
            </a:r>
            <a:r>
              <a:rPr lang="en-US" dirty="0"/>
              <a:t> </a:t>
            </a:r>
            <a:r>
              <a:rPr lang="en-US" dirty="0" err="1"/>
              <a:t>sıfırdan</a:t>
            </a:r>
            <a:r>
              <a:rPr lang="en-US" dirty="0"/>
              <a:t> büyük </a:t>
            </a:r>
            <a:r>
              <a:rPr lang="en-US" dirty="0" err="1"/>
              <a:t>rakamlardır</a:t>
            </a:r>
            <a:r>
              <a:rPr lang="en-US" dirty="0"/>
              <a:t>.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fonksiyonu</a:t>
            </a:r>
            <a:r>
              <a:rPr lang="en-US" dirty="0"/>
              <a:t> ise</a:t>
            </a:r>
          </a:p>
          <a:p>
            <a:pPr marL="0" indent="0">
              <a:buNone/>
            </a:pPr>
            <a:r>
              <a:rPr lang="en-US" dirty="0" err="1"/>
              <a:t>şöyle</a:t>
            </a:r>
            <a:r>
              <a:rPr lang="en-US" dirty="0"/>
              <a:t> olsun:</a:t>
            </a:r>
          </a:p>
          <a:p>
            <a:pPr marL="0" indent="0">
              <a:buNone/>
            </a:pPr>
            <a:r>
              <a:rPr lang="en-US" i="1" dirty="0"/>
              <a:t>I </a:t>
            </a:r>
            <a:r>
              <a:rPr lang="en-US" dirty="0"/>
              <a:t>= </a:t>
            </a:r>
            <a:r>
              <a:rPr lang="en-US" i="1" dirty="0"/>
              <a:t>c </a:t>
            </a:r>
            <a:r>
              <a:rPr lang="en-US" dirty="0"/>
              <a:t>− </a:t>
            </a:r>
            <a:r>
              <a:rPr lang="en-US" i="1" dirty="0" err="1"/>
              <a:t>dr</a:t>
            </a:r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3356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05A7-96F9-4146-BDDB-C0F6BFA22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IS Eğrisi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CE4E65-0A0A-4296-B9F6-830192880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838" y="2903622"/>
            <a:ext cx="7330323" cy="18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3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C57B-19ED-4652-BC28-AA72B16D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A850-97E3-4C18-9FF7-CAA557DBA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değişkeninin</a:t>
            </a:r>
            <a:r>
              <a:rPr lang="en-US" dirty="0"/>
              <a:t> </a:t>
            </a:r>
            <a:r>
              <a:rPr lang="en-US" dirty="0" err="1"/>
              <a:t>katsayısı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için, IS </a:t>
            </a:r>
            <a:r>
              <a:rPr lang="en-US" dirty="0" err="1"/>
              <a:t>eğrisi</a:t>
            </a:r>
            <a:r>
              <a:rPr lang="en-US" dirty="0"/>
              <a:t> </a:t>
            </a:r>
            <a:r>
              <a:rPr lang="en-US" dirty="0" err="1"/>
              <a:t>negatif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eğimlidir</a:t>
            </a:r>
            <a:r>
              <a:rPr lang="en-US" dirty="0"/>
              <a:t>: daha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düzeyini</a:t>
            </a:r>
            <a:r>
              <a:rPr lang="en-US" dirty="0"/>
              <a:t> </a:t>
            </a:r>
            <a:r>
              <a:rPr lang="en-US" dirty="0" err="1"/>
              <a:t>düşürür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harcamalarının</a:t>
            </a:r>
            <a:r>
              <a:rPr lang="en-US" dirty="0"/>
              <a:t> </a:t>
            </a:r>
            <a:r>
              <a:rPr lang="en-US" dirty="0" err="1"/>
              <a:t>katsayısı</a:t>
            </a:r>
            <a:r>
              <a:rPr lang="en-US" dirty="0"/>
              <a:t>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için, </a:t>
            </a:r>
            <a:r>
              <a:rPr lang="en-US" dirty="0" err="1"/>
              <a:t>devlet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harcamalarında</a:t>
            </a:r>
            <a:r>
              <a:rPr lang="en-US" dirty="0"/>
              <a:t> </a:t>
            </a:r>
            <a:r>
              <a:rPr lang="en-US" dirty="0" err="1"/>
              <a:t>olabilecek</a:t>
            </a:r>
            <a:r>
              <a:rPr lang="en-US" dirty="0"/>
              <a:t> bir </a:t>
            </a:r>
            <a:r>
              <a:rPr lang="en-US" dirty="0" err="1"/>
              <a:t>artış</a:t>
            </a:r>
            <a:r>
              <a:rPr lang="en-US" dirty="0"/>
              <a:t>, IS </a:t>
            </a:r>
            <a:r>
              <a:rPr lang="en-US" dirty="0" err="1"/>
              <a:t>eğrisini</a:t>
            </a:r>
            <a:r>
              <a:rPr lang="en-US" dirty="0"/>
              <a:t> </a:t>
            </a:r>
            <a:r>
              <a:rPr lang="en-US" dirty="0" err="1"/>
              <a:t>sağa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kaydırır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Vergilerin</a:t>
            </a:r>
            <a:r>
              <a:rPr lang="en-US" dirty="0"/>
              <a:t> </a:t>
            </a:r>
            <a:r>
              <a:rPr lang="en-US" dirty="0" err="1"/>
              <a:t>katsayısı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için, </a:t>
            </a:r>
            <a:r>
              <a:rPr lang="en-US" dirty="0" err="1"/>
              <a:t>vergilerde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gelecek</a:t>
            </a:r>
            <a:r>
              <a:rPr lang="en-US" dirty="0"/>
              <a:t> bir</a:t>
            </a:r>
          </a:p>
          <a:p>
            <a:pPr marL="0" indent="0">
              <a:buNone/>
            </a:pPr>
            <a:r>
              <a:rPr lang="en-US" dirty="0" err="1"/>
              <a:t>artış</a:t>
            </a:r>
            <a:r>
              <a:rPr lang="en-US" dirty="0"/>
              <a:t>, IS </a:t>
            </a:r>
            <a:r>
              <a:rPr lang="en-US" dirty="0" err="1"/>
              <a:t>eğrisini</a:t>
            </a:r>
            <a:r>
              <a:rPr lang="en-US" dirty="0"/>
              <a:t> sola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kaydıracaktır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696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{0B82919C-DC61-4B3E-AE51-7B9C09AB1396}tf02900743</Template>
  <TotalTime>8</TotalTime>
  <Words>603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Mal Piyasası Dengesi</vt:lpstr>
      <vt:lpstr>Mal Piyasası ile Para Piyasasının İlişkisi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Eğrisi</vt:lpstr>
      <vt:lpstr>PowerPoint Presentation</vt:lpstr>
      <vt:lpstr>Maliye Politikası ve IS eğrisi</vt:lpstr>
      <vt:lpstr>PowerPoint Presentation</vt:lpstr>
      <vt:lpstr>PowerPoint Presentation</vt:lpstr>
      <vt:lpstr>Özet: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 Piyasası Dengesi</dc:title>
  <dc:creator>Umut Öneş</dc:creator>
  <cp:lastModifiedBy>Umut Öneş</cp:lastModifiedBy>
  <cp:revision>1</cp:revision>
  <dcterms:created xsi:type="dcterms:W3CDTF">2020-01-23T18:47:39Z</dcterms:created>
  <dcterms:modified xsi:type="dcterms:W3CDTF">2020-01-23T18:56:15Z</dcterms:modified>
</cp:coreProperties>
</file>