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89" r:id="rId4"/>
    <p:sldId id="390" r:id="rId5"/>
    <p:sldId id="276" r:id="rId6"/>
    <p:sldId id="258" r:id="rId7"/>
    <p:sldId id="391" r:id="rId8"/>
    <p:sldId id="353" r:id="rId9"/>
    <p:sldId id="392" r:id="rId10"/>
    <p:sldId id="39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becerilerin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7200" dirty="0"/>
              <a:t>Bilişsel ve duygusal boyutları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082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08937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 smtClean="0"/>
              <a:t>Sosyal beceri kavramı</a:t>
            </a:r>
            <a:br>
              <a:rPr lang="tr-TR" dirty="0" smtClean="0"/>
            </a:br>
            <a:r>
              <a:rPr lang="tr-TR" dirty="0" smtClean="0"/>
              <a:t>Tanımlar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600200"/>
            <a:ext cx="8424936" cy="5069160"/>
          </a:xfrm>
        </p:spPr>
        <p:txBody>
          <a:bodyPr>
            <a:normAutofit/>
          </a:bodyPr>
          <a:lstStyle/>
          <a:p>
            <a:r>
              <a:rPr lang="tr-TR" sz="6000" dirty="0" smtClean="0"/>
              <a:t>Belli bir sosyal bağlamda, sosyal açıdan yararlı olacak şekilde etkileşim kurma yeteneği. (</a:t>
            </a:r>
            <a:r>
              <a:rPr lang="tr-TR" sz="6000" dirty="0" err="1" smtClean="0"/>
              <a:t>Combs</a:t>
            </a:r>
            <a:r>
              <a:rPr lang="tr-TR" sz="6000" dirty="0" smtClean="0"/>
              <a:t> - </a:t>
            </a:r>
            <a:r>
              <a:rPr lang="tr-TR" sz="6000" dirty="0" err="1" smtClean="0"/>
              <a:t>Slaby</a:t>
            </a:r>
            <a:r>
              <a:rPr lang="tr-TR" sz="6000" dirty="0" smtClean="0"/>
              <a:t>, 1977).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76672"/>
            <a:ext cx="7290055" cy="5832688"/>
          </a:xfrm>
        </p:spPr>
        <p:txBody>
          <a:bodyPr/>
          <a:lstStyle/>
          <a:p>
            <a:r>
              <a:rPr lang="tr-TR" sz="5400" dirty="0"/>
              <a:t>Bireylerin kişiler arası durumlarda çevrelerinden pekiştirme elde etmek veya sürdürmek için kullandıkları belirlenebilir öğrenilmiş davranışlar (</a:t>
            </a:r>
            <a:r>
              <a:rPr lang="tr-TR" sz="5400" dirty="0" err="1"/>
              <a:t>Kelly</a:t>
            </a:r>
            <a:r>
              <a:rPr lang="tr-TR" sz="5400" dirty="0"/>
              <a:t>, 1982).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457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92696"/>
            <a:ext cx="7290055" cy="5616664"/>
          </a:xfrm>
        </p:spPr>
        <p:txBody>
          <a:bodyPr/>
          <a:lstStyle/>
          <a:p>
            <a:r>
              <a:rPr lang="tr-TR" sz="5400" dirty="0"/>
              <a:t>Bireyin okul, ev ve iş çevrelerinde başkalarıyla başarılı bir şekilde etkileşimde bulunma yeteneği (</a:t>
            </a:r>
            <a:r>
              <a:rPr lang="tr-TR" sz="5400" dirty="0" err="1"/>
              <a:t>Hersen</a:t>
            </a:r>
            <a:r>
              <a:rPr lang="tr-TR" sz="5400" dirty="0"/>
              <a:t> – </a:t>
            </a:r>
            <a:r>
              <a:rPr lang="tr-TR" sz="5400" dirty="0" err="1"/>
              <a:t>Eisler</a:t>
            </a:r>
            <a:r>
              <a:rPr lang="tr-TR" sz="5400" dirty="0"/>
              <a:t>, 1976). </a:t>
            </a:r>
          </a:p>
          <a:p>
            <a:r>
              <a:rPr lang="tr-TR" sz="5400" dirty="0">
                <a:solidFill>
                  <a:srgbClr val="FF0000"/>
                </a:solidFill>
              </a:rPr>
              <a:t>Ortak bir tanım?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672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7290054" cy="1499616"/>
          </a:xfrm>
        </p:spPr>
        <p:txBody>
          <a:bodyPr>
            <a:normAutofit fontScale="90000"/>
          </a:bodyPr>
          <a:lstStyle/>
          <a:p>
            <a:r>
              <a:rPr lang="tr-TR" sz="7200" dirty="0"/>
              <a:t>“Sosyal beceri</a:t>
            </a:r>
            <a:r>
              <a:rPr lang="tr-TR" sz="7200" dirty="0" smtClean="0"/>
              <a:t>,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97884" y="1340768"/>
            <a:ext cx="8280920" cy="5184616"/>
          </a:xfrm>
        </p:spPr>
        <p:txBody>
          <a:bodyPr>
            <a:noAutofit/>
          </a:bodyPr>
          <a:lstStyle/>
          <a:p>
            <a:r>
              <a:rPr lang="tr-TR" sz="7200" dirty="0" smtClean="0"/>
              <a:t>başkalarıyla başarılı bir etkileşimi sağlayan tanımlanabilir davranışlar.”</a:t>
            </a:r>
            <a:endParaRPr lang="tr-T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7290054" cy="1499616"/>
          </a:xfrm>
        </p:spPr>
        <p:txBody>
          <a:bodyPr>
            <a:normAutofit/>
          </a:bodyPr>
          <a:lstStyle/>
          <a:p>
            <a:r>
              <a:rPr lang="tr-TR" sz="5400" dirty="0" smtClean="0"/>
              <a:t>Sosyal beceriler,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060848"/>
            <a:ext cx="8136904" cy="4248512"/>
          </a:xfrm>
        </p:spPr>
        <p:txBody>
          <a:bodyPr>
            <a:normAutofit/>
          </a:bodyPr>
          <a:lstStyle/>
          <a:p>
            <a:r>
              <a:rPr lang="tr-TR" sz="7200" dirty="0" smtClean="0"/>
              <a:t>gözlem, </a:t>
            </a:r>
          </a:p>
          <a:p>
            <a:r>
              <a:rPr lang="tr-TR" sz="7200" dirty="0" smtClean="0"/>
              <a:t>gözlenen davranışların model alınması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20688"/>
            <a:ext cx="7518599" cy="5688672"/>
          </a:xfrm>
        </p:spPr>
        <p:txBody>
          <a:bodyPr>
            <a:normAutofit/>
          </a:bodyPr>
          <a:lstStyle/>
          <a:p>
            <a:r>
              <a:rPr lang="tr-TR" sz="7200" dirty="0"/>
              <a:t>taklit edilmesiyle kazanılır;</a:t>
            </a:r>
          </a:p>
          <a:p>
            <a:r>
              <a:rPr lang="tr-TR" sz="7200" dirty="0"/>
              <a:t>çevreden alınan geri bildirimlerle kalıcı hale gelir. </a:t>
            </a:r>
          </a:p>
          <a:p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1349952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836712"/>
            <a:ext cx="8532440" cy="60212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7200" dirty="0" smtClean="0"/>
              <a:t>Toplumun kuralları ile bağlı,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7200" dirty="0" smtClean="0"/>
              <a:t>Olumsuz tepkilerden kaçınmayı </a:t>
            </a:r>
            <a:r>
              <a:rPr lang="tr-TR" sz="7200" dirty="0" smtClean="0"/>
              <a:t>sağlayan</a:t>
            </a:r>
            <a:endParaRPr lang="tr-TR" sz="7200" dirty="0" smtClean="0"/>
          </a:p>
        </p:txBody>
      </p:sp>
    </p:spTree>
    <p:extLst>
      <p:ext uri="{BB962C8B-B14F-4D97-AF65-F5344CB8AC3E}">
        <p14:creationId xmlns:p14="http://schemas.microsoft.com/office/powerpoint/2010/main" val="161529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76672"/>
            <a:ext cx="7290055" cy="58326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5400" dirty="0"/>
              <a:t>Öğrenilmiş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5400" dirty="0"/>
              <a:t>Amaca yönelik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5400" dirty="0"/>
              <a:t>Sosyal ortama göre farklılaşan </a:t>
            </a:r>
          </a:p>
          <a:p>
            <a:pPr marL="0" indent="0">
              <a:buNone/>
            </a:pPr>
            <a:r>
              <a:rPr lang="tr-TR" sz="5400" dirty="0"/>
              <a:t>davranışlardır. </a:t>
            </a:r>
          </a:p>
        </p:txBody>
      </p:sp>
    </p:spTree>
    <p:extLst>
      <p:ext uri="{BB962C8B-B14F-4D97-AF65-F5344CB8AC3E}">
        <p14:creationId xmlns:p14="http://schemas.microsoft.com/office/powerpoint/2010/main" val="2393334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1116</TotalTime>
  <Words>138</Words>
  <Application>Microsoft Office PowerPoint</Application>
  <PresentationFormat>Ekran Gösterisi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</vt:lpstr>
      <vt:lpstr>Wingdings 3</vt:lpstr>
      <vt:lpstr>Entegral</vt:lpstr>
      <vt:lpstr>Çocukta Sosyal beceriler </vt:lpstr>
      <vt:lpstr>Sosyal beceri kavramı Tanımlar</vt:lpstr>
      <vt:lpstr>PowerPoint Sunusu</vt:lpstr>
      <vt:lpstr>PowerPoint Sunusu</vt:lpstr>
      <vt:lpstr>“Sosyal beceri, </vt:lpstr>
      <vt:lpstr>Sosyal beceriler,  </vt:lpstr>
      <vt:lpstr>PowerPoint Sunusu</vt:lpstr>
      <vt:lpstr>Özellikler</vt:lpstr>
      <vt:lpstr>PowerPoint Sunusu</vt:lpstr>
      <vt:lpstr>Sosyal becerilerin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117</cp:revision>
  <dcterms:created xsi:type="dcterms:W3CDTF">2020-01-28T08:52:23Z</dcterms:created>
  <dcterms:modified xsi:type="dcterms:W3CDTF">2020-05-06T16:52:06Z</dcterms:modified>
</cp:coreProperties>
</file>