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4734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03086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672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3964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095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42131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14429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121460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88276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2982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1644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42386529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1D3CEF-6A34-47D6-A4FE-E6AC0E24CE68}"/>
              </a:ext>
            </a:extLst>
          </p:cNvPr>
          <p:cNvSpPr>
            <a:spLocks noGrp="1"/>
          </p:cNvSpPr>
          <p:nvPr>
            <p:ph type="ctrTitle"/>
          </p:nvPr>
        </p:nvSpPr>
        <p:spPr/>
        <p:txBody>
          <a:bodyPr/>
          <a:lstStyle/>
          <a:p>
            <a:r>
              <a:rPr lang="tr-TR" dirty="0"/>
              <a:t>YARATICI DRAMA</a:t>
            </a:r>
          </a:p>
        </p:txBody>
      </p:sp>
      <p:sp>
        <p:nvSpPr>
          <p:cNvPr id="3" name="Alt Başlık 2">
            <a:extLst>
              <a:ext uri="{FF2B5EF4-FFF2-40B4-BE49-F238E27FC236}">
                <a16:creationId xmlns:a16="http://schemas.microsoft.com/office/drawing/2014/main" id="{DBC822BF-F029-47D9-91DD-B8D18EEA4D90}"/>
              </a:ext>
            </a:extLst>
          </p:cNvPr>
          <p:cNvSpPr>
            <a:spLocks noGrp="1"/>
          </p:cNvSpPr>
          <p:nvPr>
            <p:ph type="subTitle" idx="1"/>
          </p:nvPr>
        </p:nvSpPr>
        <p:spPr/>
        <p:txBody>
          <a:bodyPr/>
          <a:lstStyle/>
          <a:p>
            <a:r>
              <a:rPr lang="tr-TR" b="1" dirty="0"/>
              <a:t>Oyun ve Yaratıcı Drama</a:t>
            </a:r>
            <a:endParaRPr lang="tr-TR" dirty="0"/>
          </a:p>
          <a:p>
            <a:endParaRPr lang="tr-TR" dirty="0"/>
          </a:p>
        </p:txBody>
      </p:sp>
    </p:spTree>
    <p:extLst>
      <p:ext uri="{BB962C8B-B14F-4D97-AF65-F5344CB8AC3E}">
        <p14:creationId xmlns:p14="http://schemas.microsoft.com/office/powerpoint/2010/main" val="782709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F3D0D07-FDB1-4DDA-A504-B46559F5542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668243C-B4E8-436A-B36A-27E1DA50F844}"/>
              </a:ext>
            </a:extLst>
          </p:cNvPr>
          <p:cNvSpPr>
            <a:spLocks noGrp="1"/>
          </p:cNvSpPr>
          <p:nvPr>
            <p:ph idx="1"/>
          </p:nvPr>
        </p:nvSpPr>
        <p:spPr/>
        <p:txBody>
          <a:bodyPr>
            <a:normAutofit lnSpcReduction="10000"/>
          </a:bodyPr>
          <a:lstStyle/>
          <a:p>
            <a:r>
              <a:rPr lang="tr-TR" dirty="0"/>
              <a:t>“Kurt- Kuzu” oyununun farklı bir versiyonunu oynamak üzere katılımcılar çember şeklinde dizilirler. Çemberdekiler kol kola girerler. Çemberdeki katılımcılardan biri kuzu olur, çemberden çıkmaz. Kurt rolünü oynamak için bir katılımcı daha seçilir. Çemberin dışında olan kurt, çemberdeki katılımcılar arasındaki kuzuya dokunmaya çalışır. Çemberdeki katılımcıların tamamı kuzuyu kurttan uzak tutmak için çemberi döndürerek kurttan uzaklaşır. Kurt, kuzuya dokunursa ya da çember bozulursa, yani koparsa oyunu kurt kazanır.</a:t>
            </a:r>
          </a:p>
          <a:p>
            <a:endParaRPr lang="tr-TR" dirty="0"/>
          </a:p>
        </p:txBody>
      </p:sp>
    </p:spTree>
    <p:extLst>
      <p:ext uri="{BB962C8B-B14F-4D97-AF65-F5344CB8AC3E}">
        <p14:creationId xmlns:p14="http://schemas.microsoft.com/office/powerpoint/2010/main" val="3090384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34774FB-E9B5-49C8-A1E3-4DDBF732C5D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4387AEA-10F5-413E-A632-842A15966D5C}"/>
              </a:ext>
            </a:extLst>
          </p:cNvPr>
          <p:cNvSpPr>
            <a:spLocks noGrp="1"/>
          </p:cNvSpPr>
          <p:nvPr>
            <p:ph idx="1"/>
          </p:nvPr>
        </p:nvSpPr>
        <p:spPr/>
        <p:txBody>
          <a:bodyPr>
            <a:normAutofit fontScale="92500" lnSpcReduction="10000"/>
          </a:bodyPr>
          <a:lstStyle/>
          <a:p>
            <a:r>
              <a:rPr lang="tr-TR" dirty="0"/>
              <a:t>(“Boş Sandalye” oyunu minder kullanarak uyarlanmıştır.) Katılımcılar birer minder alır, sınıf içinde rastgele bir yere minderi koyar ve otururlar. İçlerinden bir ebe seçilir. Ebe yavaş adımlarla sınıfın diğer ucundaki boş mindere doğru yürümeye başlar. O esnada diğer katılımcılar oturmasını engellemek üzere boş mindere otururlar. Ebe, bu sefer hangi minder boş ise ona doğru yönelir. Oyunun mantığı, ebenin en uzaktaki mindere yönlenmesini sağlayarak ebeyi boş minderden daima uzaklaştırmaktır. Oyunun ikinci aşamasında konuşmak yasaklanır.</a:t>
            </a:r>
          </a:p>
          <a:p>
            <a:endParaRPr lang="tr-TR" dirty="0"/>
          </a:p>
        </p:txBody>
      </p:sp>
    </p:spTree>
    <p:extLst>
      <p:ext uri="{BB962C8B-B14F-4D97-AF65-F5344CB8AC3E}">
        <p14:creationId xmlns:p14="http://schemas.microsoft.com/office/powerpoint/2010/main" val="27101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9306F65-679A-49F2-B210-2CA5529DD43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3EBA7A-4FA2-4D7E-B149-9E47BE21F43D}"/>
              </a:ext>
            </a:extLst>
          </p:cNvPr>
          <p:cNvSpPr>
            <a:spLocks noGrp="1"/>
          </p:cNvSpPr>
          <p:nvPr>
            <p:ph idx="1"/>
          </p:nvPr>
        </p:nvSpPr>
        <p:spPr/>
        <p:txBody>
          <a:bodyPr>
            <a:normAutofit fontScale="77500" lnSpcReduction="20000"/>
          </a:bodyPr>
          <a:lstStyle/>
          <a:p>
            <a:r>
              <a:rPr lang="tr-TR" dirty="0"/>
              <a:t>Minderler, katılımcı sayısından bir eksik olacak şekilde sınıfın bir yerine konulur ve üst üste dizilir. Hareketli bir müzik çalar ve katılımcılar dans etmeye başlar. Eğitmenin verdiği yönergeler doğrultusunda oyuna başlanır. Eğitmen, müziği aniden durdurup her katılımcının bir minder almasını ister. Mindersiz kalan katılımcı elenir. Müzik tekrar başlar. Katılımcılar dansa devam eder. Eğitmen tekrar müziği durdurup katılımcılardan bir minder almasını ve o mindere iki kişi denk gelecek şekilde başının üstünde tutmasını ister. İkili olup minderin altına giremeyen katılımcılar elenir. Oyun aynı mantıkla ve farklı komutlarla devam eder. “En yakındakinin diz kapağını tut, üç kişilik grup olup köşe kap, en yakındakinin ayaklarıyla ayaklarını birleştir, çember ol, kare ol, üç kişilik grup olup bir minderin altına gir, köşe kap, üçerli grup olup minder kap” gibi komutlar verilir. En son kalan üç kişi alkışlanır ve oyun bitirilir.</a:t>
            </a:r>
          </a:p>
          <a:p>
            <a:endParaRPr lang="tr-TR" dirty="0"/>
          </a:p>
        </p:txBody>
      </p:sp>
    </p:spTree>
    <p:extLst>
      <p:ext uri="{BB962C8B-B14F-4D97-AF65-F5344CB8AC3E}">
        <p14:creationId xmlns:p14="http://schemas.microsoft.com/office/powerpoint/2010/main" val="730915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C573EA5-E68B-432C-8DB1-4149A2ADA5A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50DB05B-A711-4B83-A8B6-6974C8B98801}"/>
              </a:ext>
            </a:extLst>
          </p:cNvPr>
          <p:cNvSpPr>
            <a:spLocks noGrp="1"/>
          </p:cNvSpPr>
          <p:nvPr>
            <p:ph idx="1"/>
          </p:nvPr>
        </p:nvSpPr>
        <p:spPr/>
        <p:txBody>
          <a:bodyPr>
            <a:normAutofit/>
          </a:bodyPr>
          <a:lstStyle/>
          <a:p>
            <a:r>
              <a:rPr lang="tr-TR" dirty="0"/>
              <a:t>Minderler toplanıp kaldırıldıktan sonra “</a:t>
            </a:r>
            <a:r>
              <a:rPr lang="tr-TR" dirty="0" err="1"/>
              <a:t>Zombi</a:t>
            </a:r>
            <a:r>
              <a:rPr lang="tr-TR" dirty="0"/>
              <a:t>” isimli oyun oynanır. Katılımcılar çember şeklinde dizilirler. Bir kişi seçilir ve </a:t>
            </a:r>
            <a:r>
              <a:rPr lang="tr-TR" dirty="0" err="1"/>
              <a:t>zombi</a:t>
            </a:r>
            <a:r>
              <a:rPr lang="tr-TR" dirty="0"/>
              <a:t> olur. </a:t>
            </a:r>
            <a:r>
              <a:rPr lang="tr-TR" dirty="0" err="1"/>
              <a:t>Zombi</a:t>
            </a:r>
            <a:r>
              <a:rPr lang="tr-TR" dirty="0"/>
              <a:t>, iki elini öne uzatıp </a:t>
            </a:r>
            <a:r>
              <a:rPr lang="tr-TR" dirty="0" err="1"/>
              <a:t>zombi</a:t>
            </a:r>
            <a:r>
              <a:rPr lang="tr-TR" dirty="0"/>
              <a:t> sesi çıkararak yavaş adımlarla katılımcılardan birine doğru ilerler. </a:t>
            </a:r>
            <a:r>
              <a:rPr lang="tr-TR" dirty="0" err="1"/>
              <a:t>Zombinin</a:t>
            </a:r>
            <a:r>
              <a:rPr lang="tr-TR" dirty="0"/>
              <a:t> yaklaştığı katılımcı, kendisini kurtarması için başka bir katılımcı ile göz teması kurar. Göz teması kurduğu katılımcı ise başka bir katılımcının ismini söyleyerek </a:t>
            </a:r>
            <a:r>
              <a:rPr lang="tr-TR" dirty="0" err="1"/>
              <a:t>zombiyi</a:t>
            </a:r>
            <a:r>
              <a:rPr lang="tr-TR" dirty="0"/>
              <a:t> ismini söylediği kişinin üstüne salar. </a:t>
            </a:r>
            <a:r>
              <a:rPr lang="tr-TR" dirty="0" err="1"/>
              <a:t>Zombi</a:t>
            </a:r>
            <a:r>
              <a:rPr lang="tr-TR" dirty="0"/>
              <a:t> kimin boynuna dokunursa o kişi </a:t>
            </a:r>
            <a:r>
              <a:rPr lang="tr-TR" dirty="0" err="1"/>
              <a:t>zombi</a:t>
            </a:r>
            <a:r>
              <a:rPr lang="tr-TR" dirty="0"/>
              <a:t> olur ve oyun devam eder. </a:t>
            </a:r>
          </a:p>
          <a:p>
            <a:endParaRPr lang="tr-TR" dirty="0"/>
          </a:p>
        </p:txBody>
      </p:sp>
    </p:spTree>
    <p:extLst>
      <p:ext uri="{BB962C8B-B14F-4D97-AF65-F5344CB8AC3E}">
        <p14:creationId xmlns:p14="http://schemas.microsoft.com/office/powerpoint/2010/main" val="4286882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9A3DA8F-82D3-4B57-8913-3176838DB14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E181331-D070-4B63-83A2-F03CBB012945}"/>
              </a:ext>
            </a:extLst>
          </p:cNvPr>
          <p:cNvSpPr>
            <a:spLocks noGrp="1"/>
          </p:cNvSpPr>
          <p:nvPr>
            <p:ph idx="1"/>
          </p:nvPr>
        </p:nvSpPr>
        <p:spPr/>
        <p:txBody>
          <a:bodyPr>
            <a:normAutofit fontScale="40000" lnSpcReduction="20000"/>
          </a:bodyPr>
          <a:lstStyle/>
          <a:p>
            <a:pPr marL="0" lvl="0" indent="0">
              <a:buNone/>
            </a:pPr>
            <a:r>
              <a:rPr lang="tr-TR" dirty="0"/>
              <a:t>Katılımcılar çember şeklinde dizilir ve yere otururlar. Eğitmen, yaratıcı </a:t>
            </a:r>
            <a:r>
              <a:rPr lang="tr-TR" dirty="0" err="1"/>
              <a:t>dramada</a:t>
            </a:r>
            <a:r>
              <a:rPr lang="tr-TR" dirty="0"/>
              <a:t> oynanan oyunların değerlendirmesini yapar. Katılımcıların da fikrini aldıktan sonra özellikleri sıralar. </a:t>
            </a:r>
          </a:p>
          <a:p>
            <a:pPr marL="0" indent="0">
              <a:buNone/>
            </a:pPr>
            <a:endParaRPr lang="tr-TR" dirty="0"/>
          </a:p>
          <a:p>
            <a:pPr marL="0" indent="0">
              <a:buNone/>
            </a:pPr>
            <a:r>
              <a:rPr lang="tr-TR" dirty="0"/>
              <a:t>Yaratıcı </a:t>
            </a:r>
            <a:r>
              <a:rPr lang="tr-TR" dirty="0" err="1"/>
              <a:t>Dramada</a:t>
            </a:r>
            <a:r>
              <a:rPr lang="tr-TR" dirty="0"/>
              <a:t> Oynanan Oyunların Özellikleri:</a:t>
            </a:r>
          </a:p>
          <a:p>
            <a:pPr lvl="0"/>
            <a:r>
              <a:rPr lang="tr-TR" dirty="0"/>
              <a:t>Eğlence</a:t>
            </a:r>
          </a:p>
          <a:p>
            <a:pPr lvl="0"/>
            <a:r>
              <a:rPr lang="tr-TR" dirty="0"/>
              <a:t>Zıtlık/ Çatışma/ İkili Durum (Kazanan ve kaybedenin olması)</a:t>
            </a:r>
          </a:p>
          <a:p>
            <a:pPr lvl="0"/>
            <a:r>
              <a:rPr lang="tr-TR" dirty="0"/>
              <a:t>Katılım (Herkes sürece katılır.)</a:t>
            </a:r>
          </a:p>
          <a:p>
            <a:pPr lvl="0"/>
            <a:r>
              <a:rPr lang="tr-TR" dirty="0"/>
              <a:t>Şimdiki Zaman (Oyun o an içindir.)</a:t>
            </a:r>
          </a:p>
          <a:p>
            <a:pPr lvl="0"/>
            <a:r>
              <a:rPr lang="tr-TR" dirty="0"/>
              <a:t>Özgürlük (Sınırlı kurallar içinde sınırsız bir özgürlüktür.)</a:t>
            </a:r>
          </a:p>
          <a:p>
            <a:pPr lvl="0"/>
            <a:r>
              <a:rPr lang="tr-TR" dirty="0"/>
              <a:t>Kural </a:t>
            </a:r>
            <a:r>
              <a:rPr lang="tr-TR" dirty="0" err="1"/>
              <a:t>Koyuculuk</a:t>
            </a:r>
            <a:endParaRPr lang="tr-TR" dirty="0"/>
          </a:p>
          <a:p>
            <a:pPr lvl="0"/>
            <a:r>
              <a:rPr lang="tr-TR" dirty="0"/>
              <a:t>“</a:t>
            </a:r>
            <a:r>
              <a:rPr lang="tr-TR" dirty="0" err="1"/>
              <a:t>Miş</a:t>
            </a:r>
            <a:r>
              <a:rPr lang="tr-TR" dirty="0"/>
              <a:t> gibi” Yapmak/ Rol Oynamak</a:t>
            </a:r>
          </a:p>
          <a:p>
            <a:pPr lvl="0"/>
            <a:r>
              <a:rPr lang="tr-TR" dirty="0"/>
              <a:t>Sonuç değil, süreç önemlidir. (Kazanan ya da kaybeden değil, oyun oynanan süreçte yaşananlar önemlidir.)</a:t>
            </a:r>
          </a:p>
          <a:p>
            <a:pPr lvl="0"/>
            <a:r>
              <a:rPr lang="tr-TR" dirty="0"/>
              <a:t>Her oyun kendine özgüdür.</a:t>
            </a:r>
          </a:p>
          <a:p>
            <a:endParaRPr lang="tr-TR" dirty="0"/>
          </a:p>
        </p:txBody>
      </p:sp>
    </p:spTree>
    <p:extLst>
      <p:ext uri="{BB962C8B-B14F-4D97-AF65-F5344CB8AC3E}">
        <p14:creationId xmlns:p14="http://schemas.microsoft.com/office/powerpoint/2010/main" val="1700292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3AB5A7F-E0EB-4532-9E27-D4DC1B6E1CD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6659A55-87DC-4859-90B6-72EAAB05C5FC}"/>
              </a:ext>
            </a:extLst>
          </p:cNvPr>
          <p:cNvSpPr>
            <a:spLocks noGrp="1"/>
          </p:cNvSpPr>
          <p:nvPr>
            <p:ph idx="1"/>
          </p:nvPr>
        </p:nvSpPr>
        <p:spPr/>
        <p:txBody>
          <a:bodyPr>
            <a:normAutofit/>
          </a:bodyPr>
          <a:lstStyle/>
          <a:p>
            <a:r>
              <a:rPr lang="tr-TR" dirty="0"/>
              <a:t>Eğitmen, çember şeklinde sıralanan katılımcılara oturma sırasına kadar numaralar verir. Aynı numaralardaki eşit sayıda katılımcılardan gruplar oluşturur ve oyunların özelliğine dair afiş hazırlanmasını ister. Her grup, oyunların -yukarıda sıralanan- bir özelliğini ifade eden bir slogan bulur ve hazırladığı afişlere bu sloganı ekleyerek resimler. Afişler toplanır ve sınıfın pencerelerine yapıştırılır.</a:t>
            </a:r>
          </a:p>
          <a:p>
            <a:endParaRPr lang="tr-TR" dirty="0"/>
          </a:p>
        </p:txBody>
      </p:sp>
    </p:spTree>
    <p:extLst>
      <p:ext uri="{BB962C8B-B14F-4D97-AF65-F5344CB8AC3E}">
        <p14:creationId xmlns:p14="http://schemas.microsoft.com/office/powerpoint/2010/main" val="122911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C56375F-DA34-4005-843B-D014DF91100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0B0F808-068D-457B-B79E-07961DC79F57}"/>
              </a:ext>
            </a:extLst>
          </p:cNvPr>
          <p:cNvSpPr>
            <a:spLocks noGrp="1"/>
          </p:cNvSpPr>
          <p:nvPr>
            <p:ph idx="1"/>
          </p:nvPr>
        </p:nvSpPr>
        <p:spPr/>
        <p:txBody>
          <a:bodyPr>
            <a:normAutofit fontScale="85000" lnSpcReduction="20000"/>
          </a:bodyPr>
          <a:lstStyle/>
          <a:p>
            <a:pPr lvl="0"/>
            <a:r>
              <a:rPr lang="tr-TR" dirty="0"/>
              <a:t>Eğitmen daha sonra numaralandırma yöntemiyle katılımcıları gruplara ayırır ve özgün bir oyun hazırlamalarını ister. Hazırlık süresi bitiminde grupların tasarladığı oyunlar oynanır.</a:t>
            </a:r>
          </a:p>
          <a:p>
            <a:pPr marL="0" indent="0">
              <a:buNone/>
            </a:pPr>
            <a:endParaRPr lang="tr-TR" dirty="0"/>
          </a:p>
          <a:p>
            <a:pPr lvl="0"/>
            <a:r>
              <a:rPr lang="tr-TR" dirty="0"/>
              <a:t>Eğitmen -yine numaralandırma yöntemiyle- eşit sayıda katılımcıdan oluşan gruplar oluşturur. Gruplardan, afişlerde geçen slogan temalarından birini seçip canlandırma yapmalarını ister. Doğaçlamalardan sonra izleyenler hangi kavramın ifade edildiği üzerine tahminde bulunurlar. İşlenen öğenin adı mutlaka canlandırmada geçmelidir.</a:t>
            </a:r>
          </a:p>
          <a:p>
            <a:pPr marL="0" indent="0">
              <a:buNone/>
            </a:pPr>
            <a:r>
              <a:rPr lang="tr-TR" dirty="0"/>
              <a:t> </a:t>
            </a:r>
          </a:p>
          <a:p>
            <a:endParaRPr lang="tr-TR" dirty="0"/>
          </a:p>
        </p:txBody>
      </p:sp>
    </p:spTree>
    <p:extLst>
      <p:ext uri="{BB962C8B-B14F-4D97-AF65-F5344CB8AC3E}">
        <p14:creationId xmlns:p14="http://schemas.microsoft.com/office/powerpoint/2010/main" val="1634387019"/>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0</TotalTime>
  <Words>631</Words>
  <Application>Microsoft Office PowerPoint</Application>
  <PresentationFormat>Ekran Gösterisi (4:3)</PresentationFormat>
  <Paragraphs>23</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Gill Sans MT</vt:lpstr>
      <vt:lpstr>Galeri</vt:lpstr>
      <vt:lpstr>YARATICI DRAMA</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YARATICI DRAMA</dc:title>
  <dc:creator>ERDEM</dc:creator>
  <cp:lastModifiedBy>HASAN</cp:lastModifiedBy>
  <cp:revision>1</cp:revision>
  <dcterms:created xsi:type="dcterms:W3CDTF">2019-04-04T13:13:31Z</dcterms:created>
  <dcterms:modified xsi:type="dcterms:W3CDTF">2019-04-04T13:30:18Z</dcterms:modified>
</cp:coreProperties>
</file>