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2" r:id="rId3"/>
    <p:sldId id="273" r:id="rId4"/>
    <p:sldId id="257" r:id="rId5"/>
    <p:sldId id="274" r:id="rId6"/>
    <p:sldId id="275" r:id="rId7"/>
    <p:sldId id="258" r:id="rId8"/>
    <p:sldId id="276" r:id="rId9"/>
    <p:sldId id="277"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8"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AB5481-EE76-49A6-BED4-2BB472D0B103}" type="datetimeFigureOut">
              <a:rPr lang="tr-TR" smtClean="0"/>
              <a:t>16.01.2018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8A1499-503A-4E88-9B0C-9F610E8DEBD5}" type="slidenum">
              <a:rPr lang="tr-TR" smtClean="0"/>
              <a:t>‹#›</a:t>
            </a:fld>
            <a:endParaRPr lang="tr-TR"/>
          </a:p>
        </p:txBody>
      </p:sp>
    </p:spTree>
    <p:extLst>
      <p:ext uri="{BB962C8B-B14F-4D97-AF65-F5344CB8AC3E}">
        <p14:creationId xmlns:p14="http://schemas.microsoft.com/office/powerpoint/2010/main" val="119090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AB5481-EE76-49A6-BED4-2BB472D0B103}" type="datetimeFigureOut">
              <a:rPr lang="tr-TR" smtClean="0"/>
              <a:t>16.01.2018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8A1499-503A-4E88-9B0C-9F610E8DEBD5}" type="slidenum">
              <a:rPr lang="tr-TR" smtClean="0"/>
              <a:t>‹#›</a:t>
            </a:fld>
            <a:endParaRPr lang="tr-TR"/>
          </a:p>
        </p:txBody>
      </p:sp>
    </p:spTree>
    <p:extLst>
      <p:ext uri="{BB962C8B-B14F-4D97-AF65-F5344CB8AC3E}">
        <p14:creationId xmlns:p14="http://schemas.microsoft.com/office/powerpoint/2010/main" val="396069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AB5481-EE76-49A6-BED4-2BB472D0B103}" type="datetimeFigureOut">
              <a:rPr lang="tr-TR" smtClean="0"/>
              <a:t>16.01.2018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8A1499-503A-4E88-9B0C-9F610E8DEBD5}" type="slidenum">
              <a:rPr lang="tr-TR" smtClean="0"/>
              <a:t>‹#›</a:t>
            </a:fld>
            <a:endParaRPr lang="tr-TR"/>
          </a:p>
        </p:txBody>
      </p:sp>
    </p:spTree>
    <p:extLst>
      <p:ext uri="{BB962C8B-B14F-4D97-AF65-F5344CB8AC3E}">
        <p14:creationId xmlns:p14="http://schemas.microsoft.com/office/powerpoint/2010/main" val="152480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AB5481-EE76-49A6-BED4-2BB472D0B103}" type="datetimeFigureOut">
              <a:rPr lang="tr-TR" smtClean="0"/>
              <a:t>16.01.2018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8A1499-503A-4E88-9B0C-9F610E8DEBD5}" type="slidenum">
              <a:rPr lang="tr-TR" smtClean="0"/>
              <a:t>‹#›</a:t>
            </a:fld>
            <a:endParaRPr lang="tr-TR"/>
          </a:p>
        </p:txBody>
      </p:sp>
    </p:spTree>
    <p:extLst>
      <p:ext uri="{BB962C8B-B14F-4D97-AF65-F5344CB8AC3E}">
        <p14:creationId xmlns:p14="http://schemas.microsoft.com/office/powerpoint/2010/main" val="1784137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AB5481-EE76-49A6-BED4-2BB472D0B103}" type="datetimeFigureOut">
              <a:rPr lang="tr-TR" smtClean="0"/>
              <a:t>16.01.2018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8A1499-503A-4E88-9B0C-9F610E8DEBD5}" type="slidenum">
              <a:rPr lang="tr-TR" smtClean="0"/>
              <a:t>‹#›</a:t>
            </a:fld>
            <a:endParaRPr lang="tr-TR"/>
          </a:p>
        </p:txBody>
      </p:sp>
    </p:spTree>
    <p:extLst>
      <p:ext uri="{BB962C8B-B14F-4D97-AF65-F5344CB8AC3E}">
        <p14:creationId xmlns:p14="http://schemas.microsoft.com/office/powerpoint/2010/main" val="130904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AB5481-EE76-49A6-BED4-2BB472D0B103}" type="datetimeFigureOut">
              <a:rPr lang="tr-TR" smtClean="0"/>
              <a:t>16.01.2018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8A1499-503A-4E88-9B0C-9F610E8DEBD5}" type="slidenum">
              <a:rPr lang="tr-TR" smtClean="0"/>
              <a:t>‹#›</a:t>
            </a:fld>
            <a:endParaRPr lang="tr-TR"/>
          </a:p>
        </p:txBody>
      </p:sp>
    </p:spTree>
    <p:extLst>
      <p:ext uri="{BB962C8B-B14F-4D97-AF65-F5344CB8AC3E}">
        <p14:creationId xmlns:p14="http://schemas.microsoft.com/office/powerpoint/2010/main" val="220008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AB5481-EE76-49A6-BED4-2BB472D0B103}" type="datetimeFigureOut">
              <a:rPr lang="tr-TR" smtClean="0"/>
              <a:t>16.01.2018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68A1499-503A-4E88-9B0C-9F610E8DEBD5}" type="slidenum">
              <a:rPr lang="tr-TR" smtClean="0"/>
              <a:t>‹#›</a:t>
            </a:fld>
            <a:endParaRPr lang="tr-TR"/>
          </a:p>
        </p:txBody>
      </p:sp>
    </p:spTree>
    <p:extLst>
      <p:ext uri="{BB962C8B-B14F-4D97-AF65-F5344CB8AC3E}">
        <p14:creationId xmlns:p14="http://schemas.microsoft.com/office/powerpoint/2010/main" val="36588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AB5481-EE76-49A6-BED4-2BB472D0B103}" type="datetimeFigureOut">
              <a:rPr lang="tr-TR" smtClean="0"/>
              <a:t>16.01.2018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68A1499-503A-4E88-9B0C-9F610E8DEBD5}" type="slidenum">
              <a:rPr lang="tr-TR" smtClean="0"/>
              <a:t>‹#›</a:t>
            </a:fld>
            <a:endParaRPr lang="tr-TR"/>
          </a:p>
        </p:txBody>
      </p:sp>
    </p:spTree>
    <p:extLst>
      <p:ext uri="{BB962C8B-B14F-4D97-AF65-F5344CB8AC3E}">
        <p14:creationId xmlns:p14="http://schemas.microsoft.com/office/powerpoint/2010/main" val="11249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AB5481-EE76-49A6-BED4-2BB472D0B103}" type="datetimeFigureOut">
              <a:rPr lang="tr-TR" smtClean="0"/>
              <a:t>16.01.2018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68A1499-503A-4E88-9B0C-9F610E8DEBD5}" type="slidenum">
              <a:rPr lang="tr-TR" smtClean="0"/>
              <a:t>‹#›</a:t>
            </a:fld>
            <a:endParaRPr lang="tr-TR"/>
          </a:p>
        </p:txBody>
      </p:sp>
    </p:spTree>
    <p:extLst>
      <p:ext uri="{BB962C8B-B14F-4D97-AF65-F5344CB8AC3E}">
        <p14:creationId xmlns:p14="http://schemas.microsoft.com/office/powerpoint/2010/main" val="43371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AB5481-EE76-49A6-BED4-2BB472D0B103}" type="datetimeFigureOut">
              <a:rPr lang="tr-TR" smtClean="0"/>
              <a:t>16.01.2018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8A1499-503A-4E88-9B0C-9F610E8DEBD5}" type="slidenum">
              <a:rPr lang="tr-TR" smtClean="0"/>
              <a:t>‹#›</a:t>
            </a:fld>
            <a:endParaRPr lang="tr-TR"/>
          </a:p>
        </p:txBody>
      </p:sp>
    </p:spTree>
    <p:extLst>
      <p:ext uri="{BB962C8B-B14F-4D97-AF65-F5344CB8AC3E}">
        <p14:creationId xmlns:p14="http://schemas.microsoft.com/office/powerpoint/2010/main" val="271353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AB5481-EE76-49A6-BED4-2BB472D0B103}" type="datetimeFigureOut">
              <a:rPr lang="tr-TR" smtClean="0"/>
              <a:t>16.01.2018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8A1499-503A-4E88-9B0C-9F610E8DEBD5}" type="slidenum">
              <a:rPr lang="tr-TR" smtClean="0"/>
              <a:t>‹#›</a:t>
            </a:fld>
            <a:endParaRPr lang="tr-TR"/>
          </a:p>
        </p:txBody>
      </p:sp>
    </p:spTree>
    <p:extLst>
      <p:ext uri="{BB962C8B-B14F-4D97-AF65-F5344CB8AC3E}">
        <p14:creationId xmlns:p14="http://schemas.microsoft.com/office/powerpoint/2010/main" val="222806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B5481-EE76-49A6-BED4-2BB472D0B103}" type="datetimeFigureOut">
              <a:rPr lang="tr-TR" smtClean="0"/>
              <a:t>16.01.2018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A1499-503A-4E88-9B0C-9F610E8DEBD5}" type="slidenum">
              <a:rPr lang="tr-TR" smtClean="0"/>
              <a:t>‹#›</a:t>
            </a:fld>
            <a:endParaRPr lang="tr-TR"/>
          </a:p>
        </p:txBody>
      </p:sp>
    </p:spTree>
    <p:extLst>
      <p:ext uri="{BB962C8B-B14F-4D97-AF65-F5344CB8AC3E}">
        <p14:creationId xmlns:p14="http://schemas.microsoft.com/office/powerpoint/2010/main" val="3695484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8213" y="620714"/>
            <a:ext cx="7772400" cy="1470025"/>
          </a:xfrm>
        </p:spPr>
        <p:txBody>
          <a:bodyPr>
            <a:normAutofit fontScale="90000"/>
          </a:bodyPr>
          <a:lstStyle/>
          <a:p>
            <a:pPr eaLnBrk="1" hangingPunct="1"/>
            <a:r>
              <a:rPr lang="tr-TR" altLang="tr-TR" smtClean="0"/>
              <a:t>İnsanda Biyolojik Çeşitlilik</a:t>
            </a:r>
            <a:endParaRPr lang="en-US" altLang="tr-TR" smtClean="0"/>
          </a:p>
        </p:txBody>
      </p:sp>
      <p:sp>
        <p:nvSpPr>
          <p:cNvPr id="3075" name="Rectangle 3"/>
          <p:cNvSpPr>
            <a:spLocks noGrp="1" noChangeArrowheads="1"/>
          </p:cNvSpPr>
          <p:nvPr>
            <p:ph type="subTitle" idx="1"/>
          </p:nvPr>
        </p:nvSpPr>
        <p:spPr>
          <a:xfrm>
            <a:off x="2711450" y="4581525"/>
            <a:ext cx="6400800" cy="1511300"/>
          </a:xfrm>
        </p:spPr>
        <p:txBody>
          <a:bodyPr/>
          <a:lstStyle/>
          <a:p>
            <a:pPr eaLnBrk="1" hangingPunct="1">
              <a:lnSpc>
                <a:spcPct val="80000"/>
              </a:lnSpc>
            </a:pPr>
            <a:r>
              <a:rPr lang="tr-TR" altLang="tr-TR" sz="2000" b="1"/>
              <a:t>PROF.DR.TİMUR GÜLTEKİN</a:t>
            </a:r>
          </a:p>
          <a:p>
            <a:pPr eaLnBrk="1" hangingPunct="1">
              <a:lnSpc>
                <a:spcPct val="80000"/>
              </a:lnSpc>
            </a:pPr>
            <a:endParaRPr lang="tr-TR" altLang="tr-TR" sz="2000" b="1"/>
          </a:p>
          <a:p>
            <a:pPr eaLnBrk="1" hangingPunct="1">
              <a:lnSpc>
                <a:spcPct val="80000"/>
              </a:lnSpc>
            </a:pPr>
            <a:r>
              <a:rPr lang="tr-TR" altLang="tr-TR" sz="2000"/>
              <a:t>ANKARA ÜNİVERSİTESİ, ANTROPOLOJİ BÖLÜMÜ</a:t>
            </a:r>
          </a:p>
          <a:p>
            <a:pPr eaLnBrk="1" hangingPunct="1">
              <a:lnSpc>
                <a:spcPct val="80000"/>
              </a:lnSpc>
            </a:pPr>
            <a:r>
              <a:rPr lang="tr-TR" altLang="tr-TR" sz="2000"/>
              <a:t>EMAİL: tgultekin@ankara.edu.tr</a:t>
            </a:r>
            <a:endParaRPr lang="en-US" altLang="tr-TR" sz="2000"/>
          </a:p>
        </p:txBody>
      </p:sp>
      <p:graphicFrame>
        <p:nvGraphicFramePr>
          <p:cNvPr id="3076" name="Object 4"/>
          <p:cNvGraphicFramePr>
            <a:graphicFrameLocks noChangeAspect="1"/>
          </p:cNvGraphicFramePr>
          <p:nvPr/>
        </p:nvGraphicFramePr>
        <p:xfrm>
          <a:off x="4727575" y="2492375"/>
          <a:ext cx="2051050" cy="1790700"/>
        </p:xfrm>
        <a:graphic>
          <a:graphicData uri="http://schemas.openxmlformats.org/presentationml/2006/ole">
            <mc:AlternateContent xmlns:mc="http://schemas.openxmlformats.org/markup-compatibility/2006">
              <mc:Choice xmlns:v="urn:schemas-microsoft-com:vml" Requires="v">
                <p:oleObj spid="_x0000_s1026" name="Drawing" r:id="rId3" imgW="2895600" imgH="2895600" progId="Canvas.Drawing.X">
                  <p:embed/>
                </p:oleObj>
              </mc:Choice>
              <mc:Fallback>
                <p:oleObj name="Drawing" r:id="rId3" imgW="2895600" imgH="2895600" progId="Canvas.Drawing.X">
                  <p:embed/>
                  <p:pic>
                    <p:nvPicPr>
                      <p:cNvPr id="30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5" y="2492375"/>
                        <a:ext cx="20510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2110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tr-TR" altLang="tr-TR" smtClean="0"/>
              <a:t>su</a:t>
            </a:r>
            <a:endParaRPr lang="en-US" altLang="tr-TR" smtClean="0"/>
          </a:p>
        </p:txBody>
      </p:sp>
      <p:sp>
        <p:nvSpPr>
          <p:cNvPr id="43011" name="Rectangle 3"/>
          <p:cNvSpPr>
            <a:spLocks noGrp="1" noChangeArrowheads="1"/>
          </p:cNvSpPr>
          <p:nvPr>
            <p:ph type="body" idx="1"/>
          </p:nvPr>
        </p:nvSpPr>
        <p:spPr/>
        <p:txBody>
          <a:bodyPr/>
          <a:lstStyle/>
          <a:p>
            <a:r>
              <a:rPr lang="tr-TR" altLang="tr-TR" smtClean="0"/>
              <a:t>Günlük, en az su kaybı yaklaşık 1,2 lt olarak belirlenmiştir.</a:t>
            </a:r>
          </a:p>
          <a:p>
            <a:pPr>
              <a:buFontTx/>
              <a:buNone/>
            </a:pPr>
            <a:endParaRPr lang="tr-TR" altLang="tr-TR" smtClean="0"/>
          </a:p>
          <a:p>
            <a:r>
              <a:rPr lang="tr-TR" altLang="tr-TR" smtClean="0"/>
              <a:t>8–10 gün su olmaksızın hayatta kalan insanlar belgelenmiştir, ara sıra görülen 14 günden fazla su olmaksızın hayatta kalma durumu bir hayli tartışmalıdır.</a:t>
            </a:r>
          </a:p>
          <a:p>
            <a:endParaRPr lang="en-US" altLang="tr-TR" smtClean="0"/>
          </a:p>
        </p:txBody>
      </p:sp>
    </p:spTree>
    <p:extLst>
      <p:ext uri="{BB962C8B-B14F-4D97-AF65-F5344CB8AC3E}">
        <p14:creationId xmlns:p14="http://schemas.microsoft.com/office/powerpoint/2010/main" val="3087646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tr-TR" altLang="tr-TR" smtClean="0"/>
              <a:t>TERLEME</a:t>
            </a:r>
            <a:endParaRPr lang="en-US" altLang="tr-TR" smtClean="0"/>
          </a:p>
        </p:txBody>
      </p:sp>
      <p:sp>
        <p:nvSpPr>
          <p:cNvPr id="44035" name="Rectangle 3"/>
          <p:cNvSpPr>
            <a:spLocks noGrp="1" noChangeArrowheads="1"/>
          </p:cNvSpPr>
          <p:nvPr>
            <p:ph type="body" idx="1"/>
          </p:nvPr>
        </p:nvSpPr>
        <p:spPr/>
        <p:txBody>
          <a:bodyPr/>
          <a:lstStyle/>
          <a:p>
            <a:pPr>
              <a:lnSpc>
                <a:spcPct val="80000"/>
              </a:lnSpc>
            </a:pPr>
            <a:r>
              <a:rPr lang="tr-TR" altLang="tr-TR" sz="2000"/>
              <a:t>Terleme ısı dağıtmada temel mekanizmadır. Deride bulunan ter bezlerinin yaptıkları salgının deri üzerinde buharlaşması sonunda kısa sürede fazla ısının dışarıya verilmesi sağlanır.</a:t>
            </a:r>
          </a:p>
          <a:p>
            <a:pPr>
              <a:lnSpc>
                <a:spcPct val="80000"/>
              </a:lnSpc>
            </a:pPr>
            <a:r>
              <a:rPr lang="tr-TR" altLang="tr-TR" sz="2000"/>
              <a:t>Ortam sıcaklığı arttığında özellikle alın, boyun ve sırtta bulunan merokrin bezler büyük ölçüde ter salgılar. Merokrin bezlerin salgısı asidik olduğundan derinin asiditesini nötralize eder ve derinin kavrulmasını önler.</a:t>
            </a:r>
          </a:p>
          <a:p>
            <a:pPr>
              <a:lnSpc>
                <a:spcPct val="80000"/>
              </a:lnSpc>
            </a:pPr>
            <a:endParaRPr lang="tr-TR" altLang="tr-TR" sz="2000"/>
          </a:p>
          <a:p>
            <a:pPr>
              <a:lnSpc>
                <a:spcPct val="80000"/>
              </a:lnSpc>
            </a:pPr>
            <a:r>
              <a:rPr lang="tr-TR" altLang="tr-TR" sz="2000"/>
              <a:t>Soğuma mekanizması olan terlemenin etkinliğini ortamdaki su buharı oranı belirlemektedir. </a:t>
            </a:r>
          </a:p>
          <a:p>
            <a:pPr>
              <a:lnSpc>
                <a:spcPct val="80000"/>
              </a:lnSpc>
            </a:pPr>
            <a:endParaRPr lang="tr-TR" altLang="tr-TR" sz="2000"/>
          </a:p>
          <a:p>
            <a:pPr>
              <a:lnSpc>
                <a:spcPct val="80000"/>
              </a:lnSpc>
            </a:pPr>
            <a:r>
              <a:rPr lang="tr-TR" altLang="tr-TR" sz="2000"/>
              <a:t>Çöl, savan gibi sıcak ortamlarda terleme oranı ne olursa olsun buharlaşma gerçekleşmektedir.</a:t>
            </a:r>
          </a:p>
          <a:p>
            <a:pPr>
              <a:lnSpc>
                <a:spcPct val="80000"/>
              </a:lnSpc>
            </a:pPr>
            <a:endParaRPr lang="en-US" altLang="tr-TR" sz="2000"/>
          </a:p>
        </p:txBody>
      </p:sp>
    </p:spTree>
    <p:extLst>
      <p:ext uri="{BB962C8B-B14F-4D97-AF65-F5344CB8AC3E}">
        <p14:creationId xmlns:p14="http://schemas.microsoft.com/office/powerpoint/2010/main" val="293817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774825" y="260351"/>
            <a:ext cx="8166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just">
              <a:spcBef>
                <a:spcPct val="0"/>
              </a:spcBef>
              <a:buFontTx/>
              <a:buNone/>
            </a:pPr>
            <a:r>
              <a:rPr kumimoji="0" lang="tr-TR" altLang="tr-TR" sz="1800" b="1">
                <a:cs typeface="Times New Roman" panose="02020603050405020304" pitchFamily="18" charset="0"/>
              </a:rPr>
              <a:t>Tablo 1: Yetişkin Erkek Bireylerde Toplam Ter Bezi Sayısı</a:t>
            </a:r>
            <a:r>
              <a:rPr kumimoji="0" lang="tr-TR" altLang="tr-TR" sz="1800">
                <a:cs typeface="Times New Roman" panose="02020603050405020304" pitchFamily="18" charset="0"/>
              </a:rPr>
              <a:t> (Harrıson; et. al., 1999)</a:t>
            </a:r>
            <a:endParaRPr kumimoji="0" lang="tr-TR" altLang="tr-TR" sz="1800"/>
          </a:p>
        </p:txBody>
      </p:sp>
      <p:graphicFrame>
        <p:nvGraphicFramePr>
          <p:cNvPr id="161795" name="Group 3"/>
          <p:cNvGraphicFramePr>
            <a:graphicFrameLocks noGrp="1"/>
          </p:cNvGraphicFramePr>
          <p:nvPr/>
        </p:nvGraphicFramePr>
        <p:xfrm>
          <a:off x="2135189" y="908051"/>
          <a:ext cx="7920037" cy="4354512"/>
        </p:xfrm>
        <a:graphic>
          <a:graphicData uri="http://schemas.openxmlformats.org/drawingml/2006/table">
            <a:tbl>
              <a:tblPr/>
              <a:tblGrid>
                <a:gridCol w="2568575">
                  <a:extLst>
                    <a:ext uri="{9D8B030D-6E8A-4147-A177-3AD203B41FA5}">
                      <a16:colId xmlns:a16="http://schemas.microsoft.com/office/drawing/2014/main" val="20000"/>
                    </a:ext>
                  </a:extLst>
                </a:gridCol>
                <a:gridCol w="774700">
                  <a:extLst>
                    <a:ext uri="{9D8B030D-6E8A-4147-A177-3AD203B41FA5}">
                      <a16:colId xmlns:a16="http://schemas.microsoft.com/office/drawing/2014/main" val="20001"/>
                    </a:ext>
                  </a:extLst>
                </a:gridCol>
                <a:gridCol w="2597150">
                  <a:extLst>
                    <a:ext uri="{9D8B030D-6E8A-4147-A177-3AD203B41FA5}">
                      <a16:colId xmlns:a16="http://schemas.microsoft.com/office/drawing/2014/main" val="20002"/>
                    </a:ext>
                  </a:extLst>
                </a:gridCol>
                <a:gridCol w="1979612">
                  <a:extLst>
                    <a:ext uri="{9D8B030D-6E8A-4147-A177-3AD203B41FA5}">
                      <a16:colId xmlns:a16="http://schemas.microsoft.com/office/drawing/2014/main" val="20003"/>
                    </a:ext>
                  </a:extLst>
                </a:gridCol>
              </a:tblGrid>
              <a:tr h="72083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tr-T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tr-TR" sz="2000" b="1" i="0" u="none" strike="noStrike" cap="none" normalizeH="0" baseline="0" smtClean="0">
                          <a:ln>
                            <a:noFill/>
                          </a:ln>
                          <a:solidFill>
                            <a:schemeClr val="tx1"/>
                          </a:solidFill>
                          <a:effectLst/>
                          <a:latin typeface="Times New Roman" pitchFamily="18" charset="0"/>
                          <a:cs typeface="Times New Roman" pitchFamily="18" charset="0"/>
                        </a:rPr>
                        <a:t>Populasyonlar</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1" i="0" u="none" strike="noStrike" cap="none" normalizeH="0" baseline="0" smtClean="0">
                          <a:ln>
                            <a:noFill/>
                          </a:ln>
                          <a:solidFill>
                            <a:schemeClr val="tx1"/>
                          </a:solidFill>
                          <a:effectLst/>
                          <a:latin typeface="Times New Roman" pitchFamily="18" charset="0"/>
                          <a:cs typeface="Times New Roman" pitchFamily="18" charset="0"/>
                        </a:rPr>
                        <a:t>n</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1" i="0" u="none" strike="noStrike" cap="none" normalizeH="0" baseline="0" smtClean="0">
                          <a:ln>
                            <a:noFill/>
                          </a:ln>
                          <a:solidFill>
                            <a:schemeClr val="tx1"/>
                          </a:solidFill>
                          <a:effectLst/>
                          <a:latin typeface="Times New Roman" pitchFamily="18" charset="0"/>
                          <a:cs typeface="Times New Roman" pitchFamily="18" charset="0"/>
                        </a:rPr>
                        <a:t>Ter Bezi Sayısı (milyon)</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1" i="0" u="none" strike="noStrike" cap="none" normalizeH="0" baseline="0" smtClean="0">
                          <a:ln>
                            <a:noFill/>
                          </a:ln>
                          <a:solidFill>
                            <a:schemeClr val="tx1"/>
                          </a:solidFill>
                          <a:effectLst/>
                          <a:latin typeface="Times New Roman" pitchFamily="18" charset="0"/>
                          <a:cs typeface="Times New Roman" pitchFamily="18" charset="0"/>
                        </a:rPr>
                        <a:t>Kaynak </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3980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Hindu</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6</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1,51 </a:t>
                      </a:r>
                      <a:r>
                        <a:rPr kumimoji="1" lang="tr-TR" sz="2000" b="0" i="0" u="sng" strike="noStrike" cap="none" normalizeH="0" baseline="0" smtClean="0">
                          <a:ln>
                            <a:noFill/>
                          </a:ln>
                          <a:solidFill>
                            <a:schemeClr val="tx1"/>
                          </a:solidFill>
                          <a:effectLst/>
                          <a:latin typeface="Times New Roman" pitchFamily="18" charset="0"/>
                          <a:cs typeface="Times New Roman" pitchFamily="18" charset="0"/>
                        </a:rPr>
                        <a:t>+</a:t>
                      </a: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 0,19 m.</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Knip</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3980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Hintli</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19</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1,69 </a:t>
                      </a:r>
                      <a:r>
                        <a:rPr kumimoji="1" lang="tr-TR" sz="2000" b="0" i="0" u="sng" strike="noStrike" cap="none" normalizeH="0" baseline="0" smtClean="0">
                          <a:ln>
                            <a:noFill/>
                          </a:ln>
                          <a:solidFill>
                            <a:schemeClr val="tx1"/>
                          </a:solidFill>
                          <a:effectLst/>
                          <a:latin typeface="Times New Roman" pitchFamily="18" charset="0"/>
                          <a:cs typeface="Times New Roman" pitchFamily="18" charset="0"/>
                        </a:rPr>
                        <a:t>+</a:t>
                      </a: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 0,16 m.</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Weiner</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413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Hollandalı</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9</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1,47 </a:t>
                      </a:r>
                      <a:r>
                        <a:rPr kumimoji="1" lang="tr-TR" sz="2000" b="0" i="0" u="sng" strike="noStrike" cap="none" normalizeH="0" baseline="0" smtClean="0">
                          <a:ln>
                            <a:noFill/>
                          </a:ln>
                          <a:solidFill>
                            <a:schemeClr val="tx1"/>
                          </a:solidFill>
                          <a:effectLst/>
                          <a:latin typeface="Times New Roman" pitchFamily="18" charset="0"/>
                          <a:cs typeface="Times New Roman" pitchFamily="18" charset="0"/>
                        </a:rPr>
                        <a:t>+</a:t>
                      </a: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 0,29 m.</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Knip</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3980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İngiliz</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2</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1,66 </a:t>
                      </a:r>
                      <a:r>
                        <a:rPr kumimoji="1" lang="tr-TR" sz="2000" b="0" i="0" u="sng" strike="noStrike" cap="none" normalizeH="0" baseline="0" smtClean="0">
                          <a:ln>
                            <a:noFill/>
                          </a:ln>
                          <a:solidFill>
                            <a:schemeClr val="tx1"/>
                          </a:solidFill>
                          <a:effectLst/>
                          <a:latin typeface="Times New Roman" pitchFamily="18" charset="0"/>
                          <a:cs typeface="Times New Roman" pitchFamily="18" charset="0"/>
                        </a:rPr>
                        <a:t>+</a:t>
                      </a: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 0,19 m.</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Weiner</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73035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Batı Afrika’daki Avrupalılar</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21</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1,75 m.</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Thomson</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413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Batı Afrikalı</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26</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1,66 m.</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Thomson</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70114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Çalılık İnsanları (Surinam)</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8</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1,69 </a:t>
                      </a:r>
                      <a:r>
                        <a:rPr kumimoji="1" lang="tr-TR" sz="2000" b="0" i="0" u="sng" strike="noStrike" cap="none" normalizeH="0" baseline="0" smtClean="0">
                          <a:ln>
                            <a:noFill/>
                          </a:ln>
                          <a:solidFill>
                            <a:schemeClr val="tx1"/>
                          </a:solidFill>
                          <a:effectLst/>
                          <a:latin typeface="Times New Roman" pitchFamily="18" charset="0"/>
                          <a:cs typeface="Times New Roman" pitchFamily="18" charset="0"/>
                        </a:rPr>
                        <a:t>+</a:t>
                      </a: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 0,14 m.</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Knip</a:t>
                      </a:r>
                      <a:endParaRPr kumimoji="1" lang="tr-TR" sz="20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19914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847850" y="-176213"/>
            <a:ext cx="8535988"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indent="449263">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2000" b="1"/>
          </a:p>
          <a:p>
            <a:pPr>
              <a:spcBef>
                <a:spcPct val="0"/>
              </a:spcBef>
              <a:buFontTx/>
              <a:buNone/>
            </a:pPr>
            <a:r>
              <a:rPr kumimoji="0" lang="tr-TR" altLang="tr-TR" sz="2000" b="1">
                <a:cs typeface="Times New Roman" panose="02020603050405020304" pitchFamily="18" charset="0"/>
              </a:rPr>
              <a:t>Tablo 2: Farklı İnsan Populasyonlarında Santimetre Kare Başına Düşen </a:t>
            </a:r>
            <a:endParaRPr kumimoji="0" lang="tr-TR" altLang="tr-TR" sz="2000" b="1"/>
          </a:p>
          <a:p>
            <a:pPr>
              <a:spcBef>
                <a:spcPct val="0"/>
              </a:spcBef>
              <a:buFontTx/>
              <a:buNone/>
            </a:pPr>
            <a:r>
              <a:rPr kumimoji="0" lang="tr-TR" altLang="tr-TR" sz="2000" b="1">
                <a:cs typeface="Times New Roman" panose="02020603050405020304" pitchFamily="18" charset="0"/>
              </a:rPr>
              <a:t>Ter Bezi Sayısı (</a:t>
            </a:r>
            <a:r>
              <a:rPr kumimoji="0" lang="tr-TR" altLang="tr-TR" sz="2000">
                <a:cs typeface="Times New Roman" panose="02020603050405020304" pitchFamily="18" charset="0"/>
              </a:rPr>
              <a:t>Harrıson; et. al., 1999</a:t>
            </a:r>
            <a:r>
              <a:rPr kumimoji="0" lang="tr-TR" altLang="tr-TR" sz="2000" b="1">
                <a:cs typeface="Times New Roman" panose="02020603050405020304" pitchFamily="18" charset="0"/>
              </a:rPr>
              <a:t>)</a:t>
            </a:r>
            <a:r>
              <a:rPr kumimoji="0" lang="tr-TR" altLang="tr-TR" sz="1200">
                <a:cs typeface="Times New Roman" panose="02020603050405020304" pitchFamily="18" charset="0"/>
              </a:rPr>
              <a:t> </a:t>
            </a:r>
            <a:endParaRPr kumimoji="0" lang="en-US" altLang="tr-TR" sz="900"/>
          </a:p>
          <a:p>
            <a:pPr>
              <a:spcBef>
                <a:spcPct val="0"/>
              </a:spcBef>
              <a:buFontTx/>
              <a:buNone/>
            </a:pPr>
            <a:endParaRPr kumimoji="0" lang="en-US" altLang="tr-TR" sz="2400"/>
          </a:p>
        </p:txBody>
      </p:sp>
      <p:graphicFrame>
        <p:nvGraphicFramePr>
          <p:cNvPr id="162819" name="Group 3"/>
          <p:cNvGraphicFramePr>
            <a:graphicFrameLocks noGrp="1"/>
          </p:cNvGraphicFramePr>
          <p:nvPr/>
        </p:nvGraphicFramePr>
        <p:xfrm>
          <a:off x="1703388" y="1268414"/>
          <a:ext cx="8820150" cy="4752977"/>
        </p:xfrm>
        <a:graphic>
          <a:graphicData uri="http://schemas.openxmlformats.org/drawingml/2006/table">
            <a:tbl>
              <a:tblPr/>
              <a:tblGrid>
                <a:gridCol w="1309687">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688975">
                  <a:extLst>
                    <a:ext uri="{9D8B030D-6E8A-4147-A177-3AD203B41FA5}">
                      <a16:colId xmlns:a16="http://schemas.microsoft.com/office/drawing/2014/main" val="20002"/>
                    </a:ext>
                  </a:extLst>
                </a:gridCol>
                <a:gridCol w="688975">
                  <a:extLst>
                    <a:ext uri="{9D8B030D-6E8A-4147-A177-3AD203B41FA5}">
                      <a16:colId xmlns:a16="http://schemas.microsoft.com/office/drawing/2014/main" val="20003"/>
                    </a:ext>
                  </a:extLst>
                </a:gridCol>
                <a:gridCol w="862013">
                  <a:extLst>
                    <a:ext uri="{9D8B030D-6E8A-4147-A177-3AD203B41FA5}">
                      <a16:colId xmlns:a16="http://schemas.microsoft.com/office/drawing/2014/main" val="20004"/>
                    </a:ext>
                  </a:extLst>
                </a:gridCol>
                <a:gridCol w="1033462">
                  <a:extLst>
                    <a:ext uri="{9D8B030D-6E8A-4147-A177-3AD203B41FA5}">
                      <a16:colId xmlns:a16="http://schemas.microsoft.com/office/drawing/2014/main" val="20005"/>
                    </a:ext>
                  </a:extLst>
                </a:gridCol>
                <a:gridCol w="862013">
                  <a:extLst>
                    <a:ext uri="{9D8B030D-6E8A-4147-A177-3AD203B41FA5}">
                      <a16:colId xmlns:a16="http://schemas.microsoft.com/office/drawing/2014/main" val="20006"/>
                    </a:ext>
                  </a:extLst>
                </a:gridCol>
                <a:gridCol w="1033462">
                  <a:extLst>
                    <a:ext uri="{9D8B030D-6E8A-4147-A177-3AD203B41FA5}">
                      <a16:colId xmlns:a16="http://schemas.microsoft.com/office/drawing/2014/main" val="20007"/>
                    </a:ext>
                  </a:extLst>
                </a:gridCol>
                <a:gridCol w="1135063">
                  <a:extLst>
                    <a:ext uri="{9D8B030D-6E8A-4147-A177-3AD203B41FA5}">
                      <a16:colId xmlns:a16="http://schemas.microsoft.com/office/drawing/2014/main" val="20008"/>
                    </a:ext>
                  </a:extLst>
                </a:gridCol>
              </a:tblGrid>
              <a:tr h="1020763">
                <a:tc gridSpan="9">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tr-TR"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1" lang="tr-TR" sz="1400" b="1" i="0" u="sng" strike="noStrike" cap="none" normalizeH="0" baseline="0" dirty="0" smtClean="0">
                          <a:ln>
                            <a:noFill/>
                          </a:ln>
                          <a:solidFill>
                            <a:schemeClr val="tx1"/>
                          </a:solidFill>
                          <a:effectLst/>
                          <a:latin typeface="Times New Roman" pitchFamily="18" charset="0"/>
                          <a:cs typeface="Times New Roman" pitchFamily="18" charset="0"/>
                        </a:rPr>
                        <a:t>Birey Sayısı       Gövde      El        Önkol         </a:t>
                      </a:r>
                      <a:r>
                        <a:rPr kumimoji="1" lang="tr-TR" sz="1400" b="1" i="0" u="sng" strike="noStrike" cap="none" normalizeH="0" baseline="0" dirty="0" err="1" smtClean="0">
                          <a:ln>
                            <a:noFill/>
                          </a:ln>
                          <a:solidFill>
                            <a:schemeClr val="tx1"/>
                          </a:solidFill>
                          <a:effectLst/>
                          <a:latin typeface="Times New Roman" pitchFamily="18" charset="0"/>
                          <a:cs typeface="Times New Roman" pitchFamily="18" charset="0"/>
                        </a:rPr>
                        <a:t>Üstkol</a:t>
                      </a:r>
                      <a:r>
                        <a:rPr kumimoji="1" lang="tr-TR" sz="1400" b="1" i="0" u="sng" strike="noStrike" cap="none" normalizeH="0" baseline="0" dirty="0" smtClean="0">
                          <a:ln>
                            <a:noFill/>
                          </a:ln>
                          <a:solidFill>
                            <a:schemeClr val="tx1"/>
                          </a:solidFill>
                          <a:effectLst/>
                          <a:latin typeface="Times New Roman" pitchFamily="18" charset="0"/>
                          <a:cs typeface="Times New Roman" pitchFamily="18" charset="0"/>
                        </a:rPr>
                        <a:t>         Ayak            </a:t>
                      </a:r>
                      <a:r>
                        <a:rPr kumimoji="1" lang="tr-TR" sz="1400" b="1" i="0" u="sng" strike="noStrike" cap="none" normalizeH="0" baseline="0" dirty="0" err="1" smtClean="0">
                          <a:ln>
                            <a:noFill/>
                          </a:ln>
                          <a:solidFill>
                            <a:schemeClr val="tx1"/>
                          </a:solidFill>
                          <a:effectLst/>
                          <a:latin typeface="Times New Roman" pitchFamily="18" charset="0"/>
                          <a:cs typeface="Times New Roman" pitchFamily="18" charset="0"/>
                        </a:rPr>
                        <a:t>Altbacak</a:t>
                      </a:r>
                      <a:r>
                        <a:rPr kumimoji="1" lang="tr-TR" sz="1400" b="1" i="0" u="sng" strike="noStrike" cap="none" normalizeH="0" baseline="0" dirty="0" smtClean="0">
                          <a:ln>
                            <a:noFill/>
                          </a:ln>
                          <a:solidFill>
                            <a:schemeClr val="tx1"/>
                          </a:solidFill>
                          <a:effectLst/>
                          <a:latin typeface="Times New Roman" pitchFamily="18" charset="0"/>
                          <a:cs typeface="Times New Roman" pitchFamily="18" charset="0"/>
                        </a:rPr>
                        <a:t>                    </a:t>
                      </a:r>
                      <a:r>
                        <a:rPr kumimoji="1" lang="tr-TR" sz="1400" b="1" i="0" u="sng" strike="noStrike" cap="none" normalizeH="0" baseline="0" dirty="0" err="1" smtClean="0">
                          <a:ln>
                            <a:noFill/>
                          </a:ln>
                          <a:solidFill>
                            <a:schemeClr val="tx1"/>
                          </a:solidFill>
                          <a:effectLst/>
                          <a:latin typeface="Times New Roman" pitchFamily="18" charset="0"/>
                          <a:cs typeface="Times New Roman" pitchFamily="18" charset="0"/>
                        </a:rPr>
                        <a:t>Üstbacak</a:t>
                      </a:r>
                      <a:endParaRPr kumimoji="1" lang="tr-TR" sz="1400" b="0" i="0" u="sng"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604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Avrupa</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29</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69</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206</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98</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85</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132</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87</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59</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5881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Hollanda</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9</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75</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145</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86</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80</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119</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66</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52</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6604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Hindistan</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19</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89</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209</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97</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91</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152</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91</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62</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65881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Hindu</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6</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87</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170</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121</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93</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119</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81</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60</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10937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Batı Afrika</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26</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94</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240</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109</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119</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175</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78</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85</a:t>
                      </a:r>
                      <a:endParaRPr kumimoji="1" lang="tr-T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6501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tr-TR" altLang="tr-TR" b="1" smtClean="0"/>
              <a:t>Terleme fizyolojisi</a:t>
            </a:r>
          </a:p>
        </p:txBody>
      </p:sp>
      <p:sp>
        <p:nvSpPr>
          <p:cNvPr id="47107" name="Rectangle 3"/>
          <p:cNvSpPr>
            <a:spLocks noGrp="1" noChangeArrowheads="1"/>
          </p:cNvSpPr>
          <p:nvPr>
            <p:ph type="body" idx="1"/>
          </p:nvPr>
        </p:nvSpPr>
        <p:spPr/>
        <p:txBody>
          <a:bodyPr/>
          <a:lstStyle/>
          <a:p>
            <a:pPr>
              <a:lnSpc>
                <a:spcPct val="90000"/>
              </a:lnSpc>
            </a:pPr>
            <a:endParaRPr lang="tr-TR" altLang="tr-TR" sz="2400" b="1"/>
          </a:p>
          <a:p>
            <a:pPr>
              <a:lnSpc>
                <a:spcPct val="90000"/>
              </a:lnSpc>
            </a:pPr>
            <a:r>
              <a:rPr lang="tr-TR" altLang="tr-TR" sz="2400"/>
              <a:t>İnsan vücudunda 2-4 milyon ter bezi vardır.</a:t>
            </a:r>
          </a:p>
          <a:p>
            <a:pPr>
              <a:lnSpc>
                <a:spcPct val="90000"/>
              </a:lnSpc>
            </a:pPr>
            <a:r>
              <a:rPr lang="tr-TR" altLang="tr-TR" sz="2400"/>
              <a:t>Bunların büyük kısmını ekrin ter bezleri oluşturur. Ayak tabanı, avuç içi, alın, yanak ve koltuk altında yaygın olarak bulunur.</a:t>
            </a:r>
          </a:p>
          <a:p>
            <a:pPr>
              <a:lnSpc>
                <a:spcPct val="90000"/>
              </a:lnSpc>
            </a:pPr>
            <a:r>
              <a:rPr lang="tr-TR" altLang="tr-TR" sz="2400"/>
              <a:t>Ekrin ter bezlerinin salgısı akışkan ve kokusuzdur. Vücut sıcaklığının düzenlenmesine yardım eder.</a:t>
            </a:r>
          </a:p>
          <a:p>
            <a:pPr>
              <a:lnSpc>
                <a:spcPct val="90000"/>
              </a:lnSpc>
            </a:pPr>
            <a:r>
              <a:rPr lang="tr-TR" altLang="tr-TR" sz="2400"/>
              <a:t>Apokrin ter bezlerinin salgısı yoğun ve kokuludur. Koltuk altı ve genital bölgede bulunur. Flora bakterileriyle temas sonrası karakteristik koku oluşur.</a:t>
            </a:r>
          </a:p>
        </p:txBody>
      </p:sp>
    </p:spTree>
    <p:extLst>
      <p:ext uri="{BB962C8B-B14F-4D97-AF65-F5344CB8AC3E}">
        <p14:creationId xmlns:p14="http://schemas.microsoft.com/office/powerpoint/2010/main" val="2993358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tr-TR" altLang="tr-TR" smtClean="0"/>
              <a:t>Dermis (Alt Deri)</a:t>
            </a:r>
          </a:p>
        </p:txBody>
      </p:sp>
      <p:sp>
        <p:nvSpPr>
          <p:cNvPr id="48131" name="Rectangle 3"/>
          <p:cNvSpPr>
            <a:spLocks noGrp="1" noChangeArrowheads="1"/>
          </p:cNvSpPr>
          <p:nvPr>
            <p:ph type="body" idx="1"/>
          </p:nvPr>
        </p:nvSpPr>
        <p:spPr/>
        <p:txBody>
          <a:bodyPr/>
          <a:lstStyle/>
          <a:p>
            <a:pPr>
              <a:lnSpc>
                <a:spcPct val="90000"/>
              </a:lnSpc>
            </a:pPr>
            <a:r>
              <a:rPr lang="tr-TR" altLang="tr-TR" sz="2400"/>
              <a:t>Ter bezlerinin bulunduğu tabaka</a:t>
            </a:r>
          </a:p>
          <a:p>
            <a:pPr>
              <a:lnSpc>
                <a:spcPct val="90000"/>
              </a:lnSpc>
              <a:buFontTx/>
              <a:buNone/>
            </a:pPr>
            <a:r>
              <a:rPr lang="tr-TR" altLang="tr-TR" sz="2400"/>
              <a:t>	</a:t>
            </a:r>
            <a:r>
              <a:rPr lang="tr-TR" altLang="tr-TR" sz="2400" b="1"/>
              <a:t>Apocrine:</a:t>
            </a:r>
            <a:r>
              <a:rPr lang="tr-TR" altLang="tr-TR" sz="2400"/>
              <a:t> Ekrine bezinden daha büyük yoğunluğu fazla olan ve içinde protein bakımından zengin bir salgısı vardır. Bu bez daha çok areola, anogenital bölge ve dış kulak yolunda yer alır. Apokrin ter bezleri puberte sonrası çalışmaya başlar </a:t>
            </a:r>
          </a:p>
          <a:p>
            <a:pPr>
              <a:lnSpc>
                <a:spcPct val="90000"/>
              </a:lnSpc>
            </a:pPr>
            <a:r>
              <a:rPr lang="tr-TR" altLang="tr-TR" sz="2400" b="1"/>
              <a:t>Ekrine:</a:t>
            </a:r>
            <a:r>
              <a:rPr lang="tr-TR" altLang="tr-TR" sz="2400"/>
              <a:t> Vücudumuzun her bölgesinde bulunan (en çok el içi ve ayak tabaninda), merokrin sekresyon yapan ve sayısı 2-6 milyon arasinda değisen ekrin ter bezi vardır. Bu ter bezleri epidermisten fetal hayatın 3. ayında gelismeye başlarlar ve doğumdan birkaç hafta sonra da fonksiyon yapmaya başlarlar.</a:t>
            </a:r>
          </a:p>
        </p:txBody>
      </p:sp>
    </p:spTree>
    <p:extLst>
      <p:ext uri="{BB962C8B-B14F-4D97-AF65-F5344CB8AC3E}">
        <p14:creationId xmlns:p14="http://schemas.microsoft.com/office/powerpoint/2010/main" val="1550770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tr-TR" altLang="tr-TR" smtClean="0"/>
              <a:t>TERLEME</a:t>
            </a:r>
            <a:endParaRPr lang="en-US" altLang="tr-TR" smtClean="0"/>
          </a:p>
        </p:txBody>
      </p:sp>
      <p:sp>
        <p:nvSpPr>
          <p:cNvPr id="49155" name="Rectangle 3"/>
          <p:cNvSpPr>
            <a:spLocks noGrp="1" noChangeArrowheads="1"/>
          </p:cNvSpPr>
          <p:nvPr>
            <p:ph type="body" idx="1"/>
          </p:nvPr>
        </p:nvSpPr>
        <p:spPr/>
        <p:txBody>
          <a:bodyPr/>
          <a:lstStyle/>
          <a:p>
            <a:pPr>
              <a:lnSpc>
                <a:spcPct val="90000"/>
              </a:lnSpc>
            </a:pPr>
            <a:r>
              <a:rPr lang="tr-TR" altLang="tr-TR" sz="2400"/>
              <a:t>Nem oranının yüksek olduğu tropikal bölgelerde ise buharlaşma oranı düşüktür. Buharlaşmanın güçleştiği ortamlarda terleme soğutma açısından önemsizdir. </a:t>
            </a:r>
          </a:p>
          <a:p>
            <a:pPr>
              <a:lnSpc>
                <a:spcPct val="90000"/>
              </a:lnSpc>
            </a:pPr>
            <a:endParaRPr lang="tr-TR" altLang="tr-TR" sz="2400"/>
          </a:p>
          <a:p>
            <a:pPr>
              <a:lnSpc>
                <a:spcPct val="90000"/>
              </a:lnSpc>
            </a:pPr>
            <a:r>
              <a:rPr lang="tr-TR" altLang="tr-TR" sz="2400"/>
              <a:t>Ter kaybı buharlaşma hızını geçtiğinde deride soğumaya yol açmayan ter damlacıkları oluşmaktadır. </a:t>
            </a:r>
          </a:p>
          <a:p>
            <a:pPr>
              <a:lnSpc>
                <a:spcPct val="90000"/>
              </a:lnSpc>
            </a:pPr>
            <a:endParaRPr lang="tr-TR" altLang="tr-TR" sz="2400"/>
          </a:p>
          <a:p>
            <a:pPr>
              <a:lnSpc>
                <a:spcPct val="90000"/>
              </a:lnSpc>
            </a:pPr>
            <a:r>
              <a:rPr lang="tr-TR" altLang="tr-TR" sz="2400"/>
              <a:t>Sıcak ve nemli ortamlarda bireylerin morfolojik özellikleri terlemeyi azaltmaktadır.</a:t>
            </a:r>
            <a:endParaRPr lang="en-US" altLang="tr-TR" sz="2400"/>
          </a:p>
        </p:txBody>
      </p:sp>
    </p:spTree>
    <p:extLst>
      <p:ext uri="{BB962C8B-B14F-4D97-AF65-F5344CB8AC3E}">
        <p14:creationId xmlns:p14="http://schemas.microsoft.com/office/powerpoint/2010/main" val="3627935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p:txBody>
          <a:bodyPr/>
          <a:lstStyle/>
          <a:p>
            <a:r>
              <a:rPr lang="tr-TR" altLang="tr-TR" smtClean="0"/>
              <a:t>Birçok toplulukta bebekler vücutlarının küçük oluşu ve bazı morfolojik özelliklerinin tamamlanmamış olması nedeniyle sıcağa dayanamamaktadır.</a:t>
            </a:r>
          </a:p>
          <a:p>
            <a:endParaRPr lang="tr-TR" altLang="tr-TR" smtClean="0"/>
          </a:p>
          <a:p>
            <a:r>
              <a:rPr lang="tr-TR" altLang="tr-TR" smtClean="0"/>
              <a:t>Bebeklerde ter bezlerinin olgunluğa erişmemesi terlemeyi etkisiz kılmaktadır.</a:t>
            </a:r>
          </a:p>
          <a:p>
            <a:endParaRPr lang="tr-TR" altLang="tr-TR" smtClean="0"/>
          </a:p>
        </p:txBody>
      </p:sp>
    </p:spTree>
    <p:extLst>
      <p:ext uri="{BB962C8B-B14F-4D97-AF65-F5344CB8AC3E}">
        <p14:creationId xmlns:p14="http://schemas.microsoft.com/office/powerpoint/2010/main" val="3590682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tr-TR" altLang="tr-TR" b="1" i="1" smtClean="0"/>
              <a:t>Sıcak İklime Adaptasyon</a:t>
            </a:r>
            <a:endParaRPr lang="en-US" altLang="tr-TR" b="1" i="1" smtClean="0"/>
          </a:p>
        </p:txBody>
      </p:sp>
      <p:sp>
        <p:nvSpPr>
          <p:cNvPr id="51203" name="Rectangle 3"/>
          <p:cNvSpPr>
            <a:spLocks noGrp="1" noChangeArrowheads="1"/>
          </p:cNvSpPr>
          <p:nvPr>
            <p:ph type="body" idx="1"/>
          </p:nvPr>
        </p:nvSpPr>
        <p:spPr/>
        <p:txBody>
          <a:bodyPr/>
          <a:lstStyle/>
          <a:p>
            <a:pPr>
              <a:lnSpc>
                <a:spcPct val="90000"/>
              </a:lnSpc>
            </a:pPr>
            <a:r>
              <a:rPr lang="tr-TR" altLang="tr-TR"/>
              <a:t>Sıcak iklime adaptasyonda adaptatif yanıtlar, </a:t>
            </a:r>
          </a:p>
          <a:p>
            <a:pPr>
              <a:lnSpc>
                <a:spcPct val="90000"/>
              </a:lnSpc>
              <a:buFontTx/>
              <a:buNone/>
            </a:pPr>
            <a:r>
              <a:rPr lang="tr-TR" altLang="tr-TR"/>
              <a:t>	1–3 haftalık dönemden fazla, sürekli sıcak koşullara maruz kalmayla gelişir. </a:t>
            </a:r>
          </a:p>
          <a:p>
            <a:pPr>
              <a:lnSpc>
                <a:spcPct val="90000"/>
              </a:lnSpc>
            </a:pPr>
            <a:endParaRPr lang="tr-TR" altLang="tr-TR"/>
          </a:p>
          <a:p>
            <a:pPr>
              <a:lnSpc>
                <a:spcPct val="90000"/>
              </a:lnSpc>
            </a:pPr>
            <a:r>
              <a:rPr lang="tr-TR" altLang="tr-TR"/>
              <a:t>Bununla birlikte kısa vadeli sıcak adaptasyonunda gözlenen fizyolojik yanıtlardaki bu adaptatif değişiklikler birey daha soğuk koşullara döndüğünde devam eder, sıcağa maruz kalma bittikten yaklaşık 3 hafta sonra kaybolur.</a:t>
            </a:r>
            <a:endParaRPr lang="en-US" altLang="tr-TR"/>
          </a:p>
        </p:txBody>
      </p:sp>
    </p:spTree>
    <p:extLst>
      <p:ext uri="{BB962C8B-B14F-4D97-AF65-F5344CB8AC3E}">
        <p14:creationId xmlns:p14="http://schemas.microsoft.com/office/powerpoint/2010/main" val="774721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p:txBody>
          <a:bodyPr/>
          <a:lstStyle/>
          <a:p>
            <a:pPr>
              <a:lnSpc>
                <a:spcPct val="80000"/>
              </a:lnSpc>
            </a:pPr>
            <a:r>
              <a:rPr lang="tr-TR" altLang="tr-TR" sz="2000"/>
              <a:t>Sıcak iklime adaptasyon için gerekli fizyolojik özellikleri ikisi terlemeye yol açan 5 önemli yanıtı içerir.</a:t>
            </a:r>
          </a:p>
          <a:p>
            <a:pPr>
              <a:lnSpc>
                <a:spcPct val="80000"/>
              </a:lnSpc>
              <a:buFontTx/>
              <a:buNone/>
            </a:pPr>
            <a:endParaRPr lang="tr-TR" altLang="tr-TR" sz="2000"/>
          </a:p>
          <a:p>
            <a:pPr>
              <a:lnSpc>
                <a:spcPct val="80000"/>
              </a:lnSpc>
            </a:pPr>
            <a:r>
              <a:rPr lang="tr-TR" altLang="tr-TR" sz="2000"/>
              <a:t>Sıcak iklime uyumun terleme yanıtı, terlemenin hızla başlaması ve seyreltik ter üretimidir, avantajı vücuttan daha az sodyum kaybıdır. </a:t>
            </a:r>
          </a:p>
          <a:p>
            <a:pPr>
              <a:lnSpc>
                <a:spcPct val="80000"/>
              </a:lnSpc>
            </a:pPr>
            <a:endParaRPr lang="tr-TR" altLang="tr-TR" sz="2000"/>
          </a:p>
          <a:p>
            <a:pPr>
              <a:lnSpc>
                <a:spcPct val="80000"/>
              </a:lnSpc>
            </a:pPr>
            <a:r>
              <a:rPr lang="tr-TR" altLang="tr-TR" sz="2000"/>
              <a:t>Örneğin uyum sağlamamış insanlar litre başına 60 miliekivalan</a:t>
            </a:r>
            <a:r>
              <a:rPr lang="tr-TR" altLang="tr-TR" sz="2000" baseline="30000"/>
              <a:t>2</a:t>
            </a:r>
            <a:r>
              <a:rPr lang="tr-TR" altLang="tr-TR" sz="2000"/>
              <a:t> sodyum bileşimiyle ter salgılarken, uyum sağlamış bireyler litre başına 5 miliekivalan kadar seyreltik ter üretir. </a:t>
            </a:r>
            <a:endParaRPr lang="tr-TR" altLang="tr-TR" sz="800"/>
          </a:p>
          <a:p>
            <a:pPr lvl="1">
              <a:lnSpc>
                <a:spcPct val="80000"/>
              </a:lnSpc>
              <a:buFontTx/>
              <a:buNone/>
            </a:pPr>
            <a:endParaRPr lang="tr-TR" altLang="tr-TR" sz="900" i="1" baseline="30000"/>
          </a:p>
          <a:p>
            <a:pPr lvl="1">
              <a:lnSpc>
                <a:spcPct val="80000"/>
              </a:lnSpc>
              <a:buFontTx/>
              <a:buNone/>
            </a:pPr>
            <a:endParaRPr lang="tr-TR" altLang="tr-TR" sz="900" i="1" baseline="30000"/>
          </a:p>
          <a:p>
            <a:pPr lvl="1">
              <a:lnSpc>
                <a:spcPct val="80000"/>
              </a:lnSpc>
              <a:buFontTx/>
              <a:buNone/>
            </a:pPr>
            <a:endParaRPr lang="tr-TR" altLang="tr-TR" sz="900" i="1" baseline="30000"/>
          </a:p>
          <a:p>
            <a:pPr lvl="1">
              <a:lnSpc>
                <a:spcPct val="80000"/>
              </a:lnSpc>
              <a:buFontTx/>
              <a:buNone/>
            </a:pPr>
            <a:r>
              <a:rPr lang="tr-TR" altLang="tr-TR" sz="1500" b="1" i="1" baseline="30000">
                <a:solidFill>
                  <a:srgbClr val="FF0000"/>
                </a:solidFill>
              </a:rPr>
              <a:t>2</a:t>
            </a:r>
            <a:r>
              <a:rPr lang="tr-TR" altLang="tr-TR" sz="1500" i="1">
                <a:solidFill>
                  <a:srgbClr val="FF0000"/>
                </a:solidFill>
              </a:rPr>
              <a:t>Hidrojen iyonu ile karışabilen bir iyon miktarının binde birine eşit</a:t>
            </a:r>
          </a:p>
          <a:p>
            <a:pPr lvl="1">
              <a:lnSpc>
                <a:spcPct val="80000"/>
              </a:lnSpc>
              <a:buFontTx/>
              <a:buNone/>
            </a:pPr>
            <a:r>
              <a:rPr lang="tr-TR" altLang="tr-TR" sz="1500" i="1">
                <a:solidFill>
                  <a:srgbClr val="FF0000"/>
                </a:solidFill>
              </a:rPr>
              <a:t>elektrolitlerin konsantrasyonunu belirtmede kullanılan birim</a:t>
            </a:r>
          </a:p>
          <a:p>
            <a:pPr>
              <a:lnSpc>
                <a:spcPct val="80000"/>
              </a:lnSpc>
            </a:pPr>
            <a:endParaRPr lang="en-US" altLang="tr-TR" sz="2000"/>
          </a:p>
        </p:txBody>
      </p:sp>
    </p:spTree>
    <p:extLst>
      <p:ext uri="{BB962C8B-B14F-4D97-AF65-F5344CB8AC3E}">
        <p14:creationId xmlns:p14="http://schemas.microsoft.com/office/powerpoint/2010/main" val="413094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210492" y="166506"/>
            <a:ext cx="9144000" cy="1655762"/>
          </a:xfrm>
        </p:spPr>
        <p:txBody>
          <a:bodyPr>
            <a:normAutofit/>
          </a:bodyPr>
          <a:lstStyle/>
          <a:p>
            <a:r>
              <a:rPr lang="tr-TR" sz="5400" dirty="0" smtClean="0"/>
              <a:t>Sıcak iklime uyum</a:t>
            </a:r>
            <a:endParaRPr lang="tr-TR" sz="5400" dirty="0"/>
          </a:p>
        </p:txBody>
      </p:sp>
      <p:pic>
        <p:nvPicPr>
          <p:cNvPr id="4" name="Picture 6" descr="E:\Brown\ppt files\tiff+copyright\0674_F08_0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574" y="1306286"/>
            <a:ext cx="5055529" cy="542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402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p:txBody>
          <a:bodyPr/>
          <a:lstStyle/>
          <a:p>
            <a:pPr>
              <a:lnSpc>
                <a:spcPct val="90000"/>
              </a:lnSpc>
            </a:pPr>
            <a:r>
              <a:rPr lang="tr-TR" altLang="tr-TR" sz="2400"/>
              <a:t>Aklimatize olmamış bireyler daha kolay ve daha çok terleme eğilimindedir, terdeki tuz bileşimi daha azdır.</a:t>
            </a:r>
          </a:p>
          <a:p>
            <a:pPr>
              <a:lnSpc>
                <a:spcPct val="90000"/>
              </a:lnSpc>
            </a:pPr>
            <a:endParaRPr lang="tr-TR" altLang="tr-TR" sz="2400"/>
          </a:p>
          <a:p>
            <a:pPr>
              <a:lnSpc>
                <a:spcPct val="90000"/>
              </a:lnSpc>
            </a:pPr>
            <a:r>
              <a:rPr lang="tr-TR" altLang="tr-TR" sz="2400"/>
              <a:t>Ter miktarındaki azalma maruz kalmadan 3-5 gün sonra gerçekleşir, sıcağa adaptasyon sürdüğünden iç ısıda belli bir azalma görülür.</a:t>
            </a:r>
          </a:p>
          <a:p>
            <a:pPr>
              <a:lnSpc>
                <a:spcPct val="90000"/>
              </a:lnSpc>
            </a:pPr>
            <a:endParaRPr lang="tr-TR" altLang="tr-TR" sz="2400"/>
          </a:p>
          <a:p>
            <a:pPr>
              <a:lnSpc>
                <a:spcPct val="90000"/>
              </a:lnSpc>
            </a:pPr>
            <a:r>
              <a:rPr lang="tr-TR" altLang="tr-TR" sz="2400"/>
              <a:t>Pek çok çalışmada sıcağa adaptasyon boyunca terdeki tuz konsantrasyonun oranının azaldığı, kimi zamanlarda arttığı görülmüştür.</a:t>
            </a:r>
          </a:p>
          <a:p>
            <a:pPr>
              <a:lnSpc>
                <a:spcPct val="90000"/>
              </a:lnSpc>
            </a:pPr>
            <a:endParaRPr lang="en-US" altLang="tr-TR" sz="2400"/>
          </a:p>
        </p:txBody>
      </p:sp>
    </p:spTree>
    <p:extLst>
      <p:ext uri="{BB962C8B-B14F-4D97-AF65-F5344CB8AC3E}">
        <p14:creationId xmlns:p14="http://schemas.microsoft.com/office/powerpoint/2010/main" val="3100295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body" idx="1"/>
          </p:nvPr>
        </p:nvSpPr>
        <p:spPr>
          <a:xfrm>
            <a:off x="1992313" y="1196976"/>
            <a:ext cx="8229600" cy="5078413"/>
          </a:xfrm>
          <a:noFill/>
        </p:spPr>
        <p:txBody>
          <a:bodyPr/>
          <a:lstStyle/>
          <a:p>
            <a:r>
              <a:rPr lang="tr-TR" altLang="tr-TR" smtClean="0"/>
              <a:t>Aktif ter bezleri vücudun 22 bölgesinde bulunur. Tropikal bölgelerde yaşayan insanlar daha fazla aktif ter bezine sahiptir ve daha çok terleyebilir.</a:t>
            </a:r>
          </a:p>
          <a:p>
            <a:endParaRPr lang="tr-TR" altLang="tr-TR" sz="2200" b="1">
              <a:solidFill>
                <a:srgbClr val="414715"/>
              </a:solidFill>
            </a:endParaRPr>
          </a:p>
        </p:txBody>
      </p:sp>
    </p:spTree>
    <p:extLst>
      <p:ext uri="{BB962C8B-B14F-4D97-AF65-F5344CB8AC3E}">
        <p14:creationId xmlns:p14="http://schemas.microsoft.com/office/powerpoint/2010/main" val="775931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tr-TR" altLang="tr-TR" smtClean="0"/>
              <a:t>Sıcağa Uyumda Cinsiyet Faktörü</a:t>
            </a:r>
            <a:endParaRPr lang="en-US" altLang="tr-TR" smtClean="0"/>
          </a:p>
        </p:txBody>
      </p:sp>
      <p:sp>
        <p:nvSpPr>
          <p:cNvPr id="55299" name="Rectangle 3"/>
          <p:cNvSpPr>
            <a:spLocks noGrp="1" noChangeArrowheads="1"/>
          </p:cNvSpPr>
          <p:nvPr>
            <p:ph type="body" idx="1"/>
          </p:nvPr>
        </p:nvSpPr>
        <p:spPr/>
        <p:txBody>
          <a:bodyPr/>
          <a:lstStyle/>
          <a:p>
            <a:r>
              <a:rPr lang="tr-TR" altLang="tr-TR"/>
              <a:t>Kadınların sahip olduğu bazal metabolizma hızı vücut yüzeyi alanı başına daha azdır ve derialtı yağ tabakası erkeklerden daha kalındır.</a:t>
            </a:r>
          </a:p>
          <a:p>
            <a:endParaRPr lang="tr-TR" altLang="tr-TR"/>
          </a:p>
          <a:p>
            <a:r>
              <a:rPr lang="tr-TR" altLang="tr-TR"/>
              <a:t>Deri ısısının yükselme oranı kadınlarda erkeklerden daha fazladır. Kadınları iç sıcaklığı foliküler fazda luteal fazda olduğundan 0,4-0,5</a:t>
            </a:r>
            <a:r>
              <a:rPr lang="tr-TR" altLang="tr-TR" baseline="30000"/>
              <a:t>0</a:t>
            </a:r>
            <a:r>
              <a:rPr lang="tr-TR" altLang="tr-TR"/>
              <a:t>C daha yüksektir. </a:t>
            </a:r>
          </a:p>
          <a:p>
            <a:endParaRPr lang="tr-TR" altLang="tr-TR"/>
          </a:p>
          <a:p>
            <a:endParaRPr lang="en-US" altLang="tr-TR"/>
          </a:p>
        </p:txBody>
      </p:sp>
    </p:spTree>
    <p:extLst>
      <p:ext uri="{BB962C8B-B14F-4D97-AF65-F5344CB8AC3E}">
        <p14:creationId xmlns:p14="http://schemas.microsoft.com/office/powerpoint/2010/main" val="454047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eatStressIndx"/>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806337" y="506658"/>
            <a:ext cx="6011092" cy="635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77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Brown\ppt files\tiff+copyright\0674_F08_07.t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808513" y="1003618"/>
            <a:ext cx="6048103" cy="5301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387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tr-TR" altLang="tr-TR" smtClean="0"/>
              <a:t>Sıcağa Uyum</a:t>
            </a:r>
          </a:p>
        </p:txBody>
      </p:sp>
      <p:sp>
        <p:nvSpPr>
          <p:cNvPr id="23555" name="Rectangle 3"/>
          <p:cNvSpPr>
            <a:spLocks noGrp="1" noChangeArrowheads="1"/>
          </p:cNvSpPr>
          <p:nvPr>
            <p:ph type="body" idx="1"/>
          </p:nvPr>
        </p:nvSpPr>
        <p:spPr/>
        <p:txBody>
          <a:bodyPr/>
          <a:lstStyle/>
          <a:p>
            <a:r>
              <a:rPr lang="tr-TR" altLang="tr-TR" smtClean="0"/>
              <a:t>İnsanın normal vücut ısısı 37</a:t>
            </a:r>
            <a:r>
              <a:rPr lang="tr-TR" altLang="tr-TR" baseline="30000" smtClean="0"/>
              <a:t>0</a:t>
            </a:r>
            <a:r>
              <a:rPr lang="tr-TR" altLang="tr-TR" smtClean="0"/>
              <a:t>C’dir. Vücut iç sıcaklığının dengesi birçok metabolik olay için önemlidir. </a:t>
            </a:r>
          </a:p>
          <a:p>
            <a:pPr>
              <a:buFontTx/>
              <a:buNone/>
            </a:pPr>
            <a:r>
              <a:rPr lang="tr-TR" altLang="tr-TR" smtClean="0"/>
              <a:t>			</a:t>
            </a:r>
            <a:r>
              <a:rPr lang="tr-TR" altLang="tr-TR" b="1" smtClean="0">
                <a:solidFill>
                  <a:srgbClr val="FF0000"/>
                </a:solidFill>
              </a:rPr>
              <a:t>Sıcak iklime Uyum</a:t>
            </a:r>
          </a:p>
          <a:p>
            <a:r>
              <a:rPr lang="tr-TR" altLang="tr-TR" smtClean="0"/>
              <a:t>Kıl sisteminin çok az gelişmiş olması</a:t>
            </a:r>
          </a:p>
          <a:p>
            <a:r>
              <a:rPr lang="tr-TR" altLang="tr-TR" smtClean="0"/>
              <a:t>Ter bezlerinin çok iyi gelişmiş olması</a:t>
            </a:r>
          </a:p>
          <a:p>
            <a:endParaRPr lang="tr-TR" altLang="tr-TR" smtClean="0"/>
          </a:p>
          <a:p>
            <a:endParaRPr lang="tr-TR" altLang="tr-TR" smtClean="0"/>
          </a:p>
          <a:p>
            <a:endParaRPr lang="tr-TR" altLang="tr-TR" sz="4400"/>
          </a:p>
        </p:txBody>
      </p:sp>
      <p:pic>
        <p:nvPicPr>
          <p:cNvPr id="23556" name="Picture 4">
            <a:hlinkClick r:id="" action="ppaction://media"/>
          </p:cNvPr>
          <p:cNvPicPr>
            <a:picLocks noRot="1" noChangeAspect="1" noChangeArrowheads="1"/>
          </p:cNvPicPr>
          <p:nvPr>
            <a:wavAudioFile r:embed="rId1" name="ANISES.WAV"/>
          </p:nvPr>
        </p:nvPicPr>
        <p:blipFill>
          <a:blip r:embed="rId3">
            <a:extLst>
              <a:ext uri="{28A0092B-C50C-407E-A947-70E740481C1C}">
                <a14:useLocalDpi xmlns:a14="http://schemas.microsoft.com/office/drawing/2010/main" val="0"/>
              </a:ext>
            </a:extLst>
          </a:blip>
          <a:srcRect/>
          <a:stretch>
            <a:fillRect/>
          </a:stretch>
        </p:blipFill>
        <p:spPr bwMode="auto">
          <a:xfrm>
            <a:off x="99822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58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355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155" fill="hold"/>
                                        <p:tgtEl>
                                          <p:spTgt spid="23556"/>
                                        </p:tgtEl>
                                      </p:cBhvr>
                                    </p:cmd>
                                  </p:childTnLst>
                                </p:cTn>
                              </p:par>
                            </p:childTnLst>
                          </p:cTn>
                        </p:par>
                      </p:childTnLst>
                    </p:cTn>
                  </p:par>
                </p:childTnLst>
              </p:cTn>
              <p:nextCondLst>
                <p:cond evt="onClick" delay="0">
                  <p:tgtEl>
                    <p:spTgt spid="23556"/>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23556"/>
                </p:tgtEl>
              </p:cMediaNode>
            </p:audio>
          </p:childTnLst>
        </p:cTn>
      </p:par>
    </p:tnLst>
    <p:bldLst>
      <p:bldP spid="2355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eatBalan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09949" y="1238794"/>
            <a:ext cx="7315200" cy="468471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87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eatTransf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84566" y="1212669"/>
            <a:ext cx="6553200" cy="48323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63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tr-TR" altLang="tr-TR" smtClean="0"/>
              <a:t>Sıcağa Uyum</a:t>
            </a:r>
            <a:endParaRPr lang="en-US" altLang="tr-TR" smtClean="0"/>
          </a:p>
        </p:txBody>
      </p:sp>
      <p:sp>
        <p:nvSpPr>
          <p:cNvPr id="41987" name="Rectangle 3"/>
          <p:cNvSpPr>
            <a:spLocks noGrp="1" noChangeArrowheads="1"/>
          </p:cNvSpPr>
          <p:nvPr>
            <p:ph type="body" idx="1"/>
          </p:nvPr>
        </p:nvSpPr>
        <p:spPr/>
        <p:txBody>
          <a:bodyPr/>
          <a:lstStyle/>
          <a:p>
            <a:pPr>
              <a:lnSpc>
                <a:spcPct val="80000"/>
              </a:lnSpc>
            </a:pPr>
            <a:r>
              <a:rPr lang="tr-TR" altLang="tr-TR" sz="1800">
                <a:solidFill>
                  <a:schemeClr val="accent2"/>
                </a:solidFill>
                <a:latin typeface="Tahoma" panose="020B0604030504040204" pitchFamily="34" charset="0"/>
              </a:rPr>
              <a:t>ORTAM ISISININ ARTMASIYLA KİŞİNİN DERİ VE ÇEŞİTLİ ORGANLARINDA OLUŞAN TEMEL DEĞİŞİKLİKLERİ ŞÖYLE ÖZETLEYEBİLİRİZ.</a:t>
            </a:r>
            <a:r>
              <a:rPr lang="tr-TR" altLang="tr-TR" sz="1800">
                <a:latin typeface="Tahoma" panose="020B0604030504040204" pitchFamily="34" charset="0"/>
              </a:rPr>
              <a:t> </a:t>
            </a:r>
          </a:p>
          <a:p>
            <a:pPr>
              <a:lnSpc>
                <a:spcPct val="80000"/>
              </a:lnSpc>
            </a:pPr>
            <a:r>
              <a:rPr lang="tr-TR" altLang="tr-TR" sz="1800">
                <a:latin typeface="Tahoma" panose="020B0604030504040204" pitchFamily="34" charset="0"/>
              </a:rPr>
              <a:t>	1- </a:t>
            </a:r>
            <a:r>
              <a:rPr lang="tr-TR" altLang="tr-TR" sz="1800"/>
              <a:t>Vücut ısısı arttığında ilk olarak kılcal kan damarları genişler ve kanı deri yüzeyine ulaştırmak için kalp atışları hızlanır. </a:t>
            </a:r>
            <a:endParaRPr lang="tr-TR" altLang="tr-TR" sz="1800">
              <a:latin typeface="Tahoma" panose="020B0604030504040204" pitchFamily="34" charset="0"/>
            </a:endParaRPr>
          </a:p>
          <a:p>
            <a:pPr>
              <a:lnSpc>
                <a:spcPct val="80000"/>
              </a:lnSpc>
              <a:buFontTx/>
              <a:buNone/>
            </a:pPr>
            <a:r>
              <a:rPr lang="tr-TR" altLang="tr-TR" sz="1800">
                <a:latin typeface="Tahoma" panose="020B0604030504040204" pitchFamily="34" charset="0"/>
              </a:rPr>
              <a:t>		2- Dolaşımda, kanın büyük kısmı deriye yöneldiği için 		derinin kan akımı ve kan miktarı artar.</a:t>
            </a:r>
          </a:p>
          <a:p>
            <a:pPr>
              <a:lnSpc>
                <a:spcPct val="80000"/>
              </a:lnSpc>
              <a:buFontTx/>
              <a:buNone/>
            </a:pPr>
            <a:r>
              <a:rPr lang="tr-TR" altLang="tr-TR" sz="1800"/>
              <a:t>		3- Etkin hale gelen kan akışıyla birlikte vücut yüzeyine daha çok ısı taşınır. Böylece ısı bir bölgede yoğunlaşmaz.</a:t>
            </a:r>
          </a:p>
          <a:p>
            <a:pPr>
              <a:lnSpc>
                <a:spcPct val="80000"/>
              </a:lnSpc>
              <a:buFontTx/>
              <a:buNone/>
            </a:pPr>
            <a:r>
              <a:rPr lang="tr-TR" altLang="tr-TR" sz="1800"/>
              <a:t>		4- Bu durum, deri sıcaklığı ortam sıcaklığının altına düşene dek devam eder. Vücut sıcaklığının artışı sürerse terleme başlar. </a:t>
            </a:r>
          </a:p>
          <a:p>
            <a:pPr>
              <a:lnSpc>
                <a:spcPct val="80000"/>
              </a:lnSpc>
              <a:buFontTx/>
              <a:buNone/>
            </a:pPr>
            <a:r>
              <a:rPr lang="tr-TR" altLang="tr-TR" sz="1800">
                <a:latin typeface="Tahoma" panose="020B0604030504040204" pitchFamily="34" charset="0"/>
              </a:rPr>
              <a:t> 		</a:t>
            </a:r>
            <a:br>
              <a:rPr lang="tr-TR" altLang="tr-TR" sz="1800">
                <a:latin typeface="Tahoma" panose="020B0604030504040204" pitchFamily="34" charset="0"/>
              </a:rPr>
            </a:br>
            <a:r>
              <a:rPr lang="tr-TR" altLang="tr-TR" sz="1800">
                <a:latin typeface="Tahoma" panose="020B0604030504040204" pitchFamily="34" charset="0"/>
              </a:rPr>
              <a:t>	5- Arteriyel kan basıncı ( tansiyon ) düşer. </a:t>
            </a:r>
            <a:br>
              <a:rPr lang="tr-TR" altLang="tr-TR" sz="1800">
                <a:latin typeface="Tahoma" panose="020B0604030504040204" pitchFamily="34" charset="0"/>
              </a:rPr>
            </a:br>
            <a:r>
              <a:rPr lang="tr-TR" altLang="tr-TR" sz="1800">
                <a:latin typeface="Tahoma" panose="020B0604030504040204" pitchFamily="34" charset="0"/>
              </a:rPr>
              <a:t>	6- Karın iç organlarının</a:t>
            </a:r>
            <a:r>
              <a:rPr lang="tr-TR" altLang="tr-TR">
                <a:latin typeface="Tahoma" panose="020B0604030504040204" pitchFamily="34" charset="0"/>
              </a:rPr>
              <a:t> </a:t>
            </a:r>
            <a:r>
              <a:rPr lang="tr-TR" altLang="tr-TR" sz="1800">
                <a:latin typeface="Tahoma" panose="020B0604030504040204" pitchFamily="34" charset="0"/>
              </a:rPr>
              <a:t>kanlanması azalır. </a:t>
            </a:r>
            <a:br>
              <a:rPr lang="tr-TR" altLang="tr-TR" sz="1800">
                <a:latin typeface="Tahoma" panose="020B0604030504040204" pitchFamily="34" charset="0"/>
              </a:rPr>
            </a:br>
            <a:r>
              <a:rPr lang="tr-TR" altLang="tr-TR" sz="1800">
                <a:latin typeface="Tahoma" panose="020B0604030504040204" pitchFamily="34" charset="0"/>
              </a:rPr>
              <a:t>	7- Kaslarda kan akımı azalır. </a:t>
            </a:r>
          </a:p>
          <a:p>
            <a:pPr>
              <a:lnSpc>
                <a:spcPct val="80000"/>
              </a:lnSpc>
            </a:pPr>
            <a:endParaRPr lang="en-US" altLang="tr-TR" sz="1800"/>
          </a:p>
        </p:txBody>
      </p:sp>
    </p:spTree>
    <p:extLst>
      <p:ext uri="{BB962C8B-B14F-4D97-AF65-F5344CB8AC3E}">
        <p14:creationId xmlns:p14="http://schemas.microsoft.com/office/powerpoint/2010/main" val="230877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Brown\ppt files\tiff+copyright\0674_F08_06.t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396343" y="1197384"/>
            <a:ext cx="5434148" cy="455836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773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E:\Brown\ppt files\tiff+copyright\0674_F08_04.tif"/>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27418" y="378419"/>
            <a:ext cx="4470446" cy="564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12680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689</Words>
  <Application>Microsoft Office PowerPoint</Application>
  <PresentationFormat>Geniş ekran</PresentationFormat>
  <Paragraphs>157</Paragraphs>
  <Slides>23</Slides>
  <Notes>0</Notes>
  <HiddenSlides>0</HiddenSlides>
  <MMClips>1</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23</vt:i4>
      </vt:variant>
    </vt:vector>
  </HeadingPairs>
  <TitlesOfParts>
    <vt:vector size="30" baseType="lpstr">
      <vt:lpstr>Arial</vt:lpstr>
      <vt:lpstr>Calibri</vt:lpstr>
      <vt:lpstr>Calibri Light</vt:lpstr>
      <vt:lpstr>Tahoma</vt:lpstr>
      <vt:lpstr>Times New Roman</vt:lpstr>
      <vt:lpstr>Office Teması</vt:lpstr>
      <vt:lpstr>Drawing</vt:lpstr>
      <vt:lpstr>İnsanda Biyolojik Çeşitlilik</vt:lpstr>
      <vt:lpstr>PowerPoint Sunusu</vt:lpstr>
      <vt:lpstr>PowerPoint Sunusu</vt:lpstr>
      <vt:lpstr>Sıcağa Uyum</vt:lpstr>
      <vt:lpstr>PowerPoint Sunusu</vt:lpstr>
      <vt:lpstr>PowerPoint Sunusu</vt:lpstr>
      <vt:lpstr>Sıcağa Uyum</vt:lpstr>
      <vt:lpstr>PowerPoint Sunusu</vt:lpstr>
      <vt:lpstr>PowerPoint Sunusu</vt:lpstr>
      <vt:lpstr>su</vt:lpstr>
      <vt:lpstr>TERLEME</vt:lpstr>
      <vt:lpstr>PowerPoint Sunusu</vt:lpstr>
      <vt:lpstr>PowerPoint Sunusu</vt:lpstr>
      <vt:lpstr>Terleme fizyolojisi</vt:lpstr>
      <vt:lpstr>Dermis (Alt Deri)</vt:lpstr>
      <vt:lpstr>TERLEME</vt:lpstr>
      <vt:lpstr>PowerPoint Sunusu</vt:lpstr>
      <vt:lpstr>Sıcak İklime Adaptasyon</vt:lpstr>
      <vt:lpstr>PowerPoint Sunusu</vt:lpstr>
      <vt:lpstr>PowerPoint Sunusu</vt:lpstr>
      <vt:lpstr>PowerPoint Sunusu</vt:lpstr>
      <vt:lpstr>Sıcağa Uyumda Cinsiyet Faktörü</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Sıcağa Uyum</dc:title>
  <dc:creator>Windows Kullanıcısı</dc:creator>
  <cp:lastModifiedBy>Windows Kullanıcısı</cp:lastModifiedBy>
  <cp:revision>5</cp:revision>
  <dcterms:created xsi:type="dcterms:W3CDTF">2018-01-16T10:49:10Z</dcterms:created>
  <dcterms:modified xsi:type="dcterms:W3CDTF">2018-01-16T11:28:08Z</dcterms:modified>
</cp:coreProperties>
</file>