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62" r:id="rId3"/>
    <p:sldId id="264" r:id="rId4"/>
    <p:sldId id="265" r:id="rId5"/>
    <p:sldId id="268" r:id="rId6"/>
    <p:sldId id="269" r:id="rId7"/>
    <p:sldId id="275" r:id="rId8"/>
    <p:sldId id="272" r:id="rId9"/>
    <p:sldId id="273" r:id="rId10"/>
    <p:sldId id="274" r:id="rId11"/>
    <p:sldId id="277" r:id="rId12"/>
    <p:sldId id="278" r:id="rId13"/>
    <p:sldId id="279" r:id="rId14"/>
    <p:sldId id="280" r:id="rId15"/>
    <p:sldId id="28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B3572A-5D5A-4C8F-92D6-916D094491C8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4C66AB-F86A-4415-B2E2-BE9FC2C7C4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4397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4C66AB-F86A-4415-B2E2-BE9FC2C7C44B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5289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4C66AB-F86A-4415-B2E2-BE9FC2C7C44B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5579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B404-1CCF-45BF-A77D-15EF0CFFF674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7D61-31A1-49D0-80EC-145B86274A66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7984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B404-1CCF-45BF-A77D-15EF0CFFF674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7D61-31A1-49D0-80EC-145B86274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4354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B404-1CCF-45BF-A77D-15EF0CFFF674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7D61-31A1-49D0-80EC-145B86274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252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B404-1CCF-45BF-A77D-15EF0CFFF674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7D61-31A1-49D0-80EC-145B86274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0658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B404-1CCF-45BF-A77D-15EF0CFFF674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7D61-31A1-49D0-80EC-145B86274A66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043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B404-1CCF-45BF-A77D-15EF0CFFF674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7D61-31A1-49D0-80EC-145B86274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4838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B404-1CCF-45BF-A77D-15EF0CFFF674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7D61-31A1-49D0-80EC-145B86274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3147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B404-1CCF-45BF-A77D-15EF0CFFF674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7D61-31A1-49D0-80EC-145B86274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1294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B404-1CCF-45BF-A77D-15EF0CFFF674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7D61-31A1-49D0-80EC-145B86274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619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708B404-1CCF-45BF-A77D-15EF0CFFF674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9A07D61-31A1-49D0-80EC-145B86274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4232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B404-1CCF-45BF-A77D-15EF0CFFF674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07D61-31A1-49D0-80EC-145B86274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3408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708B404-1CCF-45BF-A77D-15EF0CFFF674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9A07D61-31A1-49D0-80EC-145B86274A66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5277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6891FF-CCC3-DABD-42FF-C8636AA323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TORAKS TÜMÖRLERİNDE RADYOTERAPİ</a:t>
            </a:r>
          </a:p>
        </p:txBody>
      </p:sp>
    </p:spTree>
    <p:extLst>
      <p:ext uri="{BB962C8B-B14F-4D97-AF65-F5344CB8AC3E}">
        <p14:creationId xmlns:p14="http://schemas.microsoft.com/office/powerpoint/2010/main" val="2018802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628914-53D8-5CF3-2BE4-F4538A234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MEZOTELYOMA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F2C610D-CA6E-58B6-35CC-76635C17E7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Plevradan gelişen tümörler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Asbest maruziyeti önemli bir risk faktörüdür.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54-60Gy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Tedavi </a:t>
            </a:r>
            <a:r>
              <a:rPr lang="tr-TR" dirty="0" err="1"/>
              <a:t>cerrahi,RT</a:t>
            </a:r>
            <a:r>
              <a:rPr lang="tr-TR" dirty="0"/>
              <a:t> ve </a:t>
            </a:r>
            <a:r>
              <a:rPr lang="tr-TR" dirty="0" err="1"/>
              <a:t>KT’yi</a:t>
            </a:r>
            <a:r>
              <a:rPr lang="tr-TR" dirty="0"/>
              <a:t> içerir.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3292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6" name="Rectangle 8205">
            <a:extLst>
              <a:ext uri="{FF2B5EF4-FFF2-40B4-BE49-F238E27FC236}">
                <a16:creationId xmlns:a16="http://schemas.microsoft.com/office/drawing/2014/main" id="{C2579DAE-C141-48DB-810E-C070C3008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08" name="Rectangle 8207">
            <a:extLst>
              <a:ext uri="{FF2B5EF4-FFF2-40B4-BE49-F238E27FC236}">
                <a16:creationId xmlns:a16="http://schemas.microsoft.com/office/drawing/2014/main" id="{02FD90C3-6350-4D5B-9738-6E94EDF30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10" name="Rectangle 8209">
            <a:extLst>
              <a:ext uri="{FF2B5EF4-FFF2-40B4-BE49-F238E27FC236}">
                <a16:creationId xmlns:a16="http://schemas.microsoft.com/office/drawing/2014/main" id="{41497DE5-0939-4D1D-9350-0C5E1B209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12" name="Rectangle 8211">
            <a:extLst>
              <a:ext uri="{FF2B5EF4-FFF2-40B4-BE49-F238E27FC236}">
                <a16:creationId xmlns:a16="http://schemas.microsoft.com/office/drawing/2014/main" id="{5CCC70ED-6C63-4537-B7EB-51990D6C0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14" name="Rectangle 8213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87CB2DD-467B-FA3D-420E-A70E1DE8EE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7337" y="905933"/>
            <a:ext cx="4989329" cy="5039728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B88C81EE-7EA3-36A3-746A-395B1E4D236A}"/>
              </a:ext>
            </a:extLst>
          </p:cNvPr>
          <p:cNvSpPr txBox="1"/>
          <p:nvPr/>
        </p:nvSpPr>
        <p:spPr>
          <a:xfrm>
            <a:off x="8221388" y="6118872"/>
            <a:ext cx="344788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Handbook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of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Treatment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Planning in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Radiation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Oncology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</a:t>
            </a:r>
            <a:r>
              <a:rPr lang="tr-TR" sz="800" b="1" i="0" u="none" strike="noStrike" baseline="0" dirty="0">
                <a:solidFill>
                  <a:srgbClr val="000000"/>
                </a:solidFill>
              </a:rPr>
              <a:t>Third Edition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230638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A6312FB-1C48-7CD3-201C-EC47AB174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ÖZEFAGUS KANSERİ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4C388B9-A39B-7412-A335-957BF2972E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RT </a:t>
            </a:r>
            <a:r>
              <a:rPr lang="tr-TR" dirty="0" err="1"/>
              <a:t>neoadjuvan,definitif</a:t>
            </a:r>
            <a:r>
              <a:rPr lang="tr-TR" dirty="0"/>
              <a:t> veya palyatif olarak yeri vardır.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Alkol,sigara,reflü</a:t>
            </a:r>
            <a:r>
              <a:rPr lang="tr-TR" dirty="0"/>
              <a:t> önemli risk faktörleridir.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Servikal </a:t>
            </a:r>
            <a:r>
              <a:rPr lang="tr-TR" dirty="0" err="1"/>
              <a:t>özefagusta</a:t>
            </a:r>
            <a:r>
              <a:rPr lang="tr-TR" dirty="0"/>
              <a:t> </a:t>
            </a:r>
            <a:r>
              <a:rPr lang="tr-TR" dirty="0" err="1"/>
              <a:t>definitif</a:t>
            </a:r>
            <a:r>
              <a:rPr lang="tr-TR" dirty="0"/>
              <a:t> RT uygulanmaktadır.(ameliyata uygun değil)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50,4Gy/28frk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6569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9" name="Rectangle 10248">
            <a:extLst>
              <a:ext uri="{FF2B5EF4-FFF2-40B4-BE49-F238E27FC236}">
                <a16:creationId xmlns:a16="http://schemas.microsoft.com/office/drawing/2014/main" id="{6E14809C-AB06-455C-9E09-733EC00DD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251" name="Rectangle 10250">
            <a:extLst>
              <a:ext uri="{FF2B5EF4-FFF2-40B4-BE49-F238E27FC236}">
                <a16:creationId xmlns:a16="http://schemas.microsoft.com/office/drawing/2014/main" id="{F9612D73-1056-4289-A977-92C9190C7A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0253" name="Rectangle 10252">
            <a:extLst>
              <a:ext uri="{FF2B5EF4-FFF2-40B4-BE49-F238E27FC236}">
                <a16:creationId xmlns:a16="http://schemas.microsoft.com/office/drawing/2014/main" id="{44C5A9E5-0F35-4AA6-AF26-B90A2D47B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55" name="Rectangle 10254">
            <a:extLst>
              <a:ext uri="{FF2B5EF4-FFF2-40B4-BE49-F238E27FC236}">
                <a16:creationId xmlns:a16="http://schemas.microsoft.com/office/drawing/2014/main" id="{4D9DB69D-7E48-4FDF-806E-F0B4BF0053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257" name="Rectangle 10256">
            <a:extLst>
              <a:ext uri="{FF2B5EF4-FFF2-40B4-BE49-F238E27FC236}">
                <a16:creationId xmlns:a16="http://schemas.microsoft.com/office/drawing/2014/main" id="{846BF69C-4724-4F8D-8EA6-1487E9C9C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97E86B8-5EE7-898C-4759-41413549E7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3970" y="1223654"/>
            <a:ext cx="4544059" cy="4410691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CD1849AB-DFEF-3B5A-D4AB-D7DDC48F0990}"/>
              </a:ext>
            </a:extLst>
          </p:cNvPr>
          <p:cNvSpPr txBox="1"/>
          <p:nvPr/>
        </p:nvSpPr>
        <p:spPr>
          <a:xfrm>
            <a:off x="8221388" y="6118872"/>
            <a:ext cx="344788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Handbook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of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Treatment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Planning in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Radiation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Oncology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</a:t>
            </a:r>
            <a:r>
              <a:rPr lang="tr-TR" sz="800" b="1" i="0" u="none" strike="noStrike" baseline="0" dirty="0">
                <a:solidFill>
                  <a:srgbClr val="000000"/>
                </a:solidFill>
              </a:rPr>
              <a:t>Third Edition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3992456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DBC616-829A-13DC-72DD-F65D628A2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YAN ETKİLER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3020FF0-C895-1EEF-9709-7629BA9E0C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Yutma güçlüğü/ağrı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RT pnömonisi=zatürre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Kosta kırıkları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Kanama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494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F7DF6D-9762-EEED-2E03-831E4B62D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3050345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D003116-7A22-BD21-D64D-8E6A46AB7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KAVRAMLAR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B734776-9EBD-F85C-38C4-522323299D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737360"/>
            <a:ext cx="10058400" cy="4503184"/>
          </a:xfrm>
        </p:spPr>
        <p:txBody>
          <a:bodyPr>
            <a:normAutofit fontScale="40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AKCİĞER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KALP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ÖZEFAGUS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SPİNAL KORD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MEDİASTİNUM=AKCİĞERLER ARASINA BÜYÜK DAMARLARIN-LENF NODLARININ OLDUĞU ALAN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TRAKEA=SOLUK BORUSU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KARİNA=SOLUK BORUSU AYRIM KISMI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BRONŞ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PLEVRA=AKCİĞER ZARI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LAD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SANTRAL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PERİFERİK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LENFADENOPATİ=METASTATİK LENF NODU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VERTEBRA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TİMUS BEZİ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STEREOTAKTİK BEDEN RADYOTERAPİSİ(SBRT)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BRAKİYAL PLEXUS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9822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1D4140-BF65-46F6-E30A-84366BE1A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HANGİ KANSERLER?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2D2E412-8E30-9C8A-E58E-540B51CF49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AKCİĞER KANSERİ(DEFİNİTİF VEYA ADJUVAN)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MEZOTELYOMA(PLEVRADAN GELİŞEN)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TİMOMA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ÖZEFAGUS KANSERİ</a:t>
            </a:r>
          </a:p>
        </p:txBody>
      </p:sp>
    </p:spTree>
    <p:extLst>
      <p:ext uri="{BB962C8B-B14F-4D97-AF65-F5344CB8AC3E}">
        <p14:creationId xmlns:p14="http://schemas.microsoft.com/office/powerpoint/2010/main" val="807227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ECFE0B-EC48-DAED-9DA2-C4AAA8F3D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SİMULASYON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46F05C-DDC8-C814-9EC0-838BA88D10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98505"/>
          </a:xfrm>
        </p:spPr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Genellikle kollar yukarda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Vakum </a:t>
            </a:r>
            <a:r>
              <a:rPr lang="tr-TR" dirty="0" err="1"/>
              <a:t>yatak,vücut</a:t>
            </a:r>
            <a:r>
              <a:rPr lang="tr-TR" dirty="0"/>
              <a:t> maskesi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Oral kontrast=</a:t>
            </a:r>
            <a:r>
              <a:rPr lang="tr-TR" dirty="0" err="1"/>
              <a:t>özefagusu</a:t>
            </a:r>
            <a:r>
              <a:rPr lang="tr-TR" dirty="0"/>
              <a:t> görmek için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+-IV kontrast=damarları ve lenf nodlarını görmek için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PET/BT füzyon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Hastaya simülasyon sonrası PET/BT çekilecekse aynı aparatlarla ve aynı pozisyonda çekilmelidir.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Akciğer hareketleri nedeniyle simülasyon BT çekilirken uygun teknik seçilmelidir.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00B050"/>
                </a:solidFill>
              </a:rPr>
              <a:t>4DBT:nefes alıp vermeden oluşan tüm bir solunum periyodu 10 faza </a:t>
            </a:r>
            <a:r>
              <a:rPr lang="tr-TR" err="1">
                <a:solidFill>
                  <a:srgbClr val="00B050"/>
                </a:solidFill>
              </a:rPr>
              <a:t>bölünür</a:t>
            </a:r>
            <a:r>
              <a:rPr lang="tr-TR">
                <a:solidFill>
                  <a:srgbClr val="00B050"/>
                </a:solidFill>
              </a:rPr>
              <a:t>. Tümörün </a:t>
            </a:r>
            <a:r>
              <a:rPr lang="tr-TR" dirty="0">
                <a:solidFill>
                  <a:srgbClr val="00B050"/>
                </a:solidFill>
              </a:rPr>
              <a:t>tüm solunum fazlarda görülmesini sağlar.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00B050"/>
                </a:solidFill>
              </a:rPr>
              <a:t>Derin inspirasyon nefes tutma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rgbClr val="00B050"/>
                </a:solidFill>
              </a:rPr>
              <a:t>Phase</a:t>
            </a:r>
            <a:r>
              <a:rPr lang="tr-TR" dirty="0">
                <a:solidFill>
                  <a:srgbClr val="00B050"/>
                </a:solidFill>
              </a:rPr>
              <a:t> </a:t>
            </a:r>
            <a:r>
              <a:rPr lang="tr-TR" dirty="0" err="1">
                <a:solidFill>
                  <a:srgbClr val="00B050"/>
                </a:solidFill>
              </a:rPr>
              <a:t>gating</a:t>
            </a:r>
            <a:endParaRPr lang="tr-TR" dirty="0">
              <a:solidFill>
                <a:srgbClr val="00B05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00B050"/>
                </a:solidFill>
              </a:rPr>
              <a:t>Serbest solunum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0028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BAA81F5-8795-FFE2-0ED4-AF5480FE1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AKCİĞER KANSERİ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89E829-DBFF-6B02-E4C9-D318CA60DD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Definitif,adjuvan</a:t>
            </a:r>
            <a:r>
              <a:rPr lang="tr-TR" dirty="0"/>
              <a:t> veya palyatif RT uygulanabilir.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Tümör </a:t>
            </a:r>
            <a:r>
              <a:rPr lang="tr-TR" dirty="0" err="1"/>
              <a:t>boyutu,yerleşim</a:t>
            </a:r>
            <a:r>
              <a:rPr lang="tr-TR" dirty="0"/>
              <a:t> ve hastalık evresine göre SBRT </a:t>
            </a:r>
            <a:r>
              <a:rPr lang="tr-TR" dirty="0" err="1"/>
              <a:t>yapılabilir.Santral</a:t>
            </a:r>
            <a:r>
              <a:rPr lang="tr-TR" dirty="0"/>
              <a:t> veya periferik yerleşimli </a:t>
            </a:r>
            <a:r>
              <a:rPr lang="tr-TR" dirty="0" err="1"/>
              <a:t>olabilirler.Özellikle</a:t>
            </a:r>
            <a:r>
              <a:rPr lang="tr-TR" dirty="0"/>
              <a:t> küçük boyutlu erken evre akciğer kanserlerinde veya sınırlı sayıdaki akciğer metastazlarında kullanılır.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GTV=kitle ve metastatik lenf nodları çizilir.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CTV ve PTV oluşturulur.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Definitif</a:t>
            </a:r>
            <a:r>
              <a:rPr lang="tr-TR" dirty="0"/>
              <a:t> doz:60Gy/30 </a:t>
            </a:r>
            <a:r>
              <a:rPr lang="tr-TR" dirty="0" err="1"/>
              <a:t>frk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Adjuvan doz:50-60 </a:t>
            </a:r>
            <a:r>
              <a:rPr lang="tr-TR" dirty="0" err="1"/>
              <a:t>Gy</a:t>
            </a:r>
            <a:r>
              <a:rPr lang="tr-TR" dirty="0"/>
              <a:t>/</a:t>
            </a:r>
            <a:r>
              <a:rPr lang="tr-TR" dirty="0" err="1"/>
              <a:t>frk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Küçük hücreli akciğer kanseri için 45Gy,günlük 1,5Gy den günde iki kez uygulanabilir.</a:t>
            </a:r>
          </a:p>
        </p:txBody>
      </p:sp>
    </p:spTree>
    <p:extLst>
      <p:ext uri="{BB962C8B-B14F-4D97-AF65-F5344CB8AC3E}">
        <p14:creationId xmlns:p14="http://schemas.microsoft.com/office/powerpoint/2010/main" val="2823395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051E38E-6965-7D0A-EA11-8F6B14E58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DEFİNİTİF RT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54F862F9-CDFC-B3A8-9360-BF90317DD0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2930" y="1932423"/>
            <a:ext cx="7927099" cy="3631799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D5BBA49F-93AB-EBC8-266A-CDC623082C37}"/>
              </a:ext>
            </a:extLst>
          </p:cNvPr>
          <p:cNvSpPr txBox="1"/>
          <p:nvPr/>
        </p:nvSpPr>
        <p:spPr>
          <a:xfrm>
            <a:off x="8221388" y="6118872"/>
            <a:ext cx="344788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Handbook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of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Treatment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Planning in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Radiation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Oncology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</a:t>
            </a:r>
            <a:r>
              <a:rPr lang="tr-TR" sz="800" b="1" i="0" u="none" strike="noStrike" baseline="0" dirty="0">
                <a:solidFill>
                  <a:srgbClr val="000000"/>
                </a:solidFill>
              </a:rPr>
              <a:t>Third Edition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37808241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4D4D92-8883-66CA-1DE4-8ABD05F9A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SBRT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90DE2997-0C02-6271-77CE-373B9CDC7C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624" y="3188117"/>
            <a:ext cx="5309478" cy="3154012"/>
          </a:xfrm>
          <a:prstGeom prst="rect">
            <a:avLst/>
          </a:prstGeom>
        </p:spPr>
      </p:pic>
      <p:pic>
        <p:nvPicPr>
          <p:cNvPr id="5124" name="Picture 4" descr="Stereotactic body radiotherapy for central lung tumors, yes we can! |  Radiation Oncology | Full Text">
            <a:extLst>
              <a:ext uri="{FF2B5EF4-FFF2-40B4-BE49-F238E27FC236}">
                <a16:creationId xmlns:a16="http://schemas.microsoft.com/office/drawing/2014/main" id="{1DFF2212-0CDB-C448-D3D2-E1AD8635C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900" y="3188116"/>
            <a:ext cx="5400675" cy="3154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B919EA84-42C1-9B56-4BF4-023A2D4A2EB0}"/>
              </a:ext>
            </a:extLst>
          </p:cNvPr>
          <p:cNvSpPr txBox="1"/>
          <p:nvPr/>
        </p:nvSpPr>
        <p:spPr>
          <a:xfrm>
            <a:off x="620624" y="1737360"/>
            <a:ext cx="110419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Günlük 5Gy’den yüksek dozlar kullanılır.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Erken evre tümörler ve metastazlarda tercih edilmektedir.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Santral tümörlerde yan etki riski daha yüksektir.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Periferik tümörlerde: 18Gyx3frk,10Gyx5frk,30Gyx1frk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Santral tümörlerde:7,5Gyx8frk</a:t>
            </a:r>
          </a:p>
        </p:txBody>
      </p:sp>
    </p:spTree>
    <p:extLst>
      <p:ext uri="{BB962C8B-B14F-4D97-AF65-F5344CB8AC3E}">
        <p14:creationId xmlns:p14="http://schemas.microsoft.com/office/powerpoint/2010/main" val="2078328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525C5EB-7E74-AFC8-3194-0C48DAFE5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TİMOMA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66F93AF-0BFE-7342-4D90-C30ED0488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Timus</a:t>
            </a:r>
            <a:r>
              <a:rPr lang="tr-TR" dirty="0"/>
              <a:t> bezi anterior mediastende yer </a:t>
            </a:r>
            <a:r>
              <a:rPr lang="tr-TR" dirty="0" err="1"/>
              <a:t>alan,immun</a:t>
            </a:r>
            <a:r>
              <a:rPr lang="tr-TR" dirty="0"/>
              <a:t> sistem ile ilgili bir organdır.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Buradan gelişen tümörlere </a:t>
            </a:r>
            <a:r>
              <a:rPr lang="tr-TR" dirty="0" err="1"/>
              <a:t>timoma</a:t>
            </a:r>
            <a:r>
              <a:rPr lang="tr-TR" dirty="0"/>
              <a:t> ve </a:t>
            </a:r>
            <a:r>
              <a:rPr lang="tr-TR" dirty="0" err="1"/>
              <a:t>timik</a:t>
            </a:r>
            <a:r>
              <a:rPr lang="tr-TR" dirty="0"/>
              <a:t> karsinom isimleri verilir.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Definitif</a:t>
            </a:r>
            <a:r>
              <a:rPr lang="tr-TR" dirty="0"/>
              <a:t> veya adjuvan RT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Doz:45-60 </a:t>
            </a:r>
            <a:r>
              <a:rPr lang="tr-TR" dirty="0" err="1"/>
              <a:t>Gy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3155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8" name="Rectangle 4117">
            <a:extLst>
              <a:ext uri="{FF2B5EF4-FFF2-40B4-BE49-F238E27FC236}">
                <a16:creationId xmlns:a16="http://schemas.microsoft.com/office/drawing/2014/main" id="{C2579DAE-C141-48DB-810E-C070C3008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120" name="Rectangle 4119">
            <a:extLst>
              <a:ext uri="{FF2B5EF4-FFF2-40B4-BE49-F238E27FC236}">
                <a16:creationId xmlns:a16="http://schemas.microsoft.com/office/drawing/2014/main" id="{02FD90C3-6350-4D5B-9738-6E94EDF30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122" name="Rectangle 4121">
            <a:extLst>
              <a:ext uri="{FF2B5EF4-FFF2-40B4-BE49-F238E27FC236}">
                <a16:creationId xmlns:a16="http://schemas.microsoft.com/office/drawing/2014/main" id="{41497DE5-0939-4D1D-9350-0C5E1B209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4" name="Rectangle 4123">
            <a:extLst>
              <a:ext uri="{FF2B5EF4-FFF2-40B4-BE49-F238E27FC236}">
                <a16:creationId xmlns:a16="http://schemas.microsoft.com/office/drawing/2014/main" id="{5CCC70ED-6C63-4537-B7EB-51990D6C0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6" name="Rectangle 4125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D7BBB93-AD3B-789B-5C03-6D59DBA13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6370" y="905933"/>
            <a:ext cx="5471263" cy="503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92270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Turuncu Kırmızı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172</TotalTime>
  <Words>404</Words>
  <Application>Microsoft Office PowerPoint</Application>
  <PresentationFormat>Geniş ekran</PresentationFormat>
  <Paragraphs>77</Paragraphs>
  <Slides>15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Geçmişe bakış</vt:lpstr>
      <vt:lpstr>TORAKS TÜMÖRLERİNDE RADYOTERAPİ</vt:lpstr>
      <vt:lpstr>KAVRAMLAR</vt:lpstr>
      <vt:lpstr>HANGİ KANSERLER?</vt:lpstr>
      <vt:lpstr>SİMULASYON</vt:lpstr>
      <vt:lpstr>AKCİĞER KANSERİ</vt:lpstr>
      <vt:lpstr>DEFİNİTİF RT</vt:lpstr>
      <vt:lpstr>SBRT</vt:lpstr>
      <vt:lpstr>TİMOMA</vt:lpstr>
      <vt:lpstr>PowerPoint Sunusu</vt:lpstr>
      <vt:lpstr>MEZOTELYOMA</vt:lpstr>
      <vt:lpstr>PowerPoint Sunusu</vt:lpstr>
      <vt:lpstr>ÖZEFAGUS KANSERİ</vt:lpstr>
      <vt:lpstr>PowerPoint Sunusu</vt:lpstr>
      <vt:lpstr>YAN ETKİLER</vt:lpstr>
      <vt:lpstr>TEŞEKKÜRLER…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TORAKS TÜMÖRLERİNDE RADYOTERAPİ</dc:title>
  <dc:creator>yunus babayiğit</dc:creator>
  <cp:lastModifiedBy>yunus babayiğit</cp:lastModifiedBy>
  <cp:revision>19</cp:revision>
  <dcterms:created xsi:type="dcterms:W3CDTF">2023-10-29T20:03:50Z</dcterms:created>
  <dcterms:modified xsi:type="dcterms:W3CDTF">2024-06-02T17:37:35Z</dcterms:modified>
</cp:coreProperties>
</file>