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4" r:id="rId4"/>
    <p:sldId id="265" r:id="rId5"/>
    <p:sldId id="268" r:id="rId6"/>
    <p:sldId id="269" r:id="rId7"/>
    <p:sldId id="275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572A-5D5A-4C8F-92D6-916D094491C8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66AB-F86A-4415-B2E2-BE9FC2C7C4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39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C66AB-F86A-4415-B2E2-BE9FC2C7C44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28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C66AB-F86A-4415-B2E2-BE9FC2C7C44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57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98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35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5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65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8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14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2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61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2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40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08B404-1CCF-45BF-A77D-15EF0CFFF674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A07D61-31A1-49D0-80EC-145B86274A6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7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6891FF-CCC3-DABD-42FF-C8636AA32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TORAKS TÜMÖRLERİNDE RADYOTERAPİ</a:t>
            </a:r>
          </a:p>
        </p:txBody>
      </p:sp>
    </p:spTree>
    <p:extLst>
      <p:ext uri="{BB962C8B-B14F-4D97-AF65-F5344CB8AC3E}">
        <p14:creationId xmlns:p14="http://schemas.microsoft.com/office/powerpoint/2010/main" val="20188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628914-53D8-5CF3-2BE4-F4538A23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MEZOTELYOMA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2C610D-CA6E-58B6-35CC-76635C17E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Plevradan gelişen tümörler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Asbest maruziyeti önemli bir risk faktörüdür.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54-60Gy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Tedavi </a:t>
            </a:r>
            <a:r>
              <a:rPr lang="tr-TR" dirty="0" err="1"/>
              <a:t>cerrahi,RT</a:t>
            </a:r>
            <a:r>
              <a:rPr lang="tr-TR" dirty="0"/>
              <a:t> ve </a:t>
            </a:r>
            <a:r>
              <a:rPr lang="tr-TR" dirty="0" err="1"/>
              <a:t>KT’yi</a:t>
            </a:r>
            <a:r>
              <a:rPr lang="tr-TR" dirty="0"/>
              <a:t> içerir.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329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8205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0" name="Rectangle 820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4" name="Rectangle 82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7CB2DD-467B-FA3D-420E-A70E1DE8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337" y="905933"/>
            <a:ext cx="4989329" cy="503972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88C81EE-7EA3-36A3-746A-395B1E4D236A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3063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6312FB-1C48-7CD3-201C-EC47AB17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ÖZEFAGUS KANSERİ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C388B9-A39B-7412-A335-957BF2972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RT </a:t>
            </a:r>
            <a:r>
              <a:rPr lang="tr-TR" dirty="0" err="1"/>
              <a:t>neoadjuvan,definitif</a:t>
            </a:r>
            <a:r>
              <a:rPr lang="tr-TR" dirty="0"/>
              <a:t> veya palyatif olarak yeri vardır.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Alkol,sigara,reflü</a:t>
            </a:r>
            <a:r>
              <a:rPr lang="tr-TR" dirty="0"/>
              <a:t> önemli risk faktörleridir.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Servikal </a:t>
            </a:r>
            <a:r>
              <a:rPr lang="tr-TR" dirty="0" err="1"/>
              <a:t>özefagusta</a:t>
            </a:r>
            <a:r>
              <a:rPr lang="tr-TR" dirty="0"/>
              <a:t> </a:t>
            </a:r>
            <a:r>
              <a:rPr lang="tr-TR" dirty="0" err="1"/>
              <a:t>definitif</a:t>
            </a:r>
            <a:r>
              <a:rPr lang="tr-TR" dirty="0"/>
              <a:t> RT uygulanmaktadır.(ameliyata uygun değil)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50,4Gy/28frk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656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253" name="Rectangle 10252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97E86B8-5EE7-898C-4759-41413549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1223654"/>
            <a:ext cx="4544059" cy="441069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D1849AB-DFEF-3B5A-D4AB-D7DDC48F0990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99245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DBC616-829A-13DC-72DD-F65D628A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YAN ETKİLER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020FF0-C895-1EEF-9709-7629BA9E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Yutma güçlüğü/ağrı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RT pnömonisi=zatürre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Kosta kırıkları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Kanama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4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F7DF6D-9762-EEED-2E03-831E4B62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05034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003116-7A22-BD21-D64D-8E6A46AB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734776-9EBD-F85C-38C4-52232329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4503184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AKCİĞER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ÖZEFAGUS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SPİNAL KORD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MEDİASTİNUM=AKCİĞERLER ARASINA BÜYÜK DAMARLARIN-LENF NODLARININ OLDUĞU ALAN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TRAKEA=SOLUK BORUSU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KARİNA=SOLUK BORUSU AYRIM KISMI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BRONŞ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PLEVRA=AKCİĞER ZARI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SANTRAL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PERİFERİK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LENFADENOPATİ=METASTATİK LENF NODU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VERTEBRA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TİMUS BEZİ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STEREOTAKTİK BEDEN RADYOTERAPİSİ(SBRT)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BRAKİYAL PLEXUS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98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1D4140-BF65-46F6-E30A-84366BE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HANGİ KANSERLER?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D2E412-8E30-9C8A-E58E-540B51CF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AKCİĞER KANSERİ(DEFİNİTİF VEYA ADJUVAN)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MEZOTELYOMA(PLEVRADAN GELİŞEN)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TİMOMA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ÖZEFAGUS KANSERİ</a:t>
            </a:r>
          </a:p>
        </p:txBody>
      </p:sp>
    </p:spTree>
    <p:extLst>
      <p:ext uri="{BB962C8B-B14F-4D97-AF65-F5344CB8AC3E}">
        <p14:creationId xmlns:p14="http://schemas.microsoft.com/office/powerpoint/2010/main" val="80722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ECFE0B-EC48-DAED-9DA2-C4AAA8F3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SİMULASYON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46F05C-DDC8-C814-9EC0-838BA88D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850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Genellikle kollar yukarda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Vakum </a:t>
            </a:r>
            <a:r>
              <a:rPr lang="tr-TR" dirty="0" err="1"/>
              <a:t>yatak,vücut</a:t>
            </a:r>
            <a:r>
              <a:rPr lang="tr-TR" dirty="0"/>
              <a:t> maskesi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Oral kontrast=</a:t>
            </a:r>
            <a:r>
              <a:rPr lang="tr-TR" dirty="0" err="1"/>
              <a:t>özefagusu</a:t>
            </a:r>
            <a:r>
              <a:rPr lang="tr-TR" dirty="0"/>
              <a:t> görmek için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+-IV kontrast=damarları ve lenf nodlarını görmek için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PET/BT füzyon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Hastaya simülasyon sonrası PET/BT çekilecekse aynı aparatlarla ve aynı pozisyonda çekilmelidir.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Akciğer hareketleri nedeniyle simülasyon BT çekilirken uygun teknik seçilmelidir.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B050"/>
                </a:solidFill>
              </a:rPr>
              <a:t>4DBT:nefes alıp vermeden oluşan tüm bir solunum periyodu 10 faza </a:t>
            </a:r>
            <a:r>
              <a:rPr lang="tr-TR" err="1">
                <a:solidFill>
                  <a:srgbClr val="00B050"/>
                </a:solidFill>
              </a:rPr>
              <a:t>bölünür</a:t>
            </a:r>
            <a:r>
              <a:rPr lang="tr-TR">
                <a:solidFill>
                  <a:srgbClr val="00B050"/>
                </a:solidFill>
              </a:rPr>
              <a:t>. Tümörün </a:t>
            </a:r>
            <a:r>
              <a:rPr lang="tr-TR" dirty="0">
                <a:solidFill>
                  <a:srgbClr val="00B050"/>
                </a:solidFill>
              </a:rPr>
              <a:t>tüm solunum fazlarda görülmesini sağlar.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B050"/>
                </a:solidFill>
              </a:rPr>
              <a:t>Derin inspirasyon nefes tutma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B050"/>
                </a:solidFill>
              </a:rPr>
              <a:t>Phase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gating</a:t>
            </a:r>
            <a:endParaRPr lang="tr-TR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B050"/>
                </a:solidFill>
              </a:rPr>
              <a:t>Serbest solunum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002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AA81F5-8795-FFE2-0ED4-AF5480FE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AKCİĞER KANSERİ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89E829-DBFF-6B02-E4C9-D318CA60D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Definitif,adjuvan</a:t>
            </a:r>
            <a:r>
              <a:rPr lang="tr-TR" dirty="0"/>
              <a:t> veya palyatif RT uygulanabilir.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Tümör </a:t>
            </a:r>
            <a:r>
              <a:rPr lang="tr-TR" dirty="0" err="1"/>
              <a:t>boyutu,yerleşim</a:t>
            </a:r>
            <a:r>
              <a:rPr lang="tr-TR" dirty="0"/>
              <a:t> ve hastalık evresine göre SBRT </a:t>
            </a:r>
            <a:r>
              <a:rPr lang="tr-TR" dirty="0" err="1"/>
              <a:t>yapılabilir.Santral</a:t>
            </a:r>
            <a:r>
              <a:rPr lang="tr-TR" dirty="0"/>
              <a:t> veya periferik yerleşimli </a:t>
            </a:r>
            <a:r>
              <a:rPr lang="tr-TR" dirty="0" err="1"/>
              <a:t>olabilirler.Özellikle</a:t>
            </a:r>
            <a:r>
              <a:rPr lang="tr-TR" dirty="0"/>
              <a:t> küçük boyutlu erken evre akciğer kanserlerinde veya sınırlı sayıdaki akciğer metastazlarında kullanılır.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GTV=kitle ve metastatik lenf nodları çizilir.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CTV ve PTV oluşturulur.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Definitif</a:t>
            </a:r>
            <a:r>
              <a:rPr lang="tr-TR" dirty="0"/>
              <a:t> doz:60Gy/30 </a:t>
            </a:r>
            <a:r>
              <a:rPr lang="tr-TR" dirty="0" err="1"/>
              <a:t>frk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Adjuvan doz:50-60 </a:t>
            </a:r>
            <a:r>
              <a:rPr lang="tr-TR" dirty="0" err="1"/>
              <a:t>Gy</a:t>
            </a:r>
            <a:r>
              <a:rPr lang="tr-TR" dirty="0"/>
              <a:t>/</a:t>
            </a:r>
            <a:r>
              <a:rPr lang="tr-TR" dirty="0" err="1"/>
              <a:t>frk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Küçük hücreli akciğer kanseri için 45Gy,günlük 1,5Gy den günde iki kez uygulanabilir.</a:t>
            </a:r>
          </a:p>
        </p:txBody>
      </p:sp>
    </p:spTree>
    <p:extLst>
      <p:ext uri="{BB962C8B-B14F-4D97-AF65-F5344CB8AC3E}">
        <p14:creationId xmlns:p14="http://schemas.microsoft.com/office/powerpoint/2010/main" val="282339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1E38E-6965-7D0A-EA11-8F6B14E5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DEFİNİTİF RT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4F862F9-CDFC-B3A8-9360-BF90317D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30" y="1932423"/>
            <a:ext cx="7927099" cy="363179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5BBA49F-93AB-EBC8-266A-CDC623082C37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78082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4D4D92-8883-66CA-1DE4-8ABD05F9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SBRT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0DE2997-0C02-6271-77CE-373B9CDC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4" y="3188117"/>
            <a:ext cx="5309478" cy="3154012"/>
          </a:xfrm>
          <a:prstGeom prst="rect">
            <a:avLst/>
          </a:prstGeom>
        </p:spPr>
      </p:pic>
      <p:pic>
        <p:nvPicPr>
          <p:cNvPr id="5124" name="Picture 4" descr="Stereotactic body radiotherapy for central lung tumors, yes we can! |  Radiation Oncology | Full Text">
            <a:extLst>
              <a:ext uri="{FF2B5EF4-FFF2-40B4-BE49-F238E27FC236}">
                <a16:creationId xmlns:a16="http://schemas.microsoft.com/office/drawing/2014/main" id="{1DFF2212-0CDB-C448-D3D2-E1AD8635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00" y="3188116"/>
            <a:ext cx="5400675" cy="31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919EA84-42C1-9B56-4BF4-023A2D4A2EB0}"/>
              </a:ext>
            </a:extLst>
          </p:cNvPr>
          <p:cNvSpPr txBox="1"/>
          <p:nvPr/>
        </p:nvSpPr>
        <p:spPr>
          <a:xfrm>
            <a:off x="620624" y="1737360"/>
            <a:ext cx="11041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Günlük 5Gy’den yüksek dozlar kullanılır.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Erken evre tümörler ve metastazlarda tercih edilmektedir.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Santral tümörlerde yan etki riski daha yüksektir.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Periferik tümörlerde: 18Gyx3frk,10Gyx5frk,30Gyx1frk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Santral tümörlerde:7,5Gyx8frk</a:t>
            </a:r>
          </a:p>
        </p:txBody>
      </p:sp>
    </p:spTree>
    <p:extLst>
      <p:ext uri="{BB962C8B-B14F-4D97-AF65-F5344CB8AC3E}">
        <p14:creationId xmlns:p14="http://schemas.microsoft.com/office/powerpoint/2010/main" val="207832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25C5EB-7E74-AFC8-3194-0C48DAFE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TİMOMA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6F93AF-0BFE-7342-4D90-C30ED0488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Timus</a:t>
            </a:r>
            <a:r>
              <a:rPr lang="tr-TR" dirty="0"/>
              <a:t> bezi anterior mediastende yer </a:t>
            </a:r>
            <a:r>
              <a:rPr lang="tr-TR" dirty="0" err="1"/>
              <a:t>alan,immun</a:t>
            </a:r>
            <a:r>
              <a:rPr lang="tr-TR" dirty="0"/>
              <a:t> sistem ile ilgili bir organdır.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Buradan gelişen tümörlere </a:t>
            </a:r>
            <a:r>
              <a:rPr lang="tr-TR" dirty="0" err="1"/>
              <a:t>timoma</a:t>
            </a:r>
            <a:r>
              <a:rPr lang="tr-TR" dirty="0"/>
              <a:t> ve </a:t>
            </a:r>
            <a:r>
              <a:rPr lang="tr-TR" dirty="0" err="1"/>
              <a:t>timik</a:t>
            </a:r>
            <a:r>
              <a:rPr lang="tr-TR" dirty="0"/>
              <a:t> karsinom isimleri verilir.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Definitif</a:t>
            </a:r>
            <a:r>
              <a:rPr lang="tr-TR" dirty="0"/>
              <a:t> veya adjuvan 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Doz:45-60 </a:t>
            </a:r>
            <a:r>
              <a:rPr lang="tr-TR" dirty="0" err="1"/>
              <a:t>Gy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315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4117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7BBB93-AD3B-789B-5C03-6D59DBA1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70" y="905933"/>
            <a:ext cx="547126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227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404</Words>
  <Application>Microsoft Office PowerPoint</Application>
  <PresentationFormat>Geniş ekran</PresentationFormat>
  <Paragraphs>77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Geçmişe bakış</vt:lpstr>
      <vt:lpstr>TORAKS TÜMÖRLERİNDE RADYOTERAPİ</vt:lpstr>
      <vt:lpstr>KAVRAMLAR</vt:lpstr>
      <vt:lpstr>HANGİ KANSERLER?</vt:lpstr>
      <vt:lpstr>SİMULASYON</vt:lpstr>
      <vt:lpstr>AKCİĞER KANSERİ</vt:lpstr>
      <vt:lpstr>DEFİNİTİF RT</vt:lpstr>
      <vt:lpstr>SBRT</vt:lpstr>
      <vt:lpstr>TİMOMA</vt:lpstr>
      <vt:lpstr>PowerPoint Sunusu</vt:lpstr>
      <vt:lpstr>MEZOTELYOMA</vt:lpstr>
      <vt:lpstr>PowerPoint Sunusu</vt:lpstr>
      <vt:lpstr>ÖZEFAGUS KANSERİ</vt:lpstr>
      <vt:lpstr>PowerPoint Sunusu</vt:lpstr>
      <vt:lpstr>YAN ETKİLER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TORAKS TÜMÖRLERİNDE RADYOTERAPİ</dc:title>
  <dc:creator>yunus babayiğit</dc:creator>
  <cp:lastModifiedBy>yunus babayiğit</cp:lastModifiedBy>
  <cp:revision>19</cp:revision>
  <dcterms:created xsi:type="dcterms:W3CDTF">2023-10-29T20:03:50Z</dcterms:created>
  <dcterms:modified xsi:type="dcterms:W3CDTF">2024-06-02T17:37:35Z</dcterms:modified>
</cp:coreProperties>
</file>