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9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6D73A-AF4D-40D8-8FC8-02BC13039070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4CB24-DEB5-4B57-B6D2-33D9DE1E67D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tr/url?sa=t&amp;rct=j&amp;q=&amp;esrc=s&amp;source=web&amp;cd=2&amp;cad=rja&amp;uact=8&amp;ved=0ahUKEwit456t9u7QAhWH0RQKHTyvCUUQFggbMAE&amp;url=http://www.melihus.com.tr/Ventrikuler-%20Septal-Defekt-(VSD).asp&amp;usg=AFQjCNEtVobBkm9bE6Q_O3csH-SbtBqVv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Madde Bağımlılığı ve Gebelik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kokainin artmış </a:t>
            </a:r>
            <a:r>
              <a:rPr lang="tr-TR" dirty="0" err="1"/>
              <a:t>kardiovaskuler</a:t>
            </a:r>
            <a:r>
              <a:rPr lang="tr-TR" dirty="0"/>
              <a:t> etkileri, artmış </a:t>
            </a:r>
            <a:r>
              <a:rPr lang="tr-TR" dirty="0" err="1"/>
              <a:t>progesterona</a:t>
            </a:r>
            <a:r>
              <a:rPr lang="tr-TR" dirty="0"/>
              <a:t> bağlı olarak daha belirgindir.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kullanımı </a:t>
            </a:r>
            <a:r>
              <a:rPr lang="tr-TR" dirty="0" err="1"/>
              <a:t>maternal</a:t>
            </a:r>
            <a:r>
              <a:rPr lang="tr-TR" dirty="0"/>
              <a:t>, </a:t>
            </a:r>
            <a:r>
              <a:rPr lang="tr-TR" dirty="0" err="1"/>
              <a:t>fetal</a:t>
            </a:r>
            <a:r>
              <a:rPr lang="tr-TR" dirty="0"/>
              <a:t> ve </a:t>
            </a:r>
            <a:r>
              <a:rPr lang="tr-TR" dirty="0" err="1"/>
              <a:t>neonatal</a:t>
            </a:r>
            <a:r>
              <a:rPr lang="tr-TR" dirty="0"/>
              <a:t> riskleri açısından ciddi bir </a:t>
            </a:r>
            <a:r>
              <a:rPr lang="tr-TR" dirty="0" smtClean="0"/>
              <a:t>sorundur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Kokain </a:t>
            </a:r>
            <a:r>
              <a:rPr lang="tr-TR" dirty="0"/>
              <a:t>kullanan gebelerde </a:t>
            </a:r>
            <a:r>
              <a:rPr lang="tr-TR" dirty="0" err="1"/>
              <a:t>dekolman</a:t>
            </a:r>
            <a:r>
              <a:rPr lang="tr-TR" dirty="0"/>
              <a:t> plasenta riski anlamlı olarak yüksektir. Bu durum </a:t>
            </a:r>
            <a:r>
              <a:rPr lang="tr-TR" dirty="0" err="1"/>
              <a:t>uterin</a:t>
            </a:r>
            <a:r>
              <a:rPr lang="tr-TR" dirty="0"/>
              <a:t> damarlarda artmış </a:t>
            </a:r>
            <a:r>
              <a:rPr lang="tr-TR" dirty="0" err="1"/>
              <a:t>vazokonstriksiyona</a:t>
            </a:r>
            <a:r>
              <a:rPr lang="tr-TR" dirty="0"/>
              <a:t> bağlı olarak azalmış </a:t>
            </a:r>
            <a:r>
              <a:rPr lang="tr-TR" dirty="0" err="1"/>
              <a:t>plasental</a:t>
            </a:r>
            <a:r>
              <a:rPr lang="tr-TR" dirty="0"/>
              <a:t> </a:t>
            </a:r>
            <a:r>
              <a:rPr lang="tr-TR" dirty="0" err="1"/>
              <a:t>perfüzyon</a:t>
            </a:r>
            <a:r>
              <a:rPr lang="tr-TR" dirty="0"/>
              <a:t> ile açıklanabilir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Kokain kullanan gebelerde erken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rüptürü</a:t>
            </a:r>
            <a:r>
              <a:rPr lang="tr-TR" dirty="0"/>
              <a:t>, erken doğum eylemi, </a:t>
            </a:r>
            <a:r>
              <a:rPr lang="tr-TR" dirty="0" err="1"/>
              <a:t>intrauterin</a:t>
            </a:r>
            <a:r>
              <a:rPr lang="tr-TR" dirty="0"/>
              <a:t> gelişme geriliği, amnios sıvısında </a:t>
            </a:r>
            <a:r>
              <a:rPr lang="tr-TR" dirty="0" err="1"/>
              <a:t>mekonyum</a:t>
            </a:r>
            <a:r>
              <a:rPr lang="tr-TR" dirty="0"/>
              <a:t> ve </a:t>
            </a:r>
            <a:r>
              <a:rPr lang="tr-TR" dirty="0" err="1"/>
              <a:t>spontan</a:t>
            </a:r>
            <a:r>
              <a:rPr lang="tr-TR" dirty="0"/>
              <a:t> </a:t>
            </a:r>
            <a:r>
              <a:rPr lang="tr-TR" dirty="0" err="1"/>
              <a:t>abortus</a:t>
            </a:r>
            <a:r>
              <a:rPr lang="tr-TR" dirty="0"/>
              <a:t> </a:t>
            </a:r>
            <a:r>
              <a:rPr lang="tr-TR" dirty="0" err="1"/>
              <a:t>insidansı</a:t>
            </a:r>
            <a:r>
              <a:rPr lang="tr-TR" dirty="0"/>
              <a:t> da artmıştır. Annede gebelik sırasında migren atakları ve </a:t>
            </a:r>
            <a:r>
              <a:rPr lang="tr-TR" dirty="0" err="1"/>
              <a:t>hipertermi</a:t>
            </a:r>
            <a:r>
              <a:rPr lang="tr-TR" dirty="0"/>
              <a:t> de artış saptanır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Fetusta</a:t>
            </a:r>
            <a:r>
              <a:rPr lang="tr-TR" dirty="0"/>
              <a:t> </a:t>
            </a:r>
            <a:r>
              <a:rPr lang="tr-TR" dirty="0" err="1"/>
              <a:t>intrauterin</a:t>
            </a:r>
            <a:r>
              <a:rPr lang="tr-TR" dirty="0"/>
              <a:t>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/>
              <a:t>infarkt</a:t>
            </a:r>
            <a:r>
              <a:rPr lang="tr-TR" dirty="0"/>
              <a:t> ve </a:t>
            </a:r>
            <a:r>
              <a:rPr lang="tr-TR" dirty="0" err="1"/>
              <a:t>üriner</a:t>
            </a:r>
            <a:r>
              <a:rPr lang="tr-TR" dirty="0"/>
              <a:t> </a:t>
            </a:r>
            <a:r>
              <a:rPr lang="tr-TR" dirty="0" err="1"/>
              <a:t>traktus</a:t>
            </a:r>
            <a:r>
              <a:rPr lang="tr-TR" dirty="0"/>
              <a:t> anomali riski artar.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çocukların uzun süreli takiplerinde uyuma, yeme bozuklukları, </a:t>
            </a:r>
            <a:r>
              <a:rPr lang="tr-TR" dirty="0" err="1"/>
              <a:t>hipertoni</a:t>
            </a:r>
            <a:r>
              <a:rPr lang="tr-TR" dirty="0"/>
              <a:t>, tremor görülebilir. </a:t>
            </a:r>
            <a:endParaRPr lang="tr-TR" dirty="0" smtClean="0"/>
          </a:p>
          <a:p>
            <a:r>
              <a:rPr lang="tr-TR" dirty="0" err="1" smtClean="0"/>
              <a:t>Adolesan</a:t>
            </a:r>
            <a:r>
              <a:rPr lang="tr-TR" dirty="0" smtClean="0"/>
              <a:t> </a:t>
            </a:r>
            <a:r>
              <a:rPr lang="tr-TR" dirty="0"/>
              <a:t>dönemde bu çocuklarda </a:t>
            </a:r>
            <a:r>
              <a:rPr lang="tr-TR" dirty="0" err="1"/>
              <a:t>kognitif</a:t>
            </a:r>
            <a:r>
              <a:rPr lang="tr-TR" dirty="0"/>
              <a:t> bozukluk oranı artmıştır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HIV ve diğer </a:t>
            </a:r>
            <a:r>
              <a:rPr lang="tr-TR" dirty="0" err="1"/>
              <a:t>infeksiyonların</a:t>
            </a:r>
            <a:r>
              <a:rPr lang="tr-TR" dirty="0"/>
              <a:t> da çocuğa anneden gebelik sırasında geçebileceği </a:t>
            </a:r>
            <a:r>
              <a:rPr lang="tr-TR" dirty="0" smtClean="0"/>
              <a:t>unutulmamalıdır.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Opioid</a:t>
            </a:r>
            <a:r>
              <a:rPr lang="tr-TR" dirty="0"/>
              <a:t> terimi eroin, </a:t>
            </a:r>
            <a:r>
              <a:rPr lang="tr-TR" dirty="0" err="1"/>
              <a:t>meperidin</a:t>
            </a:r>
            <a:r>
              <a:rPr lang="tr-TR" dirty="0"/>
              <a:t>, </a:t>
            </a:r>
            <a:r>
              <a:rPr lang="tr-TR" dirty="0" err="1"/>
              <a:t>fentanil</a:t>
            </a:r>
            <a:r>
              <a:rPr lang="tr-TR" dirty="0"/>
              <a:t>, </a:t>
            </a:r>
            <a:r>
              <a:rPr lang="tr-TR" dirty="0" err="1"/>
              <a:t>propoksifen</a:t>
            </a:r>
            <a:r>
              <a:rPr lang="tr-TR" dirty="0"/>
              <a:t> ve </a:t>
            </a:r>
            <a:r>
              <a:rPr lang="tr-TR" dirty="0" err="1"/>
              <a:t>metadon</a:t>
            </a:r>
            <a:r>
              <a:rPr lang="tr-TR" dirty="0"/>
              <a:t> gibi sentetik narkotikleri içermektedir. </a:t>
            </a:r>
            <a:endParaRPr lang="tr-TR" dirty="0" smtClean="0"/>
          </a:p>
          <a:p>
            <a:r>
              <a:rPr lang="tr-TR" dirty="0" smtClean="0"/>
              <a:t>Narkotikler </a:t>
            </a:r>
            <a:r>
              <a:rPr lang="tr-TR" dirty="0"/>
              <a:t>oral, </a:t>
            </a:r>
            <a:r>
              <a:rPr lang="tr-TR" dirty="0" err="1"/>
              <a:t>intranazal</a:t>
            </a:r>
            <a:r>
              <a:rPr lang="tr-TR" dirty="0"/>
              <a:t>, </a:t>
            </a:r>
            <a:r>
              <a:rPr lang="tr-TR" dirty="0" err="1"/>
              <a:t>intramuskuler</a:t>
            </a:r>
            <a:r>
              <a:rPr lang="tr-TR" dirty="0"/>
              <a:t> ve </a:t>
            </a:r>
            <a:r>
              <a:rPr lang="tr-TR" dirty="0" err="1"/>
              <a:t>intravenoz</a:t>
            </a:r>
            <a:r>
              <a:rPr lang="tr-TR" dirty="0"/>
              <a:t> kullanılabilir. </a:t>
            </a:r>
            <a:endParaRPr lang="tr-T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Eroin hızlı etki gösterir ve yüksek derecede bağımlılık yapar. </a:t>
            </a:r>
            <a:r>
              <a:rPr lang="tr-TR" dirty="0" err="1"/>
              <a:t>Opioid</a:t>
            </a:r>
            <a:r>
              <a:rPr lang="tr-TR" dirty="0"/>
              <a:t> enjeksiyonu beraberinde </a:t>
            </a:r>
            <a:r>
              <a:rPr lang="tr-TR" dirty="0" err="1"/>
              <a:t>selülit</a:t>
            </a:r>
            <a:r>
              <a:rPr lang="tr-TR" dirty="0"/>
              <a:t>, </a:t>
            </a:r>
            <a:r>
              <a:rPr lang="tr-TR" dirty="0" err="1"/>
              <a:t>abse</a:t>
            </a:r>
            <a:r>
              <a:rPr lang="tr-TR" dirty="0"/>
              <a:t>, </a:t>
            </a:r>
            <a:r>
              <a:rPr lang="tr-TR" dirty="0" err="1"/>
              <a:t>sepsis</a:t>
            </a:r>
            <a:r>
              <a:rPr lang="tr-TR" dirty="0"/>
              <a:t>, </a:t>
            </a:r>
            <a:r>
              <a:rPr lang="tr-TR" dirty="0" err="1"/>
              <a:t>endokardit</a:t>
            </a:r>
            <a:r>
              <a:rPr lang="tr-TR" dirty="0"/>
              <a:t>, </a:t>
            </a:r>
            <a:r>
              <a:rPr lang="tr-TR" dirty="0" err="1"/>
              <a:t>osteomyelit</a:t>
            </a:r>
            <a:r>
              <a:rPr lang="tr-TR" dirty="0"/>
              <a:t>, hepatit B, </a:t>
            </a:r>
            <a:r>
              <a:rPr lang="tr-TR" dirty="0" err="1"/>
              <a:t>hepatitC</a:t>
            </a:r>
            <a:r>
              <a:rPr lang="tr-TR" dirty="0"/>
              <a:t> HIV enfeksiyonu gibi durumları da beraberinde getirebilir.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Opioid</a:t>
            </a:r>
            <a:r>
              <a:rPr lang="tr-TR" dirty="0"/>
              <a:t> kullanımının </a:t>
            </a:r>
            <a:r>
              <a:rPr lang="tr-TR" dirty="0" err="1"/>
              <a:t>perinatal</a:t>
            </a:r>
            <a:r>
              <a:rPr lang="tr-TR" dirty="0"/>
              <a:t> komplikasyonları, </a:t>
            </a:r>
            <a:r>
              <a:rPr lang="tr-TR" dirty="0" err="1"/>
              <a:t>intrauterin</a:t>
            </a:r>
            <a:r>
              <a:rPr lang="tr-TR" dirty="0"/>
              <a:t> gelişme geriliği, erken doğum, </a:t>
            </a:r>
            <a:r>
              <a:rPr lang="tr-TR" dirty="0" err="1"/>
              <a:t>fetal</a:t>
            </a:r>
            <a:r>
              <a:rPr lang="tr-TR" dirty="0"/>
              <a:t> ölüm, küçük baş çevresi, düşük </a:t>
            </a:r>
            <a:r>
              <a:rPr lang="tr-TR" dirty="0" err="1"/>
              <a:t>apgar</a:t>
            </a:r>
            <a:r>
              <a:rPr lang="tr-TR" dirty="0"/>
              <a:t> skoru, amnios sıvısında </a:t>
            </a:r>
            <a:r>
              <a:rPr lang="tr-TR" dirty="0" err="1"/>
              <a:t>mekonyum</a:t>
            </a:r>
            <a:r>
              <a:rPr lang="tr-TR" dirty="0"/>
              <a:t>, erken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rüptürü</a:t>
            </a:r>
            <a:r>
              <a:rPr lang="tr-TR" dirty="0"/>
              <a:t> ve </a:t>
            </a:r>
            <a:r>
              <a:rPr lang="tr-TR" dirty="0" err="1"/>
              <a:t>koryoamnionit</a:t>
            </a:r>
            <a:r>
              <a:rPr lang="tr-TR" dirty="0"/>
              <a:t> olarak sayılabilir.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/>
              <a:t>abstinans</a:t>
            </a:r>
            <a:r>
              <a:rPr lang="tr-TR" dirty="0"/>
              <a:t> sendromu oldukça iyi bilinen bir bozukluktur. </a:t>
            </a:r>
            <a:endParaRPr lang="tr-TR" dirty="0" smtClean="0"/>
          </a:p>
          <a:p>
            <a:r>
              <a:rPr lang="tr-TR" dirty="0" smtClean="0"/>
              <a:t>Sendrom</a:t>
            </a:r>
            <a:r>
              <a:rPr lang="tr-TR" dirty="0"/>
              <a:t>, kendini doğum sonrası 3-5 gün içinde başta </a:t>
            </a:r>
            <a:r>
              <a:rPr lang="tr-TR" dirty="0" err="1"/>
              <a:t>hiperreaktivite</a:t>
            </a:r>
            <a:r>
              <a:rPr lang="tr-TR" dirty="0"/>
              <a:t>, </a:t>
            </a:r>
            <a:r>
              <a:rPr lang="tr-TR" dirty="0" err="1"/>
              <a:t>hiperreflexi</a:t>
            </a:r>
            <a:r>
              <a:rPr lang="tr-TR" dirty="0"/>
              <a:t>, tremor, </a:t>
            </a:r>
            <a:r>
              <a:rPr lang="tr-TR" dirty="0" err="1"/>
              <a:t>konvulsiyon</a:t>
            </a:r>
            <a:r>
              <a:rPr lang="tr-TR" dirty="0"/>
              <a:t> gibi merkezi sinir sistemi bulguları ile gösterir.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 err="1"/>
              <a:t>taşipne</a:t>
            </a:r>
            <a:r>
              <a:rPr lang="tr-TR" dirty="0"/>
              <a:t>, hıçkırık, kusma, zayıf beslenme, terleme, ateş gibi bulgulara da rastlanır.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OPIATLAR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Doğum sonrası % 40-80 yoksunluk </a:t>
            </a:r>
            <a:r>
              <a:rPr lang="tr-TR" dirty="0" smtClean="0"/>
              <a:t>görü </a:t>
            </a:r>
            <a:r>
              <a:rPr lang="tr-TR" dirty="0" err="1" smtClean="0"/>
              <a:t>lür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Genellikle </a:t>
            </a:r>
            <a:r>
              <a:rPr lang="tr-TR" dirty="0"/>
              <a:t>24-72 saat içinde başlar ve ortalama 10 gün içinde son bulur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Uzun süreli takiplerde gebelik sırasında </a:t>
            </a:r>
            <a:r>
              <a:rPr lang="tr-TR" dirty="0" err="1"/>
              <a:t>opiata</a:t>
            </a:r>
            <a:r>
              <a:rPr lang="tr-TR" dirty="0"/>
              <a:t> maruz kalan bu çocuklarda davranış sorunları ve okul başarısızlığı görülmüştür. </a:t>
            </a:r>
            <a:endParaRPr lang="tr-TR" dirty="0" smtClean="0"/>
          </a:p>
          <a:p>
            <a:r>
              <a:rPr lang="tr-TR" dirty="0" smtClean="0"/>
              <a:t>Gebelik </a:t>
            </a:r>
            <a:r>
              <a:rPr lang="tr-TR" dirty="0"/>
              <a:t>sırasında bağımlılığı azaltmak amacıyla </a:t>
            </a:r>
            <a:r>
              <a:rPr lang="tr-TR" dirty="0" err="1"/>
              <a:t>metadon</a:t>
            </a:r>
            <a:r>
              <a:rPr lang="tr-TR" dirty="0"/>
              <a:t> </a:t>
            </a:r>
            <a:r>
              <a:rPr lang="tr-TR" dirty="0" err="1"/>
              <a:t>kullanılılabilir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MARİHUANA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Marihuananın </a:t>
            </a:r>
            <a:r>
              <a:rPr lang="tr-TR" dirty="0" smtClean="0"/>
              <a:t>insanda </a:t>
            </a:r>
            <a:r>
              <a:rPr lang="tr-TR" dirty="0"/>
              <a:t>hafif taşikardi, </a:t>
            </a:r>
            <a:r>
              <a:rPr lang="tr-TR" dirty="0" err="1"/>
              <a:t>sistolik</a:t>
            </a:r>
            <a:r>
              <a:rPr lang="tr-TR" dirty="0"/>
              <a:t> tansiyonda hafif yükselme ve </a:t>
            </a:r>
            <a:r>
              <a:rPr lang="tr-TR" dirty="0" err="1"/>
              <a:t>öfori</a:t>
            </a:r>
            <a:r>
              <a:rPr lang="tr-TR" dirty="0"/>
              <a:t> oluşturmaktadır. </a:t>
            </a:r>
            <a:endParaRPr lang="tr-TR" dirty="0" smtClean="0"/>
          </a:p>
          <a:p>
            <a:r>
              <a:rPr lang="tr-TR" dirty="0" smtClean="0"/>
              <a:t>Etkisi </a:t>
            </a:r>
            <a:r>
              <a:rPr lang="tr-TR" dirty="0"/>
              <a:t>30-60 </a:t>
            </a:r>
            <a:r>
              <a:rPr lang="tr-TR" dirty="0" err="1"/>
              <a:t>dk</a:t>
            </a:r>
            <a:r>
              <a:rPr lang="tr-TR" dirty="0"/>
              <a:t>.’da başlar ve 3-5 saat sürer. Gebelikte kullanan kadınlar hem sigaranın hem de marihuananın zararlı etkilerine maruz kalırlar. </a:t>
            </a:r>
            <a:endParaRPr lang="tr-TR" dirty="0" smtClean="0"/>
          </a:p>
          <a:p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/>
              <a:t>doğum ve </a:t>
            </a:r>
            <a:r>
              <a:rPr lang="tr-TR" dirty="0" err="1"/>
              <a:t>intrauterın</a:t>
            </a:r>
            <a:r>
              <a:rPr lang="tr-TR" dirty="0"/>
              <a:t> gelişme geriliğine bağlı düşük doğum ağırlıklı bebek oranı % 25, ölü doğum oranı % 10’dur </a:t>
            </a:r>
            <a:endParaRPr lang="tr-TR" dirty="0" smtClean="0"/>
          </a:p>
          <a:p>
            <a:r>
              <a:rPr lang="tr-TR" dirty="0" smtClean="0"/>
              <a:t>gebeliğinde </a:t>
            </a:r>
            <a:r>
              <a:rPr lang="tr-TR" dirty="0"/>
              <a:t>marihuana kullanan annelerin </a:t>
            </a:r>
            <a:r>
              <a:rPr lang="tr-TR" dirty="0" smtClean="0"/>
              <a:t>çocuklarının zekâ </a:t>
            </a:r>
            <a:r>
              <a:rPr lang="tr-TR" dirty="0"/>
              <a:t>düzeylerinin olumsuz etkilendiği saptanmıştır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r>
              <a:rPr lang="tr-TR" dirty="0"/>
              <a:t> Maddenin kötüye kullanımı, tüm dünyada toplumları ilgilendiren önemli </a:t>
            </a:r>
            <a:r>
              <a:rPr lang="tr-TR" dirty="0" smtClean="0"/>
              <a:t>sorundur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Kadınlarda </a:t>
            </a:r>
            <a:r>
              <a:rPr lang="tr-TR" dirty="0"/>
              <a:t>sigara ve alkol gibi, uyuşturucu kullanımında da artış mevcuttur. </a:t>
            </a:r>
            <a:endParaRPr lang="tr-TR" dirty="0" smtClean="0"/>
          </a:p>
          <a:p>
            <a:r>
              <a:rPr lang="tr-TR" dirty="0" smtClean="0"/>
              <a:t>Kadınlarda </a:t>
            </a:r>
            <a:r>
              <a:rPr lang="tr-TR" dirty="0"/>
              <a:t>madde bağımlılığı, maddenin etkisi altındayken taciz, tecavüz gibi cinsel ilişkilerin yaşanmasına bağlı olarak gebelik ve cinsel yolla bulaşan </a:t>
            </a:r>
            <a:r>
              <a:rPr lang="tr-TR" dirty="0" err="1"/>
              <a:t>infeksiyonların</a:t>
            </a:r>
            <a:r>
              <a:rPr lang="tr-TR" dirty="0"/>
              <a:t> artmasına neden olur. </a:t>
            </a:r>
            <a:endParaRPr lang="tr-TR" dirty="0" smtClean="0"/>
          </a:p>
          <a:p>
            <a:r>
              <a:rPr lang="tr-TR" dirty="0" smtClean="0"/>
              <a:t>Gebelikte </a:t>
            </a:r>
            <a:r>
              <a:rPr lang="tr-TR" dirty="0"/>
              <a:t>bu tür maddelerin kullanımı, </a:t>
            </a:r>
            <a:r>
              <a:rPr lang="tr-TR" dirty="0" err="1"/>
              <a:t>maternal</a:t>
            </a:r>
            <a:r>
              <a:rPr lang="tr-TR" dirty="0"/>
              <a:t> riskleri arttırmakla birlikte, </a:t>
            </a:r>
            <a:r>
              <a:rPr lang="tr-TR" dirty="0" err="1"/>
              <a:t>fetusta</a:t>
            </a:r>
            <a:r>
              <a:rPr lang="tr-TR" dirty="0"/>
              <a:t> fiziksel ve </a:t>
            </a:r>
            <a:r>
              <a:rPr lang="tr-TR" dirty="0" err="1"/>
              <a:t>mental</a:t>
            </a:r>
            <a:r>
              <a:rPr lang="tr-TR" dirty="0"/>
              <a:t> sorunlara da neden olmaktadır. </a:t>
            </a:r>
          </a:p>
          <a:p>
            <a:r>
              <a:rPr lang="tr-TR" dirty="0"/>
              <a:t> Bağımlılık yapıcı madde alan gebelerin </a:t>
            </a:r>
            <a:r>
              <a:rPr lang="tr-TR" dirty="0" err="1"/>
              <a:t>antenatal</a:t>
            </a:r>
            <a:r>
              <a:rPr lang="tr-TR" dirty="0"/>
              <a:t> takipleri de diğer gebelere göre eksik kalmaktadır.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AMFETAMİN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Presinaptik</a:t>
            </a:r>
            <a:r>
              <a:rPr lang="tr-TR" dirty="0"/>
              <a:t> terminalden </a:t>
            </a:r>
            <a:r>
              <a:rPr lang="tr-TR" dirty="0" err="1"/>
              <a:t>nörotransmitter</a:t>
            </a:r>
            <a:r>
              <a:rPr lang="tr-TR" dirty="0"/>
              <a:t> </a:t>
            </a:r>
            <a:r>
              <a:rPr lang="tr-TR" dirty="0" err="1"/>
              <a:t>salınımını</a:t>
            </a:r>
            <a:r>
              <a:rPr lang="tr-TR" dirty="0"/>
              <a:t> arttırarak sempatik sinir sistemi üzerinde uyarıcı etki gösterir. </a:t>
            </a:r>
            <a:endParaRPr lang="tr-TR" dirty="0" smtClean="0"/>
          </a:p>
          <a:p>
            <a:r>
              <a:rPr lang="tr-TR" dirty="0" smtClean="0"/>
              <a:t>Oral</a:t>
            </a:r>
            <a:r>
              <a:rPr lang="tr-TR" dirty="0"/>
              <a:t>, iv veya sigara şeklinde içilerek alınabilir. Gebeliğinde amfetamin kullanan </a:t>
            </a:r>
            <a:r>
              <a:rPr lang="tr-TR" dirty="0" smtClean="0"/>
              <a:t>kadınlarda anemi</a:t>
            </a:r>
            <a:r>
              <a:rPr lang="tr-TR" dirty="0"/>
              <a:t>, </a:t>
            </a:r>
            <a:r>
              <a:rPr lang="tr-TR" dirty="0" err="1"/>
              <a:t>preterm</a:t>
            </a:r>
            <a:r>
              <a:rPr lang="tr-TR" dirty="0"/>
              <a:t> doğum, </a:t>
            </a:r>
            <a:r>
              <a:rPr lang="tr-TR" dirty="0" err="1"/>
              <a:t>mekonyumlu</a:t>
            </a:r>
            <a:r>
              <a:rPr lang="tr-TR" dirty="0"/>
              <a:t> amnios mayii, </a:t>
            </a:r>
            <a:r>
              <a:rPr lang="tr-TR" dirty="0" err="1"/>
              <a:t>intrauterin</a:t>
            </a:r>
            <a:r>
              <a:rPr lang="tr-TR" dirty="0"/>
              <a:t> gelişme geriliği oranlarında artış saptanmıştır.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AMFETAMİN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kullanımı hem anneye hem </a:t>
            </a:r>
            <a:r>
              <a:rPr lang="tr-TR" dirty="0" err="1"/>
              <a:t>fetusa</a:t>
            </a:r>
            <a:r>
              <a:rPr lang="tr-TR" dirty="0"/>
              <a:t> belirgin riskler getirmektedir. Ayrıca </a:t>
            </a:r>
            <a:r>
              <a:rPr lang="tr-TR" dirty="0" err="1"/>
              <a:t>intrauterin</a:t>
            </a:r>
            <a:r>
              <a:rPr lang="tr-TR" dirty="0"/>
              <a:t> amfetamine maruz kalan çocuklar incelendiğinde 14-15 yaşlarında okul başarısında yaşıtlarına göre bir yıl gerilik saptanmıştır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SİGARA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Nikotin ve </a:t>
            </a:r>
            <a:r>
              <a:rPr lang="tr-TR" dirty="0" err="1"/>
              <a:t>karbonmonoksit</a:t>
            </a:r>
            <a:r>
              <a:rPr lang="tr-TR" dirty="0"/>
              <a:t> </a:t>
            </a:r>
            <a:r>
              <a:rPr lang="tr-TR" dirty="0" err="1"/>
              <a:t>f</a:t>
            </a:r>
            <a:r>
              <a:rPr lang="tr-TR" dirty="0" err="1" smtClean="0"/>
              <a:t>etusun</a:t>
            </a:r>
            <a:r>
              <a:rPr lang="tr-TR" dirty="0" smtClean="0"/>
              <a:t> </a:t>
            </a:r>
            <a:r>
              <a:rPr lang="tr-TR" dirty="0"/>
              <a:t>gelişimini olumsuz etkiler. </a:t>
            </a:r>
            <a:endParaRPr lang="tr-TR" dirty="0" smtClean="0"/>
          </a:p>
          <a:p>
            <a:r>
              <a:rPr lang="tr-TR" dirty="0" smtClean="0"/>
              <a:t>Nikotin</a:t>
            </a:r>
            <a:r>
              <a:rPr lang="tr-TR" dirty="0"/>
              <a:t>, </a:t>
            </a:r>
            <a:r>
              <a:rPr lang="tr-TR" dirty="0" err="1"/>
              <a:t>vazokonstriksiyon</a:t>
            </a:r>
            <a:r>
              <a:rPr lang="tr-TR" dirty="0"/>
              <a:t> ve </a:t>
            </a:r>
            <a:r>
              <a:rPr lang="tr-TR" dirty="0" err="1"/>
              <a:t>uterin</a:t>
            </a:r>
            <a:r>
              <a:rPr lang="tr-TR" dirty="0"/>
              <a:t> arter kan akımında azalma, </a:t>
            </a:r>
            <a:r>
              <a:rPr lang="tr-TR" dirty="0" err="1"/>
              <a:t>karbonmonoksit</a:t>
            </a:r>
            <a:r>
              <a:rPr lang="tr-TR" dirty="0"/>
              <a:t> ise </a:t>
            </a:r>
            <a:r>
              <a:rPr lang="tr-TR" dirty="0" err="1"/>
              <a:t>fetal</a:t>
            </a:r>
            <a:r>
              <a:rPr lang="tr-TR" dirty="0"/>
              <a:t> dokulara oksijen ulaşımını azaltır. </a:t>
            </a:r>
            <a:endParaRPr lang="tr-TR" dirty="0" smtClean="0"/>
          </a:p>
          <a:p>
            <a:r>
              <a:rPr lang="tr-TR" dirty="0" smtClean="0"/>
              <a:t>bölünen </a:t>
            </a:r>
            <a:r>
              <a:rPr lang="tr-TR" dirty="0"/>
              <a:t>hücrelere </a:t>
            </a:r>
            <a:r>
              <a:rPr lang="tr-TR" dirty="0" err="1"/>
              <a:t>toksik</a:t>
            </a:r>
            <a:r>
              <a:rPr lang="tr-TR" dirty="0"/>
              <a:t> etki gösterir.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SİGARA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/>
              <a:t>sigara içimiyle düşük, </a:t>
            </a:r>
            <a:r>
              <a:rPr lang="tr-TR" dirty="0" err="1"/>
              <a:t>ektopik</a:t>
            </a:r>
            <a:r>
              <a:rPr lang="tr-TR" dirty="0"/>
              <a:t> gebelik, </a:t>
            </a:r>
            <a:r>
              <a:rPr lang="tr-TR" dirty="0" err="1"/>
              <a:t>fetal</a:t>
            </a:r>
            <a:r>
              <a:rPr lang="tr-TR" dirty="0"/>
              <a:t> gelişme geriliği, </a:t>
            </a:r>
            <a:r>
              <a:rPr lang="tr-TR" dirty="0" err="1"/>
              <a:t>ablasyo</a:t>
            </a:r>
            <a:r>
              <a:rPr lang="tr-TR" dirty="0"/>
              <a:t> plasenta, </a:t>
            </a:r>
            <a:r>
              <a:rPr lang="tr-TR" dirty="0" err="1"/>
              <a:t>preterm</a:t>
            </a:r>
            <a:r>
              <a:rPr lang="tr-TR" dirty="0"/>
              <a:t> doğum, </a:t>
            </a:r>
            <a:r>
              <a:rPr lang="tr-TR" dirty="0" err="1"/>
              <a:t>membranların</a:t>
            </a:r>
            <a:r>
              <a:rPr lang="tr-TR" dirty="0"/>
              <a:t> erken </a:t>
            </a:r>
            <a:r>
              <a:rPr lang="tr-TR" dirty="0" err="1"/>
              <a:t>rüptürü</a:t>
            </a:r>
            <a:r>
              <a:rPr lang="tr-TR" dirty="0"/>
              <a:t> ve düşük doğum ağırlığı arasında ilişki </a:t>
            </a:r>
            <a:r>
              <a:rPr lang="tr-TR" dirty="0" smtClean="0"/>
              <a:t>vardır.</a:t>
            </a:r>
          </a:p>
          <a:p>
            <a:r>
              <a:rPr lang="tr-TR" dirty="0" err="1" smtClean="0"/>
              <a:t>Perinatal</a:t>
            </a:r>
            <a:r>
              <a:rPr lang="tr-TR" dirty="0" smtClean="0"/>
              <a:t> </a:t>
            </a:r>
            <a:r>
              <a:rPr lang="tr-TR" dirty="0" err="1"/>
              <a:t>mortalite</a:t>
            </a:r>
            <a:r>
              <a:rPr lang="tr-TR" dirty="0"/>
              <a:t> hızı % 150 daha fazladır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Sonuç olarak, gebelikte madde kullanımı ile karşılaşıldığında mevcut durum, </a:t>
            </a:r>
            <a:r>
              <a:rPr lang="tr-TR" dirty="0" err="1"/>
              <a:t>multidisipliner</a:t>
            </a:r>
            <a:r>
              <a:rPr lang="tr-TR" dirty="0"/>
              <a:t> yaklaşımla </a:t>
            </a:r>
            <a:r>
              <a:rPr lang="tr-TR" dirty="0" smtClean="0"/>
              <a:t>ebe, hemşire, kadın </a:t>
            </a:r>
            <a:r>
              <a:rPr lang="tr-TR" dirty="0"/>
              <a:t>doğum hekiminin yanı sıra </a:t>
            </a:r>
            <a:r>
              <a:rPr lang="tr-TR" dirty="0" err="1"/>
              <a:t>psikiyatrist</a:t>
            </a:r>
            <a:r>
              <a:rPr lang="tr-TR" dirty="0"/>
              <a:t>, halk sağlığı uzmanı ve </a:t>
            </a:r>
            <a:r>
              <a:rPr lang="tr-TR" dirty="0" err="1"/>
              <a:t>pediatrist</a:t>
            </a:r>
            <a:r>
              <a:rPr lang="tr-TR" dirty="0"/>
              <a:t> ile birlikte değerlendirilmelidir.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 Gebelikte madde kullanımı ile karşılaşıldığında </a:t>
            </a:r>
            <a:r>
              <a:rPr lang="tr-TR" dirty="0" err="1"/>
              <a:t>multidisipliner</a:t>
            </a:r>
            <a:r>
              <a:rPr lang="tr-TR" dirty="0"/>
              <a:t> yaklaşımla </a:t>
            </a:r>
            <a:r>
              <a:rPr lang="tr-TR" dirty="0" smtClean="0"/>
              <a:t>ebe, hemşire, </a:t>
            </a:r>
            <a:r>
              <a:rPr lang="tr-TR" dirty="0" err="1" smtClean="0"/>
              <a:t>kadındoğum</a:t>
            </a:r>
            <a:r>
              <a:rPr lang="tr-TR" dirty="0" smtClean="0"/>
              <a:t> </a:t>
            </a:r>
            <a:r>
              <a:rPr lang="tr-TR" dirty="0"/>
              <a:t>hekiminin yanı sıra </a:t>
            </a:r>
            <a:r>
              <a:rPr lang="tr-TR" dirty="0" err="1"/>
              <a:t>psikiyatrist</a:t>
            </a:r>
            <a:r>
              <a:rPr lang="tr-TR" dirty="0"/>
              <a:t>, halk sağlığı uzmanı ve </a:t>
            </a:r>
            <a:r>
              <a:rPr lang="tr-TR" dirty="0" err="1"/>
              <a:t>pediatrist</a:t>
            </a:r>
            <a:r>
              <a:rPr lang="tr-TR" dirty="0"/>
              <a:t> ile birlikte hasta değerlendirilmelidir.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 smtClean="0"/>
              <a:t>Gebelikte alkolün </a:t>
            </a:r>
            <a:r>
              <a:rPr lang="tr-TR" dirty="0"/>
              <a:t>kendisinin veya </a:t>
            </a:r>
            <a:r>
              <a:rPr lang="tr-TR" dirty="0" err="1"/>
              <a:t>metaboliti</a:t>
            </a:r>
            <a:r>
              <a:rPr lang="tr-TR" dirty="0"/>
              <a:t> olan </a:t>
            </a:r>
            <a:r>
              <a:rPr lang="tr-TR" dirty="0" err="1"/>
              <a:t>asetaldehitin</a:t>
            </a:r>
            <a:r>
              <a:rPr lang="tr-TR" dirty="0"/>
              <a:t> </a:t>
            </a:r>
            <a:r>
              <a:rPr lang="tr-TR" dirty="0" err="1"/>
              <a:t>fetal</a:t>
            </a:r>
            <a:r>
              <a:rPr lang="tr-TR" dirty="0"/>
              <a:t> gelişimi etkileyen başlıca etkenlerden olduğu kabul </a:t>
            </a:r>
            <a:r>
              <a:rPr lang="tr-TR" dirty="0" smtClean="0"/>
              <a:t>edilmektedir.</a:t>
            </a:r>
          </a:p>
          <a:p>
            <a:r>
              <a:rPr lang="tr-TR" dirty="0" smtClean="0"/>
              <a:t>Anomali </a:t>
            </a:r>
            <a:r>
              <a:rPr lang="tr-TR" dirty="0"/>
              <a:t>oluşumuna yol açacak sınır değer henüz belirlenmemiştir. Alkol fetüsün büyümesine ve gelişmesine olan etkisini protein sentezini azaltarak gösterir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 Alkol, gebelik sırasında </a:t>
            </a:r>
            <a:r>
              <a:rPr lang="tr-TR" dirty="0" err="1"/>
              <a:t>spontan</a:t>
            </a:r>
            <a:r>
              <a:rPr lang="tr-TR" dirty="0"/>
              <a:t> düşük ve ölü doğum oranını arttır. Batı toplumlarında alkol kullanımı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retardasyonun</a:t>
            </a:r>
            <a:r>
              <a:rPr lang="tr-TR" dirty="0"/>
              <a:t> önde gelen nedenidir.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Fetal</a:t>
            </a:r>
            <a:r>
              <a:rPr lang="tr-TR" dirty="0"/>
              <a:t> alkol sendromu (FAS) </a:t>
            </a:r>
            <a:r>
              <a:rPr lang="tr-TR" dirty="0" smtClean="0"/>
              <a:t>gebelik </a:t>
            </a:r>
            <a:r>
              <a:rPr lang="tr-TR" dirty="0"/>
              <a:t>süresince kronik alkol kullanımına bağlı görülen bir dizi doğumsal anomaliyi içermektedir. </a:t>
            </a:r>
          </a:p>
          <a:p>
            <a:r>
              <a:rPr lang="tr-TR" dirty="0"/>
              <a:t>Bu sendrom üç ana başlıkta toplanan belirtilerin her grubundan bir veya birden fazla öğe içermelidir. </a:t>
            </a:r>
          </a:p>
          <a:p>
            <a:r>
              <a:rPr lang="tr-TR" dirty="0"/>
              <a:t>1-</a:t>
            </a:r>
            <a:r>
              <a:rPr lang="tr-TR" dirty="0" err="1"/>
              <a:t>İntrauterin</a:t>
            </a:r>
            <a:r>
              <a:rPr lang="tr-TR" dirty="0"/>
              <a:t> ve/veya </a:t>
            </a:r>
            <a:r>
              <a:rPr lang="tr-TR" dirty="0" err="1"/>
              <a:t>postnatal</a:t>
            </a:r>
            <a:r>
              <a:rPr lang="tr-TR" dirty="0"/>
              <a:t> gelişme geriliği</a:t>
            </a:r>
          </a:p>
          <a:p>
            <a:r>
              <a:rPr lang="tr-TR" dirty="0"/>
              <a:t>2-</a:t>
            </a:r>
            <a:r>
              <a:rPr lang="tr-TR" dirty="0" err="1"/>
              <a:t>Kranyofasyal</a:t>
            </a:r>
            <a:r>
              <a:rPr lang="tr-TR" dirty="0"/>
              <a:t> anomaliler</a:t>
            </a:r>
          </a:p>
          <a:p>
            <a:r>
              <a:rPr lang="tr-TR" dirty="0"/>
              <a:t>3-MSS fonksiyon bozukluklar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Fetal</a:t>
            </a:r>
            <a:r>
              <a:rPr lang="tr-TR" dirty="0"/>
              <a:t> alkol sendromunda iskelet-eklem anomalileri, </a:t>
            </a:r>
            <a:r>
              <a:rPr lang="tr-TR" dirty="0" smtClean="0"/>
              <a:t>VSD(</a:t>
            </a:r>
            <a:r>
              <a:rPr lang="tr-TR" dirty="0" err="1" smtClean="0">
                <a:hlinkClick r:id="rId2"/>
              </a:rPr>
              <a:t>Ventriküler</a:t>
            </a:r>
            <a:r>
              <a:rPr lang="tr-TR" dirty="0" smtClean="0">
                <a:hlinkClick r:id="rId2"/>
              </a:rPr>
              <a:t> </a:t>
            </a:r>
            <a:r>
              <a:rPr lang="tr-TR" dirty="0" err="1" smtClean="0">
                <a:hlinkClick r:id="rId2"/>
              </a:rPr>
              <a:t>Septal</a:t>
            </a:r>
            <a:r>
              <a:rPr lang="tr-TR" dirty="0" smtClean="0">
                <a:hlinkClick r:id="rId2"/>
              </a:rPr>
              <a:t> </a:t>
            </a:r>
            <a:r>
              <a:rPr lang="tr-TR" dirty="0" err="1" smtClean="0">
                <a:hlinkClick r:id="rId2"/>
              </a:rPr>
              <a:t>Defek</a:t>
            </a:r>
            <a:r>
              <a:rPr lang="tr-TR" dirty="0" err="1" smtClean="0"/>
              <a:t>t</a:t>
            </a:r>
            <a:r>
              <a:rPr lang="tr-TR" dirty="0" smtClean="0"/>
              <a:t>), ASD (</a:t>
            </a:r>
            <a:r>
              <a:rPr lang="tr-TR" dirty="0" err="1" smtClean="0"/>
              <a:t>atrial</a:t>
            </a:r>
            <a:r>
              <a:rPr lang="tr-TR" dirty="0" smtClean="0"/>
              <a:t> </a:t>
            </a:r>
            <a:r>
              <a:rPr lang="tr-TR" dirty="0" err="1" smtClean="0"/>
              <a:t>septal</a:t>
            </a:r>
            <a:r>
              <a:rPr lang="tr-TR" dirty="0" smtClean="0"/>
              <a:t> </a:t>
            </a:r>
            <a:r>
              <a:rPr lang="tr-TR" dirty="0" err="1" smtClean="0"/>
              <a:t>defekt</a:t>
            </a:r>
            <a:r>
              <a:rPr lang="tr-TR" dirty="0" smtClean="0"/>
              <a:t>), </a:t>
            </a:r>
            <a:r>
              <a:rPr lang="tr-TR" dirty="0"/>
              <a:t>inmemiş testis, hidrosefali, yarık damak-dudak, </a:t>
            </a:r>
            <a:r>
              <a:rPr lang="tr-TR" dirty="0" err="1"/>
              <a:t>vertebral</a:t>
            </a:r>
            <a:r>
              <a:rPr lang="tr-TR" dirty="0"/>
              <a:t> </a:t>
            </a:r>
            <a:r>
              <a:rPr lang="tr-TR" dirty="0" err="1"/>
              <a:t>malformasyonlar</a:t>
            </a:r>
            <a:r>
              <a:rPr lang="tr-TR" dirty="0"/>
              <a:t>, </a:t>
            </a:r>
            <a:r>
              <a:rPr lang="tr-TR" dirty="0" err="1"/>
              <a:t>renal</a:t>
            </a:r>
            <a:r>
              <a:rPr lang="tr-TR" dirty="0"/>
              <a:t> anomaliler, </a:t>
            </a:r>
            <a:r>
              <a:rPr lang="tr-TR" dirty="0" err="1"/>
              <a:t>sekonder</a:t>
            </a:r>
            <a:r>
              <a:rPr lang="tr-TR" dirty="0"/>
              <a:t> görme-işitme ve konuşma bozuklukları ile yeni doğanda </a:t>
            </a:r>
            <a:r>
              <a:rPr lang="tr-TR" dirty="0" err="1"/>
              <a:t>irritabilite</a:t>
            </a:r>
            <a:r>
              <a:rPr lang="tr-TR" dirty="0"/>
              <a:t> ve titremelere de rastlanır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Alkol </a:t>
            </a:r>
            <a:r>
              <a:rPr lang="tr-TR" dirty="0" err="1"/>
              <a:t>bağımlılğı</a:t>
            </a:r>
            <a:r>
              <a:rPr lang="tr-TR" dirty="0"/>
              <a:t> gebelik süresince söz konusu ise alkolün riskleri anneye anlatılmalı, sık </a:t>
            </a:r>
            <a:r>
              <a:rPr lang="tr-TR" dirty="0" err="1"/>
              <a:t>prenatal</a:t>
            </a:r>
            <a:r>
              <a:rPr lang="tr-TR" dirty="0"/>
              <a:t> kontrol yapılmalı, detaylı büyümeyi takip amacıyla </a:t>
            </a:r>
            <a:r>
              <a:rPr lang="tr-TR" dirty="0" err="1"/>
              <a:t>ultrasonografik</a:t>
            </a:r>
            <a:r>
              <a:rPr lang="tr-TR" dirty="0"/>
              <a:t> inceleme yinelenmelidir. Hasta danışmanlık ve rehabilitasyon programlarına dâhil edilmelidir.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KOKAİN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Kokain, </a:t>
            </a:r>
            <a:r>
              <a:rPr lang="tr-TR" dirty="0" err="1"/>
              <a:t>presnaptik</a:t>
            </a:r>
            <a:r>
              <a:rPr lang="tr-TR" dirty="0"/>
              <a:t> sinir uçlarında </a:t>
            </a:r>
            <a:r>
              <a:rPr lang="tr-TR" dirty="0" err="1"/>
              <a:t>norepinefrin</a:t>
            </a:r>
            <a:r>
              <a:rPr lang="tr-TR" dirty="0"/>
              <a:t> ve </a:t>
            </a:r>
            <a:r>
              <a:rPr lang="tr-TR" dirty="0" err="1"/>
              <a:t>dopamin</a:t>
            </a:r>
            <a:r>
              <a:rPr lang="tr-TR" dirty="0"/>
              <a:t> gibi </a:t>
            </a:r>
            <a:r>
              <a:rPr lang="tr-TR" dirty="0" err="1"/>
              <a:t>nörotransmitterlerin</a:t>
            </a:r>
            <a:r>
              <a:rPr lang="tr-TR" dirty="0"/>
              <a:t> geri alımını önler.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da </a:t>
            </a:r>
            <a:r>
              <a:rPr lang="tr-TR" dirty="0" err="1"/>
              <a:t>vazokonsrtriksiyon</a:t>
            </a:r>
            <a:r>
              <a:rPr lang="tr-TR" dirty="0"/>
              <a:t>, taşikardi, hipertansiyon ve dolaşımdaki </a:t>
            </a:r>
            <a:r>
              <a:rPr lang="tr-TR" dirty="0" err="1"/>
              <a:t>katekolaminlerde</a:t>
            </a:r>
            <a:r>
              <a:rPr lang="tr-TR" dirty="0"/>
              <a:t> artışa neden </a:t>
            </a:r>
            <a:r>
              <a:rPr lang="tr-TR" dirty="0" smtClean="0"/>
              <a:t>olur.</a:t>
            </a:r>
          </a:p>
          <a:p>
            <a:r>
              <a:rPr lang="tr-TR" dirty="0" smtClean="0"/>
              <a:t>Plazma </a:t>
            </a:r>
            <a:r>
              <a:rPr lang="tr-TR" dirty="0"/>
              <a:t>kolin </a:t>
            </a:r>
            <a:r>
              <a:rPr lang="tr-TR" dirty="0" err="1"/>
              <a:t>esteraz</a:t>
            </a:r>
            <a:r>
              <a:rPr lang="tr-TR" dirty="0"/>
              <a:t> aktivitesi hem gebede hem de </a:t>
            </a:r>
            <a:r>
              <a:rPr lang="tr-TR" dirty="0" err="1"/>
              <a:t>fetusta</a:t>
            </a:r>
            <a:r>
              <a:rPr lang="tr-TR" dirty="0"/>
              <a:t> azalır ve bu durum kokainin </a:t>
            </a:r>
            <a:r>
              <a:rPr lang="tr-TR" dirty="0" err="1"/>
              <a:t>toksik</a:t>
            </a:r>
            <a:r>
              <a:rPr lang="tr-TR" dirty="0"/>
              <a:t> etkilerinin oluşmasına yol açar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919</Words>
  <Application>Microsoft Office PowerPoint</Application>
  <PresentationFormat>Ekran Gösterisi (4:3)</PresentationFormat>
  <Paragraphs>77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  Madde Bağımlılığı ve Gebelik </vt:lpstr>
      <vt:lpstr>Slayt 2</vt:lpstr>
      <vt:lpstr>Slayt 3</vt:lpstr>
      <vt:lpstr>  ALKOL </vt:lpstr>
      <vt:lpstr>  ALKOL </vt:lpstr>
      <vt:lpstr>  ALKOL </vt:lpstr>
      <vt:lpstr>  ALKOL </vt:lpstr>
      <vt:lpstr>  ALKOL </vt:lpstr>
      <vt:lpstr>KOKAİN</vt:lpstr>
      <vt:lpstr>KOKAİN</vt:lpstr>
      <vt:lpstr>KOKAİN</vt:lpstr>
      <vt:lpstr>KOKAİN</vt:lpstr>
      <vt:lpstr>KOKAİN</vt:lpstr>
      <vt:lpstr>OPIATLAR</vt:lpstr>
      <vt:lpstr>OPIATLAR</vt:lpstr>
      <vt:lpstr>OPIATLAR</vt:lpstr>
      <vt:lpstr>OPIATLAR</vt:lpstr>
      <vt:lpstr>OPIATLAR</vt:lpstr>
      <vt:lpstr>MARİHUANA </vt:lpstr>
      <vt:lpstr>AMFETAMİN </vt:lpstr>
      <vt:lpstr>AMFETAMİN </vt:lpstr>
      <vt:lpstr>SİGARA </vt:lpstr>
      <vt:lpstr>SİGARA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Madde Bağımlılığı ve Gebelik </dc:title>
  <dc:creator>Neslihan</dc:creator>
  <cp:lastModifiedBy>Neslihan</cp:lastModifiedBy>
  <cp:revision>5</cp:revision>
  <dcterms:created xsi:type="dcterms:W3CDTF">2016-12-12T13:40:43Z</dcterms:created>
  <dcterms:modified xsi:type="dcterms:W3CDTF">2017-10-20T11:07:16Z</dcterms:modified>
</cp:coreProperties>
</file>