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3" r:id="rId3"/>
    <p:sldId id="282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03" autoAdjust="0"/>
    <p:restoredTop sz="94660"/>
  </p:normalViewPr>
  <p:slideViewPr>
    <p:cSldViewPr>
      <p:cViewPr varScale="1">
        <p:scale>
          <a:sx n="52" d="100"/>
          <a:sy n="52" d="100"/>
        </p:scale>
        <p:origin x="60" y="5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2.12.2019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98549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36332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49605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52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66078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0538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563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61063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07653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93083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95006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5227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66969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5278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COM258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5</a:t>
            </a:r>
            <a:r>
              <a:rPr lang="tr-TR" smtClean="0"/>
              <a:t>: </a:t>
            </a:r>
            <a:r>
              <a:rPr lang="tr-TR" dirty="0" smtClean="0"/>
              <a:t>More SQL: Complex Queries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Fundamentals of Database Systems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Elmasri-Navathe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More Complex SQL Retrieval Queries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Joined Tables in SQL</a:t>
            </a:r>
          </a:p>
          <a:p>
            <a:pPr lvl="1"/>
            <a:r>
              <a:rPr lang="tr-TR" b="1" dirty="0" smtClean="0"/>
              <a:t>NATURAL JOIN</a:t>
            </a:r>
          </a:p>
          <a:p>
            <a:pPr lvl="1"/>
            <a:r>
              <a:rPr lang="tr-TR" b="1" dirty="0" smtClean="0"/>
              <a:t>INNER JOIN</a:t>
            </a:r>
          </a:p>
          <a:p>
            <a:pPr lvl="1"/>
            <a:r>
              <a:rPr lang="tr-TR" b="1" dirty="0" smtClean="0"/>
              <a:t>LEFT OUTER JOIN</a:t>
            </a:r>
          </a:p>
          <a:p>
            <a:pPr lvl="1"/>
            <a:r>
              <a:rPr lang="tr-TR" b="1" dirty="0" smtClean="0"/>
              <a:t>RIGHT OUTER JOIN</a:t>
            </a:r>
          </a:p>
          <a:p>
            <a:pPr lvl="1"/>
            <a:r>
              <a:rPr lang="tr-TR" b="1" dirty="0" smtClean="0"/>
              <a:t>FULL OUTER JOIN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17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More Complex SQL Retrieval Queries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Aggregate Functions in SQL</a:t>
            </a:r>
          </a:p>
          <a:p>
            <a:pPr lvl="1"/>
            <a:r>
              <a:rPr lang="tr-TR" b="1" dirty="0" smtClean="0"/>
              <a:t>Grouping</a:t>
            </a:r>
          </a:p>
          <a:p>
            <a:pPr lvl="2"/>
            <a:r>
              <a:rPr lang="tr-TR" b="1" dirty="0" smtClean="0"/>
              <a:t>Create subgroups of tuples before summarizing</a:t>
            </a:r>
          </a:p>
          <a:p>
            <a:pPr lvl="1"/>
            <a:r>
              <a:rPr lang="tr-TR" b="1" dirty="0" smtClean="0"/>
              <a:t>COUNT</a:t>
            </a:r>
          </a:p>
          <a:p>
            <a:pPr lvl="1"/>
            <a:r>
              <a:rPr lang="tr-TR" b="1" dirty="0" smtClean="0"/>
              <a:t>SUM</a:t>
            </a:r>
          </a:p>
          <a:p>
            <a:pPr lvl="1"/>
            <a:r>
              <a:rPr lang="tr-TR" b="1" dirty="0" smtClean="0"/>
              <a:t>MAX</a:t>
            </a:r>
          </a:p>
          <a:p>
            <a:pPr lvl="1"/>
            <a:r>
              <a:rPr lang="tr-TR" b="1" dirty="0" smtClean="0"/>
              <a:t>MIN</a:t>
            </a:r>
          </a:p>
          <a:p>
            <a:pPr lvl="1"/>
            <a:r>
              <a:rPr lang="tr-TR" b="1" dirty="0" smtClean="0"/>
              <a:t>AVG</a:t>
            </a:r>
          </a:p>
          <a:p>
            <a:pPr lvl="1"/>
            <a:r>
              <a:rPr lang="tr-TR" b="1" dirty="0" smtClean="0"/>
              <a:t>These functions can be used in SELECT clause or in HAVING clause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90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More Complex SQL Retrieval Queries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4725" y="2057400"/>
            <a:ext cx="6324600" cy="352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990600" y="1228423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/>
              <a:t>Aggregate Functions in SQL</a:t>
            </a:r>
          </a:p>
        </p:txBody>
      </p:sp>
    </p:spTree>
    <p:extLst>
      <p:ext uri="{BB962C8B-B14F-4D97-AF65-F5344CB8AC3E}">
        <p14:creationId xmlns:p14="http://schemas.microsoft.com/office/powerpoint/2010/main" val="14453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More Complex SQL Retrieval Queries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Grouping: The GROUP BY and HAVING Clauses</a:t>
            </a:r>
          </a:p>
          <a:p>
            <a:pPr lvl="1"/>
            <a:r>
              <a:rPr lang="tr-TR" b="1" dirty="0" smtClean="0"/>
              <a:t>GROUP BY</a:t>
            </a:r>
          </a:p>
          <a:p>
            <a:pPr lvl="1"/>
            <a:r>
              <a:rPr lang="tr-TR" b="1" dirty="0" smtClean="0"/>
              <a:t>HAVING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327" y="2842665"/>
            <a:ext cx="722153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613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More Complex SQL Retrieval Queries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Views (Virtual Tables) in SQL</a:t>
            </a:r>
          </a:p>
          <a:p>
            <a:pPr lvl="1"/>
            <a:r>
              <a:rPr lang="tr-TR" b="1" dirty="0" smtClean="0"/>
              <a:t>Single table derived from other tables</a:t>
            </a:r>
          </a:p>
          <a:p>
            <a:pPr lvl="1"/>
            <a:r>
              <a:rPr lang="tr-TR" b="1" dirty="0" smtClean="0"/>
              <a:t>CREATE VIEW</a:t>
            </a:r>
          </a:p>
          <a:p>
            <a:pPr marL="685800" lvl="2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874877"/>
            <a:ext cx="657225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406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More Complex SQL Retrieval Queries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The ALTER Command</a:t>
            </a:r>
          </a:p>
          <a:p>
            <a:pPr lvl="1"/>
            <a:r>
              <a:rPr lang="tr-TR" b="1" dirty="0" smtClean="0"/>
              <a:t>Alter table actions:</a:t>
            </a:r>
          </a:p>
          <a:p>
            <a:pPr lvl="2"/>
            <a:r>
              <a:rPr lang="tr-TR" b="1" dirty="0" smtClean="0"/>
              <a:t>Adding or dropping column</a:t>
            </a:r>
          </a:p>
          <a:p>
            <a:pPr lvl="2"/>
            <a:r>
              <a:rPr lang="tr-TR" b="1" dirty="0" smtClean="0"/>
              <a:t>Changing a column definition</a:t>
            </a:r>
          </a:p>
          <a:p>
            <a:pPr lvl="2"/>
            <a:r>
              <a:rPr lang="tr-TR" b="1" dirty="0" smtClean="0"/>
              <a:t>Addinf or dropping table constraints</a:t>
            </a:r>
          </a:p>
          <a:p>
            <a:pPr lvl="1"/>
            <a:r>
              <a:rPr lang="tr-TR" b="1" smtClean="0"/>
              <a:t>ALTER TABLE COMPANY.EMPLOYEE ADD COLUMN Job VARCHAR(12);</a:t>
            </a:r>
            <a:endParaRPr lang="tr-TR" b="1" dirty="0" smtClean="0"/>
          </a:p>
          <a:p>
            <a:pPr marL="685800" lvl="2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00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Outline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More Complex SQL Retrieval Queries</a:t>
            </a:r>
          </a:p>
          <a:p>
            <a:r>
              <a:rPr lang="tr-TR" b="1" dirty="0" smtClean="0"/>
              <a:t>Views (Virtual Tables) in SQL</a:t>
            </a:r>
          </a:p>
          <a:p>
            <a:r>
              <a:rPr lang="tr-TR" b="1" dirty="0" smtClean="0"/>
              <a:t>Schema Change Statements in SQL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17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More Complex SQL Retrieval Queries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Additional Features</a:t>
            </a:r>
          </a:p>
          <a:p>
            <a:pPr lvl="1"/>
            <a:r>
              <a:rPr lang="tr-TR" b="1" dirty="0" smtClean="0"/>
              <a:t>Nested queries</a:t>
            </a:r>
          </a:p>
          <a:p>
            <a:pPr lvl="1"/>
            <a:r>
              <a:rPr lang="tr-TR" b="1" dirty="0" smtClean="0"/>
              <a:t>Joined tables</a:t>
            </a:r>
          </a:p>
          <a:p>
            <a:pPr lvl="1"/>
            <a:r>
              <a:rPr lang="tr-TR" b="1" dirty="0" smtClean="0"/>
              <a:t>Outer joins</a:t>
            </a:r>
          </a:p>
          <a:p>
            <a:pPr lvl="1"/>
            <a:r>
              <a:rPr lang="tr-TR" b="1" dirty="0" smtClean="0"/>
              <a:t>Aggregate functions</a:t>
            </a:r>
          </a:p>
          <a:p>
            <a:pPr lvl="1"/>
            <a:r>
              <a:rPr lang="tr-TR" b="1" dirty="0" smtClean="0"/>
              <a:t>Grouping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92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More Complex SQL Retrieval Queries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Comparisons Involving NULL</a:t>
            </a:r>
          </a:p>
          <a:p>
            <a:pPr lvl="1"/>
            <a:r>
              <a:rPr lang="tr-TR" b="1" dirty="0" smtClean="0"/>
              <a:t>SELECT Fname, Lname</a:t>
            </a:r>
          </a:p>
          <a:p>
            <a:pPr marL="365760" lvl="1" indent="0">
              <a:buNone/>
            </a:pPr>
            <a:r>
              <a:rPr lang="tr-TR" b="1" dirty="0" smtClean="0"/>
              <a:t>    FROM EMPLOYEE</a:t>
            </a:r>
          </a:p>
          <a:p>
            <a:pPr marL="365760" lvl="1" indent="0">
              <a:buNone/>
            </a:pPr>
            <a:r>
              <a:rPr lang="tr-TR" b="1" dirty="0"/>
              <a:t> </a:t>
            </a:r>
            <a:r>
              <a:rPr lang="tr-TR" b="1" dirty="0" smtClean="0"/>
              <a:t>   WHERE Super_ssn IS NULL;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64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More Complex SQL Retrieval Queries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Nested queries</a:t>
            </a:r>
          </a:p>
          <a:p>
            <a:pPr lvl="1"/>
            <a:r>
              <a:rPr lang="tr-TR" b="1" dirty="0" smtClean="0"/>
              <a:t>Placing select-from-where blocks within WHERE clause of another query</a:t>
            </a:r>
          </a:p>
          <a:p>
            <a:pPr lvl="1"/>
            <a:r>
              <a:rPr lang="tr-TR" b="1" dirty="0" smtClean="0"/>
              <a:t>Outer query</a:t>
            </a:r>
          </a:p>
          <a:p>
            <a:pPr lvl="1"/>
            <a:r>
              <a:rPr lang="tr-TR" b="1" dirty="0" smtClean="0"/>
              <a:t>IN operator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733" y="3733800"/>
            <a:ext cx="656272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558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More Complex SQL Retrieval Queries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Nested queries</a:t>
            </a:r>
          </a:p>
          <a:p>
            <a:pPr lvl="1"/>
            <a:r>
              <a:rPr lang="tr-TR" b="1" dirty="0" smtClean="0"/>
              <a:t>= ANY(or =SOME) operator</a:t>
            </a:r>
          </a:p>
          <a:p>
            <a:pPr lvl="1"/>
            <a:r>
              <a:rPr lang="tr-TR" b="1" dirty="0" smtClean="0"/>
              <a:t>ALL</a:t>
            </a:r>
          </a:p>
          <a:p>
            <a:pPr lvl="1"/>
            <a:r>
              <a:rPr lang="tr-TR" b="1" dirty="0" smtClean="0"/>
              <a:t>&gt;, &gt;=, &lt;, &lt;= and &lt;&gt; can be combined with ANY or SOME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388" y="3657600"/>
            <a:ext cx="509428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088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More Complex SQL Retrieval Queries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Correlated nested query</a:t>
            </a:r>
          </a:p>
          <a:p>
            <a:pPr lvl="1"/>
            <a:r>
              <a:rPr lang="tr-TR" b="1" dirty="0" smtClean="0"/>
              <a:t>Evaluated in nested query once for each tuple in the outer query</a:t>
            </a:r>
          </a:p>
          <a:p>
            <a:pPr lvl="1"/>
            <a:r>
              <a:rPr lang="tr-TR" b="1" dirty="0" smtClean="0"/>
              <a:t>EXISTS function check whether the result of a correlated nested query is empty or not</a:t>
            </a:r>
          </a:p>
          <a:p>
            <a:pPr lvl="1"/>
            <a:r>
              <a:rPr lang="tr-TR" b="1" dirty="0" smtClean="0"/>
              <a:t>EXISTS and NOT EXISTS usually used with correlated nested queries.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76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More Complex SQL Retrieval Queries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Renaming Attributes in SQL</a:t>
            </a:r>
          </a:p>
          <a:p>
            <a:pPr lvl="1"/>
            <a:r>
              <a:rPr lang="tr-TR" b="1" dirty="0" smtClean="0"/>
              <a:t>Keyword AS followed by new name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015" y="2743200"/>
            <a:ext cx="743108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5353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More Complex SQL Retrieval Queries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Joined Tables in SQL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314" y="2590800"/>
            <a:ext cx="7167563" cy="878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844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11301</TotalTime>
  <Words>362</Words>
  <Application>Microsoft Office PowerPoint</Application>
  <PresentationFormat>On-screen Show (4:3)</PresentationFormat>
  <Paragraphs>103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Century Gothic</vt:lpstr>
      <vt:lpstr>Wingdings 2</vt:lpstr>
      <vt:lpstr>Austin</vt:lpstr>
      <vt:lpstr>COM258</vt:lpstr>
      <vt:lpstr> Outline</vt:lpstr>
      <vt:lpstr> More Complex SQL Retrieval Queries</vt:lpstr>
      <vt:lpstr> More Complex SQL Retrieval Queries</vt:lpstr>
      <vt:lpstr> More Complex SQL Retrieval Queries</vt:lpstr>
      <vt:lpstr> More Complex SQL Retrieval Queries</vt:lpstr>
      <vt:lpstr> More Complex SQL Retrieval Queries</vt:lpstr>
      <vt:lpstr> More Complex SQL Retrieval Queries</vt:lpstr>
      <vt:lpstr> More Complex SQL Retrieval Queries</vt:lpstr>
      <vt:lpstr> More Complex SQL Retrieval Queries</vt:lpstr>
      <vt:lpstr> More Complex SQL Retrieval Queries</vt:lpstr>
      <vt:lpstr> More Complex SQL Retrieval Queries</vt:lpstr>
      <vt:lpstr> More Complex SQL Retrieval Queries</vt:lpstr>
      <vt:lpstr> More Complex SQL Retrieval Queries</vt:lpstr>
      <vt:lpstr> More Complex SQL Retrieval Queries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508</cp:revision>
  <dcterms:created xsi:type="dcterms:W3CDTF">2006-08-16T00:00:00Z</dcterms:created>
  <dcterms:modified xsi:type="dcterms:W3CDTF">2019-12-02T14:29:14Z</dcterms:modified>
</cp:coreProperties>
</file>