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3"/>
  </p:notesMasterIdLst>
  <p:sldIdLst>
    <p:sldId id="339" r:id="rId2"/>
    <p:sldId id="493" r:id="rId3"/>
    <p:sldId id="260" r:id="rId4"/>
    <p:sldId id="494" r:id="rId5"/>
    <p:sldId id="262" r:id="rId6"/>
    <p:sldId id="263" r:id="rId7"/>
    <p:sldId id="264" r:id="rId8"/>
    <p:sldId id="495" r:id="rId9"/>
    <p:sldId id="276" r:id="rId10"/>
    <p:sldId id="411" r:id="rId11"/>
    <p:sldId id="413" r:id="rId12"/>
    <p:sldId id="412" r:id="rId13"/>
    <p:sldId id="415" r:id="rId14"/>
    <p:sldId id="496" r:id="rId15"/>
    <p:sldId id="419" r:id="rId16"/>
    <p:sldId id="497" r:id="rId17"/>
    <p:sldId id="498" r:id="rId18"/>
    <p:sldId id="265" r:id="rId19"/>
    <p:sldId id="267" r:id="rId20"/>
    <p:sldId id="416" r:id="rId21"/>
    <p:sldId id="417" r:id="rId22"/>
    <p:sldId id="286" r:id="rId23"/>
    <p:sldId id="287" r:id="rId24"/>
    <p:sldId id="282" r:id="rId25"/>
    <p:sldId id="285" r:id="rId26"/>
    <p:sldId id="284" r:id="rId27"/>
    <p:sldId id="283" r:id="rId28"/>
    <p:sldId id="277" r:id="rId29"/>
    <p:sldId id="346" r:id="rId30"/>
    <p:sldId id="341" r:id="rId31"/>
    <p:sldId id="355" r:id="rId32"/>
    <p:sldId id="363" r:id="rId33"/>
    <p:sldId id="291" r:id="rId34"/>
    <p:sldId id="313" r:id="rId35"/>
    <p:sldId id="420" r:id="rId36"/>
    <p:sldId id="421" r:id="rId37"/>
    <p:sldId id="422" r:id="rId38"/>
    <p:sldId id="423" r:id="rId39"/>
    <p:sldId id="424" r:id="rId40"/>
    <p:sldId id="425" r:id="rId41"/>
    <p:sldId id="428" r:id="rId42"/>
    <p:sldId id="445" r:id="rId43"/>
    <p:sldId id="446" r:id="rId44"/>
    <p:sldId id="447" r:id="rId45"/>
    <p:sldId id="492" r:id="rId46"/>
    <p:sldId id="448" r:id="rId47"/>
    <p:sldId id="444" r:id="rId48"/>
    <p:sldId id="451" r:id="rId49"/>
    <p:sldId id="450" r:id="rId50"/>
    <p:sldId id="289" r:id="rId51"/>
    <p:sldId id="288" r:id="rId5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29"/>
    <p:restoredTop sz="94567"/>
  </p:normalViewPr>
  <p:slideViewPr>
    <p:cSldViewPr>
      <p:cViewPr varScale="1">
        <p:scale>
          <a:sx n="87" d="100"/>
          <a:sy n="87" d="100"/>
        </p:scale>
        <p:origin x="208" y="3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4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96102-1E25-BA44-A2B2-E8CD857F5899}"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tr-TR"/>
        </a:p>
      </dgm:t>
    </dgm:pt>
    <dgm:pt modelId="{FF0E073A-A709-7D47-823A-57DC0054313B}">
      <dgm:prSet phldrT="[Metin]"/>
      <dgm:spPr/>
      <dgm:t>
        <a:bodyPr/>
        <a:lstStyle/>
        <a:p>
          <a:r>
            <a:rPr lang="tr-TR" dirty="0" smtClean="0"/>
            <a:t>Yapısal Değişiklikler</a:t>
          </a:r>
          <a:endParaRPr lang="tr-TR" dirty="0"/>
        </a:p>
      </dgm:t>
    </dgm:pt>
    <dgm:pt modelId="{C270E20E-E767-F04E-8263-7508AE7DE161}" type="parTrans" cxnId="{BF6C3C82-6E39-A84B-8A0B-D20FC6737B46}">
      <dgm:prSet/>
      <dgm:spPr/>
      <dgm:t>
        <a:bodyPr/>
        <a:lstStyle/>
        <a:p>
          <a:endParaRPr lang="tr-TR"/>
        </a:p>
      </dgm:t>
    </dgm:pt>
    <dgm:pt modelId="{BEB87932-7422-434B-87A6-403FAD67B608}" type="sibTrans" cxnId="{BF6C3C82-6E39-A84B-8A0B-D20FC6737B46}">
      <dgm:prSet/>
      <dgm:spPr/>
      <dgm:t>
        <a:bodyPr/>
        <a:lstStyle/>
        <a:p>
          <a:endParaRPr lang="tr-TR"/>
        </a:p>
      </dgm:t>
    </dgm:pt>
    <dgm:pt modelId="{0884FE58-D073-5342-8C80-E602811B181A}">
      <dgm:prSet phldrT="[Metin]"/>
      <dgm:spPr/>
      <dgm:t>
        <a:bodyPr/>
        <a:lstStyle/>
        <a:p>
          <a:r>
            <a:rPr lang="tr-TR" dirty="0" err="1" smtClean="0"/>
            <a:t>Mikrosirkülasyonda</a:t>
          </a:r>
          <a:r>
            <a:rPr lang="tr-TR" dirty="0" smtClean="0"/>
            <a:t> bozulma</a:t>
          </a:r>
          <a:endParaRPr lang="tr-TR" dirty="0"/>
        </a:p>
      </dgm:t>
    </dgm:pt>
    <dgm:pt modelId="{84A23BC1-0702-804B-A216-97EA8168EC22}" type="parTrans" cxnId="{22BD9E3A-645D-EC48-9E01-1DCFF5D4F37F}">
      <dgm:prSet/>
      <dgm:spPr/>
      <dgm:t>
        <a:bodyPr/>
        <a:lstStyle/>
        <a:p>
          <a:endParaRPr lang="tr-TR"/>
        </a:p>
      </dgm:t>
    </dgm:pt>
    <dgm:pt modelId="{B07BCA7B-E761-F74F-9420-7A2EDB6FAB1D}" type="sibTrans" cxnId="{22BD9E3A-645D-EC48-9E01-1DCFF5D4F37F}">
      <dgm:prSet/>
      <dgm:spPr/>
      <dgm:t>
        <a:bodyPr/>
        <a:lstStyle/>
        <a:p>
          <a:endParaRPr lang="tr-TR"/>
        </a:p>
      </dgm:t>
    </dgm:pt>
    <dgm:pt modelId="{80ADC36A-FF21-F847-BB11-096CE276BD7B}">
      <dgm:prSet phldrT="[Metin]"/>
      <dgm:spPr/>
      <dgm:t>
        <a:bodyPr/>
        <a:lstStyle/>
        <a:p>
          <a:r>
            <a:rPr lang="tr-TR" dirty="0" smtClean="0"/>
            <a:t>Dinamik Değişiklikler</a:t>
          </a:r>
          <a:endParaRPr lang="tr-TR" dirty="0"/>
        </a:p>
      </dgm:t>
    </dgm:pt>
    <dgm:pt modelId="{0539B0A3-B69D-8043-AAFF-50056CECF514}" type="parTrans" cxnId="{44DA574D-1369-9D49-BEDF-D7E62FF8734C}">
      <dgm:prSet/>
      <dgm:spPr/>
      <dgm:t>
        <a:bodyPr/>
        <a:lstStyle/>
        <a:p>
          <a:endParaRPr lang="tr-TR"/>
        </a:p>
      </dgm:t>
    </dgm:pt>
    <dgm:pt modelId="{196949B6-75FD-7F4E-9FE2-81FDE7EDEA13}" type="sibTrans" cxnId="{44DA574D-1369-9D49-BEDF-D7E62FF8734C}">
      <dgm:prSet/>
      <dgm:spPr/>
      <dgm:t>
        <a:bodyPr/>
        <a:lstStyle/>
        <a:p>
          <a:endParaRPr lang="tr-TR"/>
        </a:p>
      </dgm:t>
    </dgm:pt>
    <dgm:pt modelId="{F7BF6874-D30F-B241-9836-04A9FFA60FD7}">
      <dgm:prSet phldrT="[Metin]"/>
      <dgm:spPr/>
      <dgm:t>
        <a:bodyPr/>
        <a:lstStyle/>
        <a:p>
          <a:r>
            <a:rPr lang="tr-TR" dirty="0" err="1" smtClean="0"/>
            <a:t>Sinusoidler</a:t>
          </a:r>
          <a:r>
            <a:rPr lang="tr-TR" dirty="0" smtClean="0"/>
            <a:t> ve çevre düz kaslarda </a:t>
          </a:r>
          <a:r>
            <a:rPr lang="tr-TR" dirty="0" err="1" smtClean="0"/>
            <a:t>kontraksiyon</a:t>
          </a:r>
          <a:r>
            <a:rPr lang="tr-TR" dirty="0" smtClean="0"/>
            <a:t> </a:t>
          </a:r>
          <a:endParaRPr lang="tr-TR" dirty="0"/>
        </a:p>
      </dgm:t>
    </dgm:pt>
    <dgm:pt modelId="{1B8AFE4F-48CD-7E44-843B-6FA4B67FCEB1}" type="parTrans" cxnId="{0ADC5B85-2DB4-B144-B217-F46A5710A6FC}">
      <dgm:prSet/>
      <dgm:spPr/>
      <dgm:t>
        <a:bodyPr/>
        <a:lstStyle/>
        <a:p>
          <a:endParaRPr lang="tr-TR"/>
        </a:p>
      </dgm:t>
    </dgm:pt>
    <dgm:pt modelId="{73507EB0-D869-D04E-BE1E-ABCC330B91BD}" type="sibTrans" cxnId="{0ADC5B85-2DB4-B144-B217-F46A5710A6FC}">
      <dgm:prSet/>
      <dgm:spPr/>
      <dgm:t>
        <a:bodyPr/>
        <a:lstStyle/>
        <a:p>
          <a:endParaRPr lang="tr-TR"/>
        </a:p>
      </dgm:t>
    </dgm:pt>
    <dgm:pt modelId="{B833A22F-A690-D844-87C1-F7BF83C0E3C7}" type="pres">
      <dgm:prSet presAssocID="{6A496102-1E25-BA44-A2B2-E8CD857F5899}" presName="linear" presStyleCnt="0">
        <dgm:presLayoutVars>
          <dgm:animLvl val="lvl"/>
          <dgm:resizeHandles val="exact"/>
        </dgm:presLayoutVars>
      </dgm:prSet>
      <dgm:spPr/>
      <dgm:t>
        <a:bodyPr/>
        <a:lstStyle/>
        <a:p>
          <a:endParaRPr lang="tr-TR"/>
        </a:p>
      </dgm:t>
    </dgm:pt>
    <dgm:pt modelId="{C421F407-8547-3F45-994B-B7F96EAD05BD}" type="pres">
      <dgm:prSet presAssocID="{FF0E073A-A709-7D47-823A-57DC0054313B}" presName="parentText" presStyleLbl="node1" presStyleIdx="0" presStyleCnt="2">
        <dgm:presLayoutVars>
          <dgm:chMax val="0"/>
          <dgm:bulletEnabled val="1"/>
        </dgm:presLayoutVars>
      </dgm:prSet>
      <dgm:spPr/>
      <dgm:t>
        <a:bodyPr/>
        <a:lstStyle/>
        <a:p>
          <a:endParaRPr lang="tr-TR"/>
        </a:p>
      </dgm:t>
    </dgm:pt>
    <dgm:pt modelId="{E4780C5D-6BAF-6548-856E-5045AA56F0B9}" type="pres">
      <dgm:prSet presAssocID="{FF0E073A-A709-7D47-823A-57DC0054313B}" presName="childText" presStyleLbl="revTx" presStyleIdx="0" presStyleCnt="2">
        <dgm:presLayoutVars>
          <dgm:bulletEnabled val="1"/>
        </dgm:presLayoutVars>
      </dgm:prSet>
      <dgm:spPr/>
      <dgm:t>
        <a:bodyPr/>
        <a:lstStyle/>
        <a:p>
          <a:endParaRPr lang="tr-TR"/>
        </a:p>
      </dgm:t>
    </dgm:pt>
    <dgm:pt modelId="{50B41F5F-8DC4-034F-B3F9-520D3BD28CF6}" type="pres">
      <dgm:prSet presAssocID="{80ADC36A-FF21-F847-BB11-096CE276BD7B}" presName="parentText" presStyleLbl="node1" presStyleIdx="1" presStyleCnt="2">
        <dgm:presLayoutVars>
          <dgm:chMax val="0"/>
          <dgm:bulletEnabled val="1"/>
        </dgm:presLayoutVars>
      </dgm:prSet>
      <dgm:spPr/>
      <dgm:t>
        <a:bodyPr/>
        <a:lstStyle/>
        <a:p>
          <a:endParaRPr lang="tr-TR"/>
        </a:p>
      </dgm:t>
    </dgm:pt>
    <dgm:pt modelId="{86936E48-4480-0448-ADFB-4A20AA313720}" type="pres">
      <dgm:prSet presAssocID="{80ADC36A-FF21-F847-BB11-096CE276BD7B}" presName="childText" presStyleLbl="revTx" presStyleIdx="1" presStyleCnt="2">
        <dgm:presLayoutVars>
          <dgm:bulletEnabled val="1"/>
        </dgm:presLayoutVars>
      </dgm:prSet>
      <dgm:spPr/>
      <dgm:t>
        <a:bodyPr/>
        <a:lstStyle/>
        <a:p>
          <a:endParaRPr lang="tr-TR"/>
        </a:p>
      </dgm:t>
    </dgm:pt>
  </dgm:ptLst>
  <dgm:cxnLst>
    <dgm:cxn modelId="{4830542B-CFE7-5A40-8C50-BD0978946788}" type="presOf" srcId="{F7BF6874-D30F-B241-9836-04A9FFA60FD7}" destId="{86936E48-4480-0448-ADFB-4A20AA313720}" srcOrd="0" destOrd="0" presId="urn:microsoft.com/office/officeart/2005/8/layout/vList2"/>
    <dgm:cxn modelId="{22BD9E3A-645D-EC48-9E01-1DCFF5D4F37F}" srcId="{FF0E073A-A709-7D47-823A-57DC0054313B}" destId="{0884FE58-D073-5342-8C80-E602811B181A}" srcOrd="0" destOrd="0" parTransId="{84A23BC1-0702-804B-A216-97EA8168EC22}" sibTransId="{B07BCA7B-E761-F74F-9420-7A2EDB6FAB1D}"/>
    <dgm:cxn modelId="{4A6F289E-F84B-5D43-8C68-5288975DFE28}" type="presOf" srcId="{FF0E073A-A709-7D47-823A-57DC0054313B}" destId="{C421F407-8547-3F45-994B-B7F96EAD05BD}" srcOrd="0" destOrd="0" presId="urn:microsoft.com/office/officeart/2005/8/layout/vList2"/>
    <dgm:cxn modelId="{0ADC5B85-2DB4-B144-B217-F46A5710A6FC}" srcId="{80ADC36A-FF21-F847-BB11-096CE276BD7B}" destId="{F7BF6874-D30F-B241-9836-04A9FFA60FD7}" srcOrd="0" destOrd="0" parTransId="{1B8AFE4F-48CD-7E44-843B-6FA4B67FCEB1}" sibTransId="{73507EB0-D869-D04E-BE1E-ABCC330B91BD}"/>
    <dgm:cxn modelId="{E9BF8F8B-2C15-8442-87AE-C8E53991CFDD}" type="presOf" srcId="{0884FE58-D073-5342-8C80-E602811B181A}" destId="{E4780C5D-6BAF-6548-856E-5045AA56F0B9}" srcOrd="0" destOrd="0" presId="urn:microsoft.com/office/officeart/2005/8/layout/vList2"/>
    <dgm:cxn modelId="{44DA574D-1369-9D49-BEDF-D7E62FF8734C}" srcId="{6A496102-1E25-BA44-A2B2-E8CD857F5899}" destId="{80ADC36A-FF21-F847-BB11-096CE276BD7B}" srcOrd="1" destOrd="0" parTransId="{0539B0A3-B69D-8043-AAFF-50056CECF514}" sibTransId="{196949B6-75FD-7F4E-9FE2-81FDE7EDEA13}"/>
    <dgm:cxn modelId="{3748986D-BA8D-AB47-BD2F-C75D032D67BA}" type="presOf" srcId="{80ADC36A-FF21-F847-BB11-096CE276BD7B}" destId="{50B41F5F-8DC4-034F-B3F9-520D3BD28CF6}" srcOrd="0" destOrd="0" presId="urn:microsoft.com/office/officeart/2005/8/layout/vList2"/>
    <dgm:cxn modelId="{C9C9BCB9-56B7-9647-84F0-0A88AD609890}" type="presOf" srcId="{6A496102-1E25-BA44-A2B2-E8CD857F5899}" destId="{B833A22F-A690-D844-87C1-F7BF83C0E3C7}" srcOrd="0" destOrd="0" presId="urn:microsoft.com/office/officeart/2005/8/layout/vList2"/>
    <dgm:cxn modelId="{BF6C3C82-6E39-A84B-8A0B-D20FC6737B46}" srcId="{6A496102-1E25-BA44-A2B2-E8CD857F5899}" destId="{FF0E073A-A709-7D47-823A-57DC0054313B}" srcOrd="0" destOrd="0" parTransId="{C270E20E-E767-F04E-8263-7508AE7DE161}" sibTransId="{BEB87932-7422-434B-87A6-403FAD67B608}"/>
    <dgm:cxn modelId="{1821EE6E-98E2-E248-91FF-C461BFBBA9A8}" type="presParOf" srcId="{B833A22F-A690-D844-87C1-F7BF83C0E3C7}" destId="{C421F407-8547-3F45-994B-B7F96EAD05BD}" srcOrd="0" destOrd="0" presId="urn:microsoft.com/office/officeart/2005/8/layout/vList2"/>
    <dgm:cxn modelId="{1E34FCA9-ED13-E14D-8C7D-0E18A4D9BC07}" type="presParOf" srcId="{B833A22F-A690-D844-87C1-F7BF83C0E3C7}" destId="{E4780C5D-6BAF-6548-856E-5045AA56F0B9}" srcOrd="1" destOrd="0" presId="urn:microsoft.com/office/officeart/2005/8/layout/vList2"/>
    <dgm:cxn modelId="{DCA83929-D986-FB4A-89EF-AF3F6AA61DE5}" type="presParOf" srcId="{B833A22F-A690-D844-87C1-F7BF83C0E3C7}" destId="{50B41F5F-8DC4-034F-B3F9-520D3BD28CF6}" srcOrd="2" destOrd="0" presId="urn:microsoft.com/office/officeart/2005/8/layout/vList2"/>
    <dgm:cxn modelId="{F88179F3-8971-4E45-898C-3251C150C40F}" type="presParOf" srcId="{B833A22F-A690-D844-87C1-F7BF83C0E3C7}" destId="{86936E48-4480-0448-ADFB-4A20AA31372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1C847C-615A-D04C-8522-FE51D9B52797}"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tr-TR"/>
        </a:p>
      </dgm:t>
    </dgm:pt>
    <dgm:pt modelId="{AA64013B-5329-5543-9666-8F10DE12895B}">
      <dgm:prSet/>
      <dgm:spPr/>
      <dgm:t>
        <a:bodyPr/>
        <a:lstStyle/>
        <a:p>
          <a:pPr rtl="0"/>
          <a:r>
            <a:rPr lang="tr-TR" dirty="0" smtClean="0"/>
            <a:t>Artmış </a:t>
          </a:r>
          <a:r>
            <a:rPr lang="tr-TR" dirty="0" err="1" smtClean="0"/>
            <a:t>hepatik</a:t>
          </a:r>
          <a:r>
            <a:rPr lang="tr-TR" dirty="0" smtClean="0"/>
            <a:t> rezistans</a:t>
          </a:r>
          <a:endParaRPr lang="tr-TR" dirty="0"/>
        </a:p>
      </dgm:t>
    </dgm:pt>
    <dgm:pt modelId="{E0740303-DD9F-CB49-88F6-51E267B8FA5F}" type="parTrans" cxnId="{005B5515-9110-084E-A7BC-F5FC74C65D3B}">
      <dgm:prSet/>
      <dgm:spPr/>
      <dgm:t>
        <a:bodyPr/>
        <a:lstStyle/>
        <a:p>
          <a:endParaRPr lang="tr-TR"/>
        </a:p>
      </dgm:t>
    </dgm:pt>
    <dgm:pt modelId="{A315C6A2-65B8-4145-83D5-4B2CF74EE1A9}" type="sibTrans" cxnId="{005B5515-9110-084E-A7BC-F5FC74C65D3B}">
      <dgm:prSet/>
      <dgm:spPr/>
      <dgm:t>
        <a:bodyPr/>
        <a:lstStyle/>
        <a:p>
          <a:endParaRPr lang="tr-TR"/>
        </a:p>
      </dgm:t>
    </dgm:pt>
    <dgm:pt modelId="{2E2989B8-D140-E641-9330-4A634ACE3FF5}">
      <dgm:prSet/>
      <dgm:spPr/>
      <dgm:t>
        <a:bodyPr/>
        <a:lstStyle/>
        <a:p>
          <a:r>
            <a:rPr lang="tr-TR" dirty="0" smtClean="0"/>
            <a:t>Artmış portal akım</a:t>
          </a:r>
          <a:endParaRPr lang="tr-TR" dirty="0"/>
        </a:p>
      </dgm:t>
    </dgm:pt>
    <dgm:pt modelId="{F6B45BCF-34E1-9D49-AEEE-BAC9CC96DC1D}" type="parTrans" cxnId="{DC5615FB-1BD9-9545-8541-5F9743B59847}">
      <dgm:prSet/>
      <dgm:spPr/>
      <dgm:t>
        <a:bodyPr/>
        <a:lstStyle/>
        <a:p>
          <a:endParaRPr lang="tr-TR"/>
        </a:p>
      </dgm:t>
    </dgm:pt>
    <dgm:pt modelId="{D0366B71-FDEC-3845-8ED8-FF1CA6E014D0}" type="sibTrans" cxnId="{DC5615FB-1BD9-9545-8541-5F9743B59847}">
      <dgm:prSet/>
      <dgm:spPr/>
      <dgm:t>
        <a:bodyPr/>
        <a:lstStyle/>
        <a:p>
          <a:endParaRPr lang="tr-TR"/>
        </a:p>
      </dgm:t>
    </dgm:pt>
    <dgm:pt modelId="{FC371277-1DA7-A84C-B46D-8FBA4E8512BA}">
      <dgm:prSet/>
      <dgm:spPr/>
      <dgm:t>
        <a:bodyPr/>
        <a:lstStyle/>
        <a:p>
          <a:r>
            <a:rPr lang="tr-TR" dirty="0" err="1" smtClean="0"/>
            <a:t>Portosistemik</a:t>
          </a:r>
          <a:r>
            <a:rPr lang="tr-TR" dirty="0" smtClean="0"/>
            <a:t> </a:t>
          </a:r>
          <a:r>
            <a:rPr lang="tr-TR" dirty="0" err="1" smtClean="0"/>
            <a:t>kollateraller</a:t>
          </a:r>
          <a:endParaRPr lang="tr-TR" dirty="0"/>
        </a:p>
      </dgm:t>
    </dgm:pt>
    <dgm:pt modelId="{10416A82-467F-564A-A83E-FB6C5CA94DF0}" type="parTrans" cxnId="{FD4F35E1-7B84-9B43-925F-539E4387C91F}">
      <dgm:prSet/>
      <dgm:spPr/>
      <dgm:t>
        <a:bodyPr/>
        <a:lstStyle/>
        <a:p>
          <a:endParaRPr lang="tr-TR"/>
        </a:p>
      </dgm:t>
    </dgm:pt>
    <dgm:pt modelId="{FB3FB5B3-5510-224A-86AF-9517A6A3C28A}" type="sibTrans" cxnId="{FD4F35E1-7B84-9B43-925F-539E4387C91F}">
      <dgm:prSet/>
      <dgm:spPr/>
      <dgm:t>
        <a:bodyPr/>
        <a:lstStyle/>
        <a:p>
          <a:endParaRPr lang="tr-TR"/>
        </a:p>
      </dgm:t>
    </dgm:pt>
    <dgm:pt modelId="{CBC4CCA5-AF0E-0F47-A4C1-5A900AA82E90}" type="pres">
      <dgm:prSet presAssocID="{B81C847C-615A-D04C-8522-FE51D9B52797}" presName="outerComposite" presStyleCnt="0">
        <dgm:presLayoutVars>
          <dgm:chMax val="5"/>
          <dgm:dir/>
          <dgm:resizeHandles val="exact"/>
        </dgm:presLayoutVars>
      </dgm:prSet>
      <dgm:spPr/>
      <dgm:t>
        <a:bodyPr/>
        <a:lstStyle/>
        <a:p>
          <a:endParaRPr lang="tr-TR"/>
        </a:p>
      </dgm:t>
    </dgm:pt>
    <dgm:pt modelId="{5EE99E8D-ACD6-1644-9F49-17491AB4A249}" type="pres">
      <dgm:prSet presAssocID="{B81C847C-615A-D04C-8522-FE51D9B52797}" presName="dummyMaxCanvas" presStyleCnt="0">
        <dgm:presLayoutVars/>
      </dgm:prSet>
      <dgm:spPr/>
    </dgm:pt>
    <dgm:pt modelId="{2107FCA8-8B6C-B949-B455-56B722589AD7}" type="pres">
      <dgm:prSet presAssocID="{B81C847C-615A-D04C-8522-FE51D9B52797}" presName="ThreeNodes_1" presStyleLbl="node1" presStyleIdx="0" presStyleCnt="3">
        <dgm:presLayoutVars>
          <dgm:bulletEnabled val="1"/>
        </dgm:presLayoutVars>
      </dgm:prSet>
      <dgm:spPr/>
      <dgm:t>
        <a:bodyPr/>
        <a:lstStyle/>
        <a:p>
          <a:endParaRPr lang="tr-TR"/>
        </a:p>
      </dgm:t>
    </dgm:pt>
    <dgm:pt modelId="{85576AC8-5950-634F-9E87-12C54404B25F}" type="pres">
      <dgm:prSet presAssocID="{B81C847C-615A-D04C-8522-FE51D9B52797}" presName="ThreeNodes_2" presStyleLbl="node1" presStyleIdx="1" presStyleCnt="3">
        <dgm:presLayoutVars>
          <dgm:bulletEnabled val="1"/>
        </dgm:presLayoutVars>
      </dgm:prSet>
      <dgm:spPr/>
      <dgm:t>
        <a:bodyPr/>
        <a:lstStyle/>
        <a:p>
          <a:endParaRPr lang="tr-TR"/>
        </a:p>
      </dgm:t>
    </dgm:pt>
    <dgm:pt modelId="{1E3712A2-8D7B-F54A-9D1B-D1515174F497}" type="pres">
      <dgm:prSet presAssocID="{B81C847C-615A-D04C-8522-FE51D9B52797}" presName="ThreeNodes_3" presStyleLbl="node1" presStyleIdx="2" presStyleCnt="3" custLinFactNeighborX="0" custLinFactNeighborY="2119">
        <dgm:presLayoutVars>
          <dgm:bulletEnabled val="1"/>
        </dgm:presLayoutVars>
      </dgm:prSet>
      <dgm:spPr/>
      <dgm:t>
        <a:bodyPr/>
        <a:lstStyle/>
        <a:p>
          <a:endParaRPr lang="tr-TR"/>
        </a:p>
      </dgm:t>
    </dgm:pt>
    <dgm:pt modelId="{55442CC4-71AA-7A43-8053-0E0B8132E43F}" type="pres">
      <dgm:prSet presAssocID="{B81C847C-615A-D04C-8522-FE51D9B52797}" presName="ThreeConn_1-2" presStyleLbl="fgAccFollowNode1" presStyleIdx="0" presStyleCnt="2">
        <dgm:presLayoutVars>
          <dgm:bulletEnabled val="1"/>
        </dgm:presLayoutVars>
      </dgm:prSet>
      <dgm:spPr/>
      <dgm:t>
        <a:bodyPr/>
        <a:lstStyle/>
        <a:p>
          <a:endParaRPr lang="tr-TR"/>
        </a:p>
      </dgm:t>
    </dgm:pt>
    <dgm:pt modelId="{06DA41D1-F124-4149-A190-3AE640C8FF47}" type="pres">
      <dgm:prSet presAssocID="{B81C847C-615A-D04C-8522-FE51D9B52797}" presName="ThreeConn_2-3" presStyleLbl="fgAccFollowNode1" presStyleIdx="1" presStyleCnt="2">
        <dgm:presLayoutVars>
          <dgm:bulletEnabled val="1"/>
        </dgm:presLayoutVars>
      </dgm:prSet>
      <dgm:spPr/>
      <dgm:t>
        <a:bodyPr/>
        <a:lstStyle/>
        <a:p>
          <a:endParaRPr lang="tr-TR"/>
        </a:p>
      </dgm:t>
    </dgm:pt>
    <dgm:pt modelId="{A0656AB5-8915-7445-8E47-036361E5B339}" type="pres">
      <dgm:prSet presAssocID="{B81C847C-615A-D04C-8522-FE51D9B52797}" presName="ThreeNodes_1_text" presStyleLbl="node1" presStyleIdx="2" presStyleCnt="3">
        <dgm:presLayoutVars>
          <dgm:bulletEnabled val="1"/>
        </dgm:presLayoutVars>
      </dgm:prSet>
      <dgm:spPr/>
      <dgm:t>
        <a:bodyPr/>
        <a:lstStyle/>
        <a:p>
          <a:endParaRPr lang="tr-TR"/>
        </a:p>
      </dgm:t>
    </dgm:pt>
    <dgm:pt modelId="{7553051C-CEB5-904F-9CED-4FBFABAF6AA5}" type="pres">
      <dgm:prSet presAssocID="{B81C847C-615A-D04C-8522-FE51D9B52797}" presName="ThreeNodes_2_text" presStyleLbl="node1" presStyleIdx="2" presStyleCnt="3">
        <dgm:presLayoutVars>
          <dgm:bulletEnabled val="1"/>
        </dgm:presLayoutVars>
      </dgm:prSet>
      <dgm:spPr/>
      <dgm:t>
        <a:bodyPr/>
        <a:lstStyle/>
        <a:p>
          <a:endParaRPr lang="tr-TR"/>
        </a:p>
      </dgm:t>
    </dgm:pt>
    <dgm:pt modelId="{54067D42-8666-1B4A-9D30-34328723CCD6}" type="pres">
      <dgm:prSet presAssocID="{B81C847C-615A-D04C-8522-FE51D9B52797}" presName="ThreeNodes_3_text" presStyleLbl="node1" presStyleIdx="2" presStyleCnt="3">
        <dgm:presLayoutVars>
          <dgm:bulletEnabled val="1"/>
        </dgm:presLayoutVars>
      </dgm:prSet>
      <dgm:spPr/>
      <dgm:t>
        <a:bodyPr/>
        <a:lstStyle/>
        <a:p>
          <a:endParaRPr lang="tr-TR"/>
        </a:p>
      </dgm:t>
    </dgm:pt>
  </dgm:ptLst>
  <dgm:cxnLst>
    <dgm:cxn modelId="{FD4F35E1-7B84-9B43-925F-539E4387C91F}" srcId="{B81C847C-615A-D04C-8522-FE51D9B52797}" destId="{FC371277-1DA7-A84C-B46D-8FBA4E8512BA}" srcOrd="2" destOrd="0" parTransId="{10416A82-467F-564A-A83E-FB6C5CA94DF0}" sibTransId="{FB3FB5B3-5510-224A-86AF-9517A6A3C28A}"/>
    <dgm:cxn modelId="{005B5515-9110-084E-A7BC-F5FC74C65D3B}" srcId="{B81C847C-615A-D04C-8522-FE51D9B52797}" destId="{AA64013B-5329-5543-9666-8F10DE12895B}" srcOrd="0" destOrd="0" parTransId="{E0740303-DD9F-CB49-88F6-51E267B8FA5F}" sibTransId="{A315C6A2-65B8-4145-83D5-4B2CF74EE1A9}"/>
    <dgm:cxn modelId="{0A2E4323-E56E-F64C-AB3E-0637BBF7E38D}" type="presOf" srcId="{AA64013B-5329-5543-9666-8F10DE12895B}" destId="{2107FCA8-8B6C-B949-B455-56B722589AD7}" srcOrd="0" destOrd="0" presId="urn:microsoft.com/office/officeart/2005/8/layout/vProcess5"/>
    <dgm:cxn modelId="{94138B1C-7170-0947-8D7C-1F0AD617EEDB}" type="presOf" srcId="{2E2989B8-D140-E641-9330-4A634ACE3FF5}" destId="{85576AC8-5950-634F-9E87-12C54404B25F}" srcOrd="0" destOrd="0" presId="urn:microsoft.com/office/officeart/2005/8/layout/vProcess5"/>
    <dgm:cxn modelId="{C88B86F0-437C-184D-9423-D8A10F9BFCD1}" type="presOf" srcId="{B81C847C-615A-D04C-8522-FE51D9B52797}" destId="{CBC4CCA5-AF0E-0F47-A4C1-5A900AA82E90}" srcOrd="0" destOrd="0" presId="urn:microsoft.com/office/officeart/2005/8/layout/vProcess5"/>
    <dgm:cxn modelId="{B8450552-9447-F149-83A8-AF4A6F99F5E0}" type="presOf" srcId="{FC371277-1DA7-A84C-B46D-8FBA4E8512BA}" destId="{54067D42-8666-1B4A-9D30-34328723CCD6}" srcOrd="1" destOrd="0" presId="urn:microsoft.com/office/officeart/2005/8/layout/vProcess5"/>
    <dgm:cxn modelId="{9D78E7F5-9097-004E-8382-B46F378D0342}" type="presOf" srcId="{A315C6A2-65B8-4145-83D5-4B2CF74EE1A9}" destId="{55442CC4-71AA-7A43-8053-0E0B8132E43F}" srcOrd="0" destOrd="0" presId="urn:microsoft.com/office/officeart/2005/8/layout/vProcess5"/>
    <dgm:cxn modelId="{BD5F310C-6F37-D043-A555-CFEFA47DFB0D}" type="presOf" srcId="{2E2989B8-D140-E641-9330-4A634ACE3FF5}" destId="{7553051C-CEB5-904F-9CED-4FBFABAF6AA5}" srcOrd="1" destOrd="0" presId="urn:microsoft.com/office/officeart/2005/8/layout/vProcess5"/>
    <dgm:cxn modelId="{DC5615FB-1BD9-9545-8541-5F9743B59847}" srcId="{B81C847C-615A-D04C-8522-FE51D9B52797}" destId="{2E2989B8-D140-E641-9330-4A634ACE3FF5}" srcOrd="1" destOrd="0" parTransId="{F6B45BCF-34E1-9D49-AEEE-BAC9CC96DC1D}" sibTransId="{D0366B71-FDEC-3845-8ED8-FF1CA6E014D0}"/>
    <dgm:cxn modelId="{C110FAAF-8FA2-394C-987B-0E980EA2194A}" type="presOf" srcId="{FC371277-1DA7-A84C-B46D-8FBA4E8512BA}" destId="{1E3712A2-8D7B-F54A-9D1B-D1515174F497}" srcOrd="0" destOrd="0" presId="urn:microsoft.com/office/officeart/2005/8/layout/vProcess5"/>
    <dgm:cxn modelId="{AB0938C1-3689-C543-9798-AED1D740006C}" type="presOf" srcId="{D0366B71-FDEC-3845-8ED8-FF1CA6E014D0}" destId="{06DA41D1-F124-4149-A190-3AE640C8FF47}" srcOrd="0" destOrd="0" presId="urn:microsoft.com/office/officeart/2005/8/layout/vProcess5"/>
    <dgm:cxn modelId="{A1A80731-878E-7540-8D65-37C50702855C}" type="presOf" srcId="{AA64013B-5329-5543-9666-8F10DE12895B}" destId="{A0656AB5-8915-7445-8E47-036361E5B339}" srcOrd="1" destOrd="0" presId="urn:microsoft.com/office/officeart/2005/8/layout/vProcess5"/>
    <dgm:cxn modelId="{D7550EC0-AC0F-4543-8C4C-773D03969B24}" type="presParOf" srcId="{CBC4CCA5-AF0E-0F47-A4C1-5A900AA82E90}" destId="{5EE99E8D-ACD6-1644-9F49-17491AB4A249}" srcOrd="0" destOrd="0" presId="urn:microsoft.com/office/officeart/2005/8/layout/vProcess5"/>
    <dgm:cxn modelId="{9703F33C-6DE0-2F4E-82CA-E95472FE277B}" type="presParOf" srcId="{CBC4CCA5-AF0E-0F47-A4C1-5A900AA82E90}" destId="{2107FCA8-8B6C-B949-B455-56B722589AD7}" srcOrd="1" destOrd="0" presId="urn:microsoft.com/office/officeart/2005/8/layout/vProcess5"/>
    <dgm:cxn modelId="{14A1C190-B2F3-BF47-933B-295749063E0B}" type="presParOf" srcId="{CBC4CCA5-AF0E-0F47-A4C1-5A900AA82E90}" destId="{85576AC8-5950-634F-9E87-12C54404B25F}" srcOrd="2" destOrd="0" presId="urn:microsoft.com/office/officeart/2005/8/layout/vProcess5"/>
    <dgm:cxn modelId="{43BFA8E4-A2EB-3A4F-8D98-06E9D5F6A133}" type="presParOf" srcId="{CBC4CCA5-AF0E-0F47-A4C1-5A900AA82E90}" destId="{1E3712A2-8D7B-F54A-9D1B-D1515174F497}" srcOrd="3" destOrd="0" presId="urn:microsoft.com/office/officeart/2005/8/layout/vProcess5"/>
    <dgm:cxn modelId="{9EFCB604-7D92-FD48-81ED-FCF2F21467CD}" type="presParOf" srcId="{CBC4CCA5-AF0E-0F47-A4C1-5A900AA82E90}" destId="{55442CC4-71AA-7A43-8053-0E0B8132E43F}" srcOrd="4" destOrd="0" presId="urn:microsoft.com/office/officeart/2005/8/layout/vProcess5"/>
    <dgm:cxn modelId="{4C5DD456-B3C9-8C48-B8CD-E7D75DED03CF}" type="presParOf" srcId="{CBC4CCA5-AF0E-0F47-A4C1-5A900AA82E90}" destId="{06DA41D1-F124-4149-A190-3AE640C8FF47}" srcOrd="5" destOrd="0" presId="urn:microsoft.com/office/officeart/2005/8/layout/vProcess5"/>
    <dgm:cxn modelId="{32221321-059D-2E4C-B416-BA5D1BAE920C}" type="presParOf" srcId="{CBC4CCA5-AF0E-0F47-A4C1-5A900AA82E90}" destId="{A0656AB5-8915-7445-8E47-036361E5B339}" srcOrd="6" destOrd="0" presId="urn:microsoft.com/office/officeart/2005/8/layout/vProcess5"/>
    <dgm:cxn modelId="{B9FE8E45-ECE0-0E4C-906E-5847A0FAFE8B}" type="presParOf" srcId="{CBC4CCA5-AF0E-0F47-A4C1-5A900AA82E90}" destId="{7553051C-CEB5-904F-9CED-4FBFABAF6AA5}" srcOrd="7" destOrd="0" presId="urn:microsoft.com/office/officeart/2005/8/layout/vProcess5"/>
    <dgm:cxn modelId="{4B09E7F0-9ED6-614E-B726-629C6CCADDD1}" type="presParOf" srcId="{CBC4CCA5-AF0E-0F47-A4C1-5A900AA82E90}" destId="{54067D42-8666-1B4A-9D30-34328723CCD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1F407-8547-3F45-994B-B7F96EAD05BD}">
      <dsp:nvSpPr>
        <dsp:cNvPr id="0" name=""/>
        <dsp:cNvSpPr/>
      </dsp:nvSpPr>
      <dsp:spPr>
        <a:xfrm>
          <a:off x="0" y="41669"/>
          <a:ext cx="8229600" cy="11992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tr-TR" sz="5000" kern="1200" dirty="0" smtClean="0"/>
            <a:t>Yapısal Değişiklikler</a:t>
          </a:r>
          <a:endParaRPr lang="tr-TR" sz="5000" kern="1200" dirty="0"/>
        </a:p>
      </dsp:txBody>
      <dsp:txXfrm>
        <a:off x="58543" y="100212"/>
        <a:ext cx="8112514" cy="1082164"/>
      </dsp:txXfrm>
    </dsp:sp>
    <dsp:sp modelId="{E4780C5D-6BAF-6548-856E-5045AA56F0B9}">
      <dsp:nvSpPr>
        <dsp:cNvPr id="0" name=""/>
        <dsp:cNvSpPr/>
      </dsp:nvSpPr>
      <dsp:spPr>
        <a:xfrm>
          <a:off x="0" y="1240919"/>
          <a:ext cx="8229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tr-TR" sz="3900" kern="1200" dirty="0" err="1" smtClean="0"/>
            <a:t>Mikrosirkülasyonda</a:t>
          </a:r>
          <a:r>
            <a:rPr lang="tr-TR" sz="3900" kern="1200" dirty="0" smtClean="0"/>
            <a:t> bozulma</a:t>
          </a:r>
          <a:endParaRPr lang="tr-TR" sz="3900" kern="1200" dirty="0"/>
        </a:p>
      </dsp:txBody>
      <dsp:txXfrm>
        <a:off x="0" y="1240919"/>
        <a:ext cx="8229600" cy="828000"/>
      </dsp:txXfrm>
    </dsp:sp>
    <dsp:sp modelId="{50B41F5F-8DC4-034F-B3F9-520D3BD28CF6}">
      <dsp:nvSpPr>
        <dsp:cNvPr id="0" name=""/>
        <dsp:cNvSpPr/>
      </dsp:nvSpPr>
      <dsp:spPr>
        <a:xfrm>
          <a:off x="0" y="2068919"/>
          <a:ext cx="8229600" cy="11992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tr-TR" sz="5000" kern="1200" dirty="0" smtClean="0"/>
            <a:t>Dinamik Değişiklikler</a:t>
          </a:r>
          <a:endParaRPr lang="tr-TR" sz="5000" kern="1200" dirty="0"/>
        </a:p>
      </dsp:txBody>
      <dsp:txXfrm>
        <a:off x="58543" y="2127462"/>
        <a:ext cx="8112514" cy="1082164"/>
      </dsp:txXfrm>
    </dsp:sp>
    <dsp:sp modelId="{86936E48-4480-0448-ADFB-4A20AA313720}">
      <dsp:nvSpPr>
        <dsp:cNvPr id="0" name=""/>
        <dsp:cNvSpPr/>
      </dsp:nvSpPr>
      <dsp:spPr>
        <a:xfrm>
          <a:off x="0" y="3268169"/>
          <a:ext cx="8229600" cy="121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tr-TR" sz="3900" kern="1200" dirty="0" err="1" smtClean="0"/>
            <a:t>Sinusoidler</a:t>
          </a:r>
          <a:r>
            <a:rPr lang="tr-TR" sz="3900" kern="1200" dirty="0" smtClean="0"/>
            <a:t> ve çevre düz kaslarda </a:t>
          </a:r>
          <a:r>
            <a:rPr lang="tr-TR" sz="3900" kern="1200" dirty="0" err="1" smtClean="0"/>
            <a:t>kontraksiyon</a:t>
          </a:r>
          <a:r>
            <a:rPr lang="tr-TR" sz="3900" kern="1200" dirty="0" smtClean="0"/>
            <a:t> </a:t>
          </a:r>
          <a:endParaRPr lang="tr-TR" sz="3900" kern="1200" dirty="0"/>
        </a:p>
      </dsp:txBody>
      <dsp:txXfrm>
        <a:off x="0" y="3268169"/>
        <a:ext cx="8229600" cy="1216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7FCA8-8B6C-B949-B455-56B722589AD7}">
      <dsp:nvSpPr>
        <dsp:cNvPr id="0" name=""/>
        <dsp:cNvSpPr/>
      </dsp:nvSpPr>
      <dsp:spPr>
        <a:xfrm>
          <a:off x="0" y="0"/>
          <a:ext cx="6995160" cy="13577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tr-TR" sz="3800" kern="1200" dirty="0" smtClean="0"/>
            <a:t>Artmış </a:t>
          </a:r>
          <a:r>
            <a:rPr lang="tr-TR" sz="3800" kern="1200" dirty="0" err="1" smtClean="0"/>
            <a:t>hepatik</a:t>
          </a:r>
          <a:r>
            <a:rPr lang="tr-TR" sz="3800" kern="1200" dirty="0" smtClean="0"/>
            <a:t> rezistans</a:t>
          </a:r>
          <a:endParaRPr lang="tr-TR" sz="3800" kern="1200" dirty="0"/>
        </a:p>
      </dsp:txBody>
      <dsp:txXfrm>
        <a:off x="39768" y="39768"/>
        <a:ext cx="5530000" cy="1278252"/>
      </dsp:txXfrm>
    </dsp:sp>
    <dsp:sp modelId="{85576AC8-5950-634F-9E87-12C54404B25F}">
      <dsp:nvSpPr>
        <dsp:cNvPr id="0" name=""/>
        <dsp:cNvSpPr/>
      </dsp:nvSpPr>
      <dsp:spPr>
        <a:xfrm>
          <a:off x="617219" y="1584087"/>
          <a:ext cx="6995160" cy="13577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tr-TR" sz="3800" kern="1200" dirty="0" smtClean="0"/>
            <a:t>Artmış portal akım</a:t>
          </a:r>
          <a:endParaRPr lang="tr-TR" sz="3800" kern="1200" dirty="0"/>
        </a:p>
      </dsp:txBody>
      <dsp:txXfrm>
        <a:off x="656987" y="1623855"/>
        <a:ext cx="5415841" cy="1278252"/>
      </dsp:txXfrm>
    </dsp:sp>
    <dsp:sp modelId="{1E3712A2-8D7B-F54A-9D1B-D1515174F497}">
      <dsp:nvSpPr>
        <dsp:cNvPr id="0" name=""/>
        <dsp:cNvSpPr/>
      </dsp:nvSpPr>
      <dsp:spPr>
        <a:xfrm>
          <a:off x="1234439" y="3168174"/>
          <a:ext cx="6995160" cy="13577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tr-TR" sz="3800" kern="1200" dirty="0" err="1" smtClean="0"/>
            <a:t>Portosistemik</a:t>
          </a:r>
          <a:r>
            <a:rPr lang="tr-TR" sz="3800" kern="1200" dirty="0" smtClean="0"/>
            <a:t> </a:t>
          </a:r>
          <a:r>
            <a:rPr lang="tr-TR" sz="3800" kern="1200" dirty="0" err="1" smtClean="0"/>
            <a:t>kollateraller</a:t>
          </a:r>
          <a:endParaRPr lang="tr-TR" sz="3800" kern="1200" dirty="0"/>
        </a:p>
      </dsp:txBody>
      <dsp:txXfrm>
        <a:off x="1274207" y="3207942"/>
        <a:ext cx="5415841" cy="1278252"/>
      </dsp:txXfrm>
    </dsp:sp>
    <dsp:sp modelId="{55442CC4-71AA-7A43-8053-0E0B8132E43F}">
      <dsp:nvSpPr>
        <dsp:cNvPr id="0" name=""/>
        <dsp:cNvSpPr/>
      </dsp:nvSpPr>
      <dsp:spPr>
        <a:xfrm>
          <a:off x="6112597" y="1029656"/>
          <a:ext cx="882562" cy="88256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tr-TR" sz="3600" kern="1200"/>
        </a:p>
      </dsp:txBody>
      <dsp:txXfrm>
        <a:off x="6311173" y="1029656"/>
        <a:ext cx="485410" cy="664128"/>
      </dsp:txXfrm>
    </dsp:sp>
    <dsp:sp modelId="{06DA41D1-F124-4149-A190-3AE640C8FF47}">
      <dsp:nvSpPr>
        <dsp:cNvPr id="0" name=""/>
        <dsp:cNvSpPr/>
      </dsp:nvSpPr>
      <dsp:spPr>
        <a:xfrm>
          <a:off x="6729817" y="2604691"/>
          <a:ext cx="882562" cy="88256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tr-TR" sz="3600" kern="1200"/>
        </a:p>
      </dsp:txBody>
      <dsp:txXfrm>
        <a:off x="6928393" y="2604691"/>
        <a:ext cx="485410" cy="6641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1FE414-BCEE-49B8-9211-C6B63428F332}" type="datetimeFigureOut">
              <a:rPr lang="tr-TR" smtClean="0"/>
              <a:pPr/>
              <a:t>16.01.2018</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AE848F-3ADC-4EBA-8E96-A9D5FD66E79D}" type="slidenum">
              <a:rPr lang="tr-TR" smtClean="0"/>
              <a:pPr/>
              <a:t>‹#›</a:t>
            </a:fld>
            <a:endParaRPr lang="tr-TR"/>
          </a:p>
        </p:txBody>
      </p:sp>
    </p:spTree>
    <p:extLst>
      <p:ext uri="{BB962C8B-B14F-4D97-AF65-F5344CB8AC3E}">
        <p14:creationId xmlns:p14="http://schemas.microsoft.com/office/powerpoint/2010/main" val="177095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0AE848F-3ADC-4EBA-8E96-A9D5FD66E79D}" type="slidenum">
              <a:rPr lang="tr-TR" smtClean="0"/>
              <a:pPr/>
              <a:t>13</a:t>
            </a:fld>
            <a:endParaRPr lang="tr-TR"/>
          </a:p>
        </p:txBody>
      </p:sp>
    </p:spTree>
    <p:extLst>
      <p:ext uri="{BB962C8B-B14F-4D97-AF65-F5344CB8AC3E}">
        <p14:creationId xmlns:p14="http://schemas.microsoft.com/office/powerpoint/2010/main" val="205277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28F66D-6B4B-4BD7-A7F9-48B7135EECF9}" type="slidenum">
              <a:rPr lang="en-US">
                <a:solidFill>
                  <a:srgbClr val="000000"/>
                </a:solidFill>
              </a:rPr>
              <a:pPr fontAlgn="base">
                <a:spcBef>
                  <a:spcPct val="0"/>
                </a:spcBef>
                <a:spcAft>
                  <a:spcPct val="0"/>
                </a:spcAft>
              </a:pPr>
              <a:t>31</a:t>
            </a:fld>
            <a:endParaRPr lang="en-US">
              <a:solidFill>
                <a:srgbClr val="000000"/>
              </a:solidFill>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Liver failure causes many problems, including malnutrition, problems with blood clotting, bleeding form the gastrointestinal tract, and jaundice. Frequently, patients who undergo liver transplantation are quite ill, and require hospitalization in the Intensive Care Unit prior to surgery. </a:t>
            </a:r>
          </a:p>
        </p:txBody>
      </p:sp>
    </p:spTree>
    <p:extLst>
      <p:ext uri="{BB962C8B-B14F-4D97-AF65-F5344CB8AC3E}">
        <p14:creationId xmlns:p14="http://schemas.microsoft.com/office/powerpoint/2010/main" val="72310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2467" name="슬라이드 노트 개체 틀 2"/>
          <p:cNvSpPr>
            <a:spLocks noGrp="1"/>
          </p:cNvSpPr>
          <p:nvPr>
            <p:ph type="body" idx="1"/>
          </p:nvPr>
        </p:nvSpPr>
        <p:spPr bwMode="auto">
          <a:noFill/>
        </p:spPr>
        <p:txBody>
          <a:bodyPr/>
          <a:lstStyle/>
          <a:p>
            <a:r>
              <a:rPr lang="en-US" altLang="ko-KR" smtClean="0"/>
              <a:t>The purpose of the living donor assessment  is twofold: to ensure donor safety and to determine whether the donor can yield a suitable graft for transplantation. </a:t>
            </a:r>
            <a:endParaRPr lang="ko-KR" altLang="en-US" smtClean="0"/>
          </a:p>
        </p:txBody>
      </p:sp>
      <p:sp>
        <p:nvSpPr>
          <p:cNvPr id="62468" name="슬라이드 번호 개체 틀 3"/>
          <p:cNvSpPr>
            <a:spLocks noGrp="1"/>
          </p:cNvSpPr>
          <p:nvPr>
            <p:ph type="sldNum" sz="quarter" idx="5"/>
          </p:nvPr>
        </p:nvSpPr>
        <p:spPr bwMode="auto">
          <a:noFill/>
          <a:ln>
            <a:miter lim="800000"/>
            <a:headEnd/>
            <a:tailEnd/>
          </a:ln>
        </p:spPr>
        <p:txBody>
          <a:bodyPr/>
          <a:lstStyle/>
          <a:p>
            <a:fld id="{99FC68FE-B233-412F-847D-1B6243C08FB9}" type="slidenum">
              <a:rPr lang="ko-KR" altLang="en-US"/>
              <a:pPr/>
              <a:t>34</a:t>
            </a:fld>
            <a:endParaRPr lang="ko-KR" altLang="en-US"/>
          </a:p>
        </p:txBody>
      </p:sp>
    </p:spTree>
    <p:extLst>
      <p:ext uri="{BB962C8B-B14F-4D97-AF65-F5344CB8AC3E}">
        <p14:creationId xmlns:p14="http://schemas.microsoft.com/office/powerpoint/2010/main" val="1594607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Slide Number Placeholder 2"/>
          <p:cNvSpPr>
            <a:spLocks noGrp="1"/>
          </p:cNvSpPr>
          <p:nvPr>
            <p:ph type="sldNum" sz="quarter" idx="10"/>
          </p:nvPr>
        </p:nvSpPr>
        <p:spPr>
          <a:xfrm>
            <a:off x="6553200" y="6243638"/>
            <a:ext cx="2133600" cy="457200"/>
          </a:xfrm>
        </p:spPr>
        <p:txBody>
          <a:bodyPr/>
          <a:lstStyle>
            <a:lvl1pPr>
              <a:defRPr/>
            </a:lvl1pPr>
          </a:lstStyle>
          <a:p>
            <a:fld id="{A8EBE2D6-6BE0-47D6-ABBB-95F347C57CA0}" type="slidenum">
              <a:rPr lang="tr-TR"/>
              <a:pPr/>
              <a:t>‹#›</a:t>
            </a:fld>
            <a:endParaRPr lang="tr-TR"/>
          </a:p>
        </p:txBody>
      </p:sp>
      <p:sp>
        <p:nvSpPr>
          <p:cNvPr id="4" name="Date Placeholder 3"/>
          <p:cNvSpPr>
            <a:spLocks noGrp="1"/>
          </p:cNvSpPr>
          <p:nvPr>
            <p:ph type="dt" sz="half" idx="11"/>
          </p:nvPr>
        </p:nvSpPr>
        <p:spPr>
          <a:xfrm>
            <a:off x="457200" y="6243638"/>
            <a:ext cx="2133600" cy="457200"/>
          </a:xfrm>
        </p:spPr>
        <p:txBody>
          <a:bodyPr/>
          <a:lstStyle>
            <a:lvl1pPr>
              <a:defRPr/>
            </a:lvl1pPr>
          </a:lstStyle>
          <a:p>
            <a:endParaRPr lang="tr-TR"/>
          </a:p>
        </p:txBody>
      </p:sp>
      <p:sp>
        <p:nvSpPr>
          <p:cNvPr id="5" name="Footer Placeholder 4"/>
          <p:cNvSpPr>
            <a:spLocks noGrp="1"/>
          </p:cNvSpPr>
          <p:nvPr>
            <p:ph type="ftr" sz="quarter" idx="12"/>
          </p:nvPr>
        </p:nvSpPr>
        <p:spPr>
          <a:xfrm>
            <a:off x="3124200" y="6243638"/>
            <a:ext cx="2895600" cy="457200"/>
          </a:xfrm>
        </p:spPr>
        <p:txBody>
          <a:bodyPr/>
          <a:lstStyle>
            <a:lvl1pPr>
              <a:defRPr/>
            </a:lvl1pPr>
          </a:lstStyle>
          <a:p>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stilini düzenlemek için tıklayın</a:t>
            </a:r>
            <a:endParaRPr lang="tr-TR"/>
          </a:p>
        </p:txBody>
      </p:sp>
      <p:sp>
        <p:nvSpPr>
          <p:cNvPr id="3" name="Metin Yer Tutucusu 2"/>
          <p:cNvSpPr>
            <a:spLocks noGrp="1"/>
          </p:cNvSpPr>
          <p:nvPr>
            <p:ph type="body" sz="half" idx="1"/>
          </p:nvPr>
        </p:nvSpPr>
        <p:spPr>
          <a:xfrm>
            <a:off x="457200" y="1600200"/>
            <a:ext cx="4038600" cy="4525963"/>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6" name="Alt Bilgi Yer Tutucusu 5"/>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fld id="{1887FB69-525B-2543-95B5-5F83FF7927AD}" type="slidenum">
              <a:rPr lang="en-US" altLang="tr-TR"/>
              <a:pPr/>
              <a:t>‹#›</a:t>
            </a:fld>
            <a:endParaRPr lang="en-US" altLang="tr-TR"/>
          </a:p>
        </p:txBody>
      </p:sp>
    </p:spTree>
    <p:extLst>
      <p:ext uri="{BB962C8B-B14F-4D97-AF65-F5344CB8AC3E}">
        <p14:creationId xmlns:p14="http://schemas.microsoft.com/office/powerpoint/2010/main" val="2061275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stilini düzenlemek için tıklayın</a:t>
            </a:r>
            <a:endParaRPr lang="tr-TR"/>
          </a:p>
        </p:txBody>
      </p:sp>
      <p:sp>
        <p:nvSpPr>
          <p:cNvPr id="3" name="Metin Yer Tutucusu 2"/>
          <p:cNvSpPr>
            <a:spLocks noGrp="1"/>
          </p:cNvSpPr>
          <p:nvPr>
            <p:ph type="body" sz="half" idx="1"/>
          </p:nvPr>
        </p:nvSpPr>
        <p:spPr>
          <a:xfrm>
            <a:off x="457200" y="1600200"/>
            <a:ext cx="4038600" cy="4525963"/>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600200"/>
            <a:ext cx="4038600" cy="21859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648200" y="3938588"/>
            <a:ext cx="4038600" cy="2187575"/>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5"/>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7" name="Alt Bilgi Yer Tutucusu 6"/>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8" name="Slayt Numarası Yer Tutucusu 7"/>
          <p:cNvSpPr>
            <a:spLocks noGrp="1"/>
          </p:cNvSpPr>
          <p:nvPr>
            <p:ph type="sldNum" sz="quarter" idx="12"/>
          </p:nvPr>
        </p:nvSpPr>
        <p:spPr>
          <a:xfrm>
            <a:off x="6553200" y="6245225"/>
            <a:ext cx="2133600" cy="476250"/>
          </a:xfrm>
        </p:spPr>
        <p:txBody>
          <a:bodyPr/>
          <a:lstStyle>
            <a:lvl1pPr>
              <a:defRPr/>
            </a:lvl1pPr>
          </a:lstStyle>
          <a:p>
            <a:fld id="{80AB8E19-BAAC-1B46-841B-5C12E416AC9E}" type="slidenum">
              <a:rPr lang="en-US" altLang="tr-TR"/>
              <a:pPr/>
              <a:t>‹#›</a:t>
            </a:fld>
            <a:endParaRPr lang="en-US" altLang="tr-TR"/>
          </a:p>
        </p:txBody>
      </p:sp>
    </p:spTree>
    <p:extLst>
      <p:ext uri="{BB962C8B-B14F-4D97-AF65-F5344CB8AC3E}">
        <p14:creationId xmlns:p14="http://schemas.microsoft.com/office/powerpoint/2010/main" val="168896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8333D-D9E9-4CDE-AD11-C497B33BE5B1}" type="datetimeFigureOut">
              <a:rPr lang="tr-TR" smtClean="0"/>
              <a:pPr/>
              <a:t>16.01.2018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87A4BF9-18A5-45AD-8593-C8AAACE87F43}"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8333D-D9E9-4CDE-AD11-C497B33BE5B1}" type="datetimeFigureOut">
              <a:rPr lang="tr-TR" smtClean="0"/>
              <a:pPr/>
              <a:t>16.01.2018</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A4BF9-18A5-45AD-8593-C8AAACE87F43}"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 id="2147483683" r:id="rId13"/>
    <p:sldLayoutId id="214748368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087360"/>
            <a:ext cx="7772400" cy="2016224"/>
          </a:xfrm>
        </p:spPr>
        <p:txBody>
          <a:bodyPr>
            <a:normAutofit fontScale="90000"/>
          </a:bodyPr>
          <a:lstStyle/>
          <a:p>
            <a:pPr algn="ctr"/>
            <a:r>
              <a:rPr lang="tr-TR" b="1" dirty="0" smtClean="0">
                <a:solidFill>
                  <a:srgbClr val="002060"/>
                </a:solidFill>
              </a:rPr>
              <a:t>Siroz, Portal Hipertansiyon, </a:t>
            </a:r>
            <a:r>
              <a:rPr lang="tr-TR" b="1" smtClean="0">
                <a:solidFill>
                  <a:srgbClr val="002060"/>
                </a:solidFill>
              </a:rPr>
              <a:t>Dalak Hastalıkları </a:t>
            </a:r>
            <a:r>
              <a:rPr lang="tr-TR" b="1" dirty="0" smtClean="0">
                <a:solidFill>
                  <a:srgbClr val="002060"/>
                </a:solidFill>
              </a:rPr>
              <a:t/>
            </a:r>
            <a:br>
              <a:rPr lang="tr-TR" b="1" dirty="0" smtClean="0">
                <a:solidFill>
                  <a:srgbClr val="002060"/>
                </a:solidFill>
              </a:rPr>
            </a:br>
            <a:r>
              <a:rPr lang="tr-TR" b="1" dirty="0">
                <a:solidFill>
                  <a:srgbClr val="002060"/>
                </a:solidFill>
              </a:rPr>
              <a:t> </a:t>
            </a:r>
            <a:r>
              <a:rPr lang="tr-TR" b="1" smtClean="0">
                <a:solidFill>
                  <a:srgbClr val="002060"/>
                </a:solidFill>
              </a:rPr>
              <a:t>Karaciğer Nakli</a:t>
            </a:r>
            <a:endParaRPr lang="tr-TR" b="1" dirty="0">
              <a:solidFill>
                <a:srgbClr val="002060"/>
              </a:solidFill>
            </a:endParaRPr>
          </a:p>
        </p:txBody>
      </p:sp>
      <p:sp>
        <p:nvSpPr>
          <p:cNvPr id="3" name="Subtitle 2"/>
          <p:cNvSpPr>
            <a:spLocks noGrp="1"/>
          </p:cNvSpPr>
          <p:nvPr>
            <p:ph type="subTitle" idx="1"/>
          </p:nvPr>
        </p:nvSpPr>
        <p:spPr>
          <a:xfrm>
            <a:off x="1403648" y="4293096"/>
            <a:ext cx="5760640" cy="2304256"/>
          </a:xfrm>
        </p:spPr>
        <p:txBody>
          <a:bodyPr>
            <a:normAutofit fontScale="85000" lnSpcReduction="20000"/>
          </a:bodyPr>
          <a:lstStyle/>
          <a:p>
            <a:pPr algn="ctr"/>
            <a:r>
              <a:rPr lang="tr-TR" b="1" dirty="0" smtClean="0">
                <a:solidFill>
                  <a:schemeClr val="bg1">
                    <a:lumMod val="50000"/>
                  </a:schemeClr>
                </a:solidFill>
              </a:rPr>
              <a:t>Dr. </a:t>
            </a:r>
            <a:r>
              <a:rPr lang="tr-TR" sz="3500" b="1" dirty="0" smtClean="0">
                <a:solidFill>
                  <a:schemeClr val="bg1">
                    <a:lumMod val="50000"/>
                  </a:schemeClr>
                </a:solidFill>
              </a:rPr>
              <a:t>Deniz BALCI</a:t>
            </a:r>
            <a:r>
              <a:rPr lang="tr-TR" sz="2800" b="1" dirty="0" smtClean="0">
                <a:solidFill>
                  <a:schemeClr val="bg1">
                    <a:lumMod val="50000"/>
                  </a:schemeClr>
                </a:solidFill>
              </a:rPr>
              <a:t>   </a:t>
            </a:r>
            <a:endParaRPr lang="tr-TR" b="1" dirty="0" smtClean="0">
              <a:solidFill>
                <a:schemeClr val="bg1">
                  <a:lumMod val="50000"/>
                </a:schemeClr>
              </a:solidFill>
            </a:endParaRPr>
          </a:p>
          <a:p>
            <a:pPr algn="ctr"/>
            <a:endParaRPr lang="tr-TR" b="1" dirty="0" smtClean="0">
              <a:solidFill>
                <a:srgbClr val="FFC000"/>
              </a:solidFill>
            </a:endParaRPr>
          </a:p>
          <a:p>
            <a:pPr algn="ctr"/>
            <a:r>
              <a:rPr lang="tr-TR" b="1" dirty="0" smtClean="0">
                <a:solidFill>
                  <a:srgbClr val="002060"/>
                </a:solidFill>
              </a:rPr>
              <a:t>Ankara Üniversitesi Tıp Fakültesi </a:t>
            </a:r>
          </a:p>
          <a:p>
            <a:pPr algn="ctr"/>
            <a:r>
              <a:rPr lang="tr-TR" b="1" dirty="0" smtClean="0">
                <a:solidFill>
                  <a:srgbClr val="002060"/>
                </a:solidFill>
              </a:rPr>
              <a:t>İbni Sina Hastanesi </a:t>
            </a:r>
          </a:p>
          <a:p>
            <a:pPr algn="ctr"/>
            <a:r>
              <a:rPr lang="tr-TR" b="1" dirty="0" smtClean="0">
                <a:solidFill>
                  <a:srgbClr val="002060"/>
                </a:solidFill>
              </a:rPr>
              <a:t>Genel Cerrahi ve Organ Nakli  AD.</a:t>
            </a:r>
            <a:endParaRPr lang="tr-TR" b="1" dirty="0">
              <a:solidFill>
                <a:srgbClr val="002060"/>
              </a:solidFill>
            </a:endParaRPr>
          </a:p>
        </p:txBody>
      </p:sp>
      <p:pic>
        <p:nvPicPr>
          <p:cNvPr id="325633" name="Picture 1" descr="D:\wdharddisk\smartdisk\belgelerim 080809\deniz usb 25.9\Dr.Deniz\nutrition Tx\den'z nutr'syon\Image1.jpg"/>
          <p:cNvPicPr>
            <a:picLocks noChangeAspect="1" noChangeArrowheads="1"/>
          </p:cNvPicPr>
          <p:nvPr/>
        </p:nvPicPr>
        <p:blipFill>
          <a:blip r:embed="rId2" cstate="print"/>
          <a:srcRect/>
          <a:stretch>
            <a:fillRect/>
          </a:stretch>
        </p:blipFill>
        <p:spPr bwMode="auto">
          <a:xfrm>
            <a:off x="7452320" y="0"/>
            <a:ext cx="1691680" cy="1691680"/>
          </a:xfrm>
          <a:prstGeom prst="rect">
            <a:avLst/>
          </a:prstGeom>
          <a:noFill/>
        </p:spPr>
      </p:pic>
      <p:pic>
        <p:nvPicPr>
          <p:cNvPr id="5" name="Picture 5" descr="C:\Users\denizbalci\Desktop\Ankara_Universitesi_Tip_Fakultesi-logo-C26381C789-seeklogo.com.gif"/>
          <p:cNvPicPr>
            <a:picLocks noChangeAspect="1" noChangeArrowheads="1"/>
          </p:cNvPicPr>
          <p:nvPr/>
        </p:nvPicPr>
        <p:blipFill>
          <a:blip r:embed="rId3"/>
          <a:srcRect/>
          <a:stretch>
            <a:fillRect/>
          </a:stretch>
        </p:blipFill>
        <p:spPr bwMode="auto">
          <a:xfrm>
            <a:off x="0" y="0"/>
            <a:ext cx="2124075" cy="206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FFC000"/>
          </a:solidFill>
        </p:spPr>
        <p:txBody>
          <a:bodyPr/>
          <a:lstStyle/>
          <a:p>
            <a:r>
              <a:rPr lang="tr-TR" dirty="0" smtClean="0"/>
              <a:t>Portal Hipertansiyon</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01575366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2779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0" y="257111"/>
            <a:ext cx="9144000" cy="6343777"/>
          </a:xfrm>
          <a:prstGeom prst="rect">
            <a:avLst/>
          </a:prstGeom>
        </p:spPr>
      </p:pic>
    </p:spTree>
    <p:extLst>
      <p:ext uri="{BB962C8B-B14F-4D97-AF65-F5344CB8AC3E}">
        <p14:creationId xmlns:p14="http://schemas.microsoft.com/office/powerpoint/2010/main" val="928374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0" y="406400"/>
            <a:ext cx="9144000" cy="6451600"/>
          </a:xfrm>
          <a:prstGeom prst="rect">
            <a:avLst/>
          </a:prstGeom>
        </p:spPr>
      </p:pic>
    </p:spTree>
    <p:extLst>
      <p:ext uri="{BB962C8B-B14F-4D97-AF65-F5344CB8AC3E}">
        <p14:creationId xmlns:p14="http://schemas.microsoft.com/office/powerpoint/2010/main" val="6989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Portal Hipertansiyon</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60680712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6529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813" y="32719"/>
            <a:ext cx="4478179" cy="1143000"/>
          </a:xfrm>
          <a:solidFill>
            <a:srgbClr val="FFC000"/>
          </a:solidFill>
        </p:spPr>
        <p:txBody>
          <a:bodyPr>
            <a:normAutofit fontScale="90000"/>
          </a:bodyPr>
          <a:lstStyle/>
          <a:p>
            <a:r>
              <a:rPr lang="tr-TR" dirty="0" smtClean="0"/>
              <a:t>Portal </a:t>
            </a:r>
            <a:br>
              <a:rPr lang="tr-TR" dirty="0" smtClean="0"/>
            </a:br>
            <a:r>
              <a:rPr lang="tr-TR" dirty="0" smtClean="0"/>
              <a:t>Hipertansiyon </a:t>
            </a:r>
            <a:endParaRPr lang="tr-TR" dirty="0"/>
          </a:p>
        </p:txBody>
      </p:sp>
      <p:sp>
        <p:nvSpPr>
          <p:cNvPr id="3" name="İçerik Yer Tutucusu 2"/>
          <p:cNvSpPr>
            <a:spLocks noGrp="1"/>
          </p:cNvSpPr>
          <p:nvPr>
            <p:ph idx="1"/>
          </p:nvPr>
        </p:nvSpPr>
        <p:spPr>
          <a:xfrm>
            <a:off x="179512" y="1600201"/>
            <a:ext cx="4104456" cy="4493096"/>
          </a:xfrm>
        </p:spPr>
        <p:txBody>
          <a:bodyPr>
            <a:normAutofit fontScale="70000" lnSpcReduction="20000"/>
          </a:bodyPr>
          <a:lstStyle/>
          <a:p>
            <a:r>
              <a:rPr lang="tr-TR" dirty="0" smtClean="0"/>
              <a:t>1.Coronar </a:t>
            </a:r>
            <a:r>
              <a:rPr lang="tr-TR" dirty="0" err="1" smtClean="0"/>
              <a:t>vein</a:t>
            </a:r>
            <a:r>
              <a:rPr lang="tr-TR" dirty="0"/>
              <a:t>; </a:t>
            </a:r>
            <a:endParaRPr lang="tr-TR" dirty="0" smtClean="0"/>
          </a:p>
          <a:p>
            <a:r>
              <a:rPr lang="tr-TR" dirty="0" smtClean="0"/>
              <a:t>2</a:t>
            </a:r>
            <a:r>
              <a:rPr lang="tr-TR" dirty="0"/>
              <a:t>, </a:t>
            </a:r>
            <a:r>
              <a:rPr lang="tr-TR" dirty="0" err="1"/>
              <a:t>superior</a:t>
            </a:r>
            <a:r>
              <a:rPr lang="tr-TR" dirty="0"/>
              <a:t> </a:t>
            </a:r>
            <a:r>
              <a:rPr lang="tr-TR" dirty="0" err="1"/>
              <a:t>hemorrhoidal</a:t>
            </a:r>
            <a:r>
              <a:rPr lang="tr-TR" dirty="0"/>
              <a:t> </a:t>
            </a:r>
            <a:r>
              <a:rPr lang="tr-TR" dirty="0" err="1" smtClean="0"/>
              <a:t>veins</a:t>
            </a:r>
            <a:r>
              <a:rPr lang="tr-TR" dirty="0" smtClean="0"/>
              <a:t>;</a:t>
            </a:r>
          </a:p>
          <a:p>
            <a:r>
              <a:rPr lang="tr-TR" dirty="0" smtClean="0"/>
              <a:t>3.paraumbilical </a:t>
            </a:r>
            <a:r>
              <a:rPr lang="tr-TR" dirty="0" err="1"/>
              <a:t>veins</a:t>
            </a:r>
            <a:r>
              <a:rPr lang="tr-TR" dirty="0"/>
              <a:t>;</a:t>
            </a:r>
          </a:p>
          <a:p>
            <a:r>
              <a:rPr lang="tr-TR" dirty="0"/>
              <a:t>4, </a:t>
            </a:r>
            <a:r>
              <a:rPr lang="tr-TR" dirty="0" err="1"/>
              <a:t>Retzius</a:t>
            </a:r>
            <a:r>
              <a:rPr lang="tr-TR" dirty="0"/>
              <a:t>’ </a:t>
            </a:r>
            <a:r>
              <a:rPr lang="tr-TR" dirty="0" err="1"/>
              <a:t>veins</a:t>
            </a:r>
            <a:r>
              <a:rPr lang="tr-TR" dirty="0"/>
              <a:t>; </a:t>
            </a:r>
            <a:endParaRPr lang="tr-TR" dirty="0" smtClean="0"/>
          </a:p>
          <a:p>
            <a:r>
              <a:rPr lang="tr-TR" dirty="0" smtClean="0"/>
              <a:t>5</a:t>
            </a:r>
            <a:r>
              <a:rPr lang="tr-TR" dirty="0"/>
              <a:t>, </a:t>
            </a:r>
            <a:r>
              <a:rPr lang="tr-TR" dirty="0" err="1"/>
              <a:t>veins</a:t>
            </a:r>
            <a:r>
              <a:rPr lang="tr-TR" dirty="0"/>
              <a:t> of </a:t>
            </a:r>
            <a:r>
              <a:rPr lang="tr-TR" dirty="0" err="1"/>
              <a:t>Sappey</a:t>
            </a:r>
            <a:r>
              <a:rPr lang="tr-TR" dirty="0"/>
              <a:t>; </a:t>
            </a:r>
            <a:endParaRPr lang="tr-TR" dirty="0" smtClean="0"/>
          </a:p>
          <a:p>
            <a:r>
              <a:rPr lang="tr-TR" dirty="0" smtClean="0"/>
              <a:t>a</a:t>
            </a:r>
            <a:r>
              <a:rPr lang="tr-TR" dirty="0"/>
              <a:t>, </a:t>
            </a:r>
            <a:r>
              <a:rPr lang="tr-TR" dirty="0" err="1"/>
              <a:t>esophageal</a:t>
            </a:r>
            <a:endParaRPr lang="tr-TR" dirty="0"/>
          </a:p>
          <a:p>
            <a:r>
              <a:rPr lang="tr-TR" dirty="0" err="1"/>
              <a:t>veins</a:t>
            </a:r>
            <a:r>
              <a:rPr lang="tr-TR" dirty="0"/>
              <a:t>; </a:t>
            </a:r>
            <a:r>
              <a:rPr lang="tr-TR" dirty="0" smtClean="0"/>
              <a:t>a1</a:t>
            </a:r>
            <a:r>
              <a:rPr lang="tr-TR" dirty="0"/>
              <a:t>, </a:t>
            </a:r>
            <a:r>
              <a:rPr lang="tr-TR" dirty="0" err="1"/>
              <a:t>azygos</a:t>
            </a:r>
            <a:r>
              <a:rPr lang="tr-TR" dirty="0"/>
              <a:t> </a:t>
            </a:r>
            <a:r>
              <a:rPr lang="tr-TR" dirty="0" err="1"/>
              <a:t>system</a:t>
            </a:r>
            <a:r>
              <a:rPr lang="tr-TR" dirty="0"/>
              <a:t>; </a:t>
            </a:r>
            <a:endParaRPr lang="tr-TR" dirty="0" smtClean="0"/>
          </a:p>
          <a:p>
            <a:r>
              <a:rPr lang="tr-TR" dirty="0" smtClean="0"/>
              <a:t>b</a:t>
            </a:r>
            <a:r>
              <a:rPr lang="tr-TR" dirty="0"/>
              <a:t>, </a:t>
            </a:r>
            <a:r>
              <a:rPr lang="tr-TR" dirty="0" err="1"/>
              <a:t>vasa</a:t>
            </a:r>
            <a:r>
              <a:rPr lang="tr-TR" dirty="0"/>
              <a:t> </a:t>
            </a:r>
            <a:r>
              <a:rPr lang="tr-TR" dirty="0" err="1"/>
              <a:t>brevia</a:t>
            </a:r>
            <a:r>
              <a:rPr lang="tr-TR" dirty="0"/>
              <a:t>; </a:t>
            </a:r>
            <a:endParaRPr lang="tr-TR" dirty="0" smtClean="0"/>
          </a:p>
          <a:p>
            <a:r>
              <a:rPr lang="tr-TR" dirty="0" smtClean="0"/>
              <a:t>c</a:t>
            </a:r>
            <a:r>
              <a:rPr lang="tr-TR" dirty="0"/>
              <a:t>, </a:t>
            </a:r>
            <a:r>
              <a:rPr lang="tr-TR" dirty="0" err="1"/>
              <a:t>middle</a:t>
            </a:r>
            <a:r>
              <a:rPr lang="tr-TR" dirty="0"/>
              <a:t> </a:t>
            </a:r>
            <a:r>
              <a:rPr lang="tr-TR" dirty="0" err="1"/>
              <a:t>and</a:t>
            </a:r>
            <a:r>
              <a:rPr lang="tr-TR" dirty="0"/>
              <a:t> </a:t>
            </a:r>
            <a:r>
              <a:rPr lang="tr-TR" dirty="0" err="1" smtClean="0"/>
              <a:t>inf</a:t>
            </a:r>
            <a:r>
              <a:rPr lang="tr-TR" dirty="0" smtClean="0"/>
              <a:t>. </a:t>
            </a:r>
            <a:r>
              <a:rPr lang="tr-TR" dirty="0" err="1" smtClean="0"/>
              <a:t>hemoroidal</a:t>
            </a:r>
            <a:endParaRPr lang="tr-TR" dirty="0"/>
          </a:p>
          <a:p>
            <a:r>
              <a:rPr lang="tr-TR" dirty="0" err="1"/>
              <a:t>veins</a:t>
            </a:r>
            <a:r>
              <a:rPr lang="tr-TR" dirty="0"/>
              <a:t>; </a:t>
            </a:r>
            <a:endParaRPr lang="tr-TR" dirty="0" smtClean="0"/>
          </a:p>
          <a:p>
            <a:r>
              <a:rPr lang="tr-TR" dirty="0" smtClean="0"/>
              <a:t>d</a:t>
            </a:r>
            <a:r>
              <a:rPr lang="tr-TR" dirty="0"/>
              <a:t>, </a:t>
            </a:r>
            <a:r>
              <a:rPr lang="tr-TR" dirty="0" err="1"/>
              <a:t>intestinal</a:t>
            </a:r>
            <a:r>
              <a:rPr lang="tr-TR" dirty="0"/>
              <a:t>; </a:t>
            </a:r>
            <a:endParaRPr lang="tr-TR" dirty="0" smtClean="0"/>
          </a:p>
          <a:p>
            <a:r>
              <a:rPr lang="tr-TR" dirty="0" smtClean="0"/>
              <a:t>e</a:t>
            </a:r>
            <a:r>
              <a:rPr lang="tr-TR" dirty="0"/>
              <a:t>, </a:t>
            </a:r>
            <a:r>
              <a:rPr lang="tr-TR" dirty="0" err="1" smtClean="0"/>
              <a:t>epigastric</a:t>
            </a:r>
            <a:r>
              <a:rPr lang="tr-TR" dirty="0" smtClean="0"/>
              <a:t> </a:t>
            </a:r>
            <a:r>
              <a:rPr lang="tr-TR" dirty="0" err="1" smtClean="0"/>
              <a:t>venler</a:t>
            </a:r>
            <a:endParaRPr lang="tr-TR" dirty="0"/>
          </a:p>
          <a:p>
            <a:endParaRPr lang="tr-TR" dirty="0"/>
          </a:p>
        </p:txBody>
      </p:sp>
      <p:pic>
        <p:nvPicPr>
          <p:cNvPr id="4" name="Resim 3"/>
          <p:cNvPicPr>
            <a:picLocks noChangeAspect="1"/>
          </p:cNvPicPr>
          <p:nvPr/>
        </p:nvPicPr>
        <p:blipFill>
          <a:blip r:embed="rId2"/>
          <a:stretch>
            <a:fillRect/>
          </a:stretch>
        </p:blipFill>
        <p:spPr>
          <a:xfrm>
            <a:off x="3995936" y="32719"/>
            <a:ext cx="5121134" cy="6858000"/>
          </a:xfrm>
          <a:prstGeom prst="rect">
            <a:avLst/>
          </a:prstGeom>
        </p:spPr>
      </p:pic>
    </p:spTree>
    <p:extLst>
      <p:ext uri="{BB962C8B-B14F-4D97-AF65-F5344CB8AC3E}">
        <p14:creationId xmlns:p14="http://schemas.microsoft.com/office/powerpoint/2010/main" val="1485273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251520" y="254000"/>
            <a:ext cx="8784976" cy="6350000"/>
          </a:xfrm>
          <a:prstGeom prst="rect">
            <a:avLst/>
          </a:prstGeom>
        </p:spPr>
      </p:pic>
    </p:spTree>
    <p:extLst>
      <p:ext uri="{BB962C8B-B14F-4D97-AF65-F5344CB8AC3E}">
        <p14:creationId xmlns:p14="http://schemas.microsoft.com/office/powerpoint/2010/main" val="1000539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solidFill>
            <a:srgbClr val="FFC000"/>
          </a:solidFill>
        </p:spPr>
        <p:txBody>
          <a:bodyPr/>
          <a:lstStyle/>
          <a:p>
            <a:r>
              <a:rPr lang="tr-TR" dirty="0" smtClean="0"/>
              <a:t>Portal Hipertansiyon </a:t>
            </a:r>
            <a:r>
              <a:rPr lang="tr-TR" dirty="0" err="1" smtClean="0"/>
              <a:t>Etyoloji</a:t>
            </a:r>
            <a:endParaRPr lang="tr-TR" dirty="0"/>
          </a:p>
        </p:txBody>
      </p:sp>
      <p:pic>
        <p:nvPicPr>
          <p:cNvPr id="8" name="İçerik Yer Tutucusu 7"/>
          <p:cNvPicPr>
            <a:picLocks noGrp="1" noChangeAspect="1"/>
          </p:cNvPicPr>
          <p:nvPr>
            <p:ph sz="half" idx="1"/>
          </p:nvPr>
        </p:nvPicPr>
        <p:blipFill>
          <a:blip r:embed="rId2"/>
          <a:stretch>
            <a:fillRect/>
          </a:stretch>
        </p:blipFill>
        <p:spPr>
          <a:xfrm>
            <a:off x="457200" y="1600200"/>
            <a:ext cx="3810000" cy="4349080"/>
          </a:xfrm>
          <a:prstGeom prst="rect">
            <a:avLst/>
          </a:prstGeom>
        </p:spPr>
      </p:pic>
      <p:pic>
        <p:nvPicPr>
          <p:cNvPr id="9" name="İçerik Yer Tutucusu 8"/>
          <p:cNvPicPr>
            <a:picLocks noGrp="1" noChangeAspect="1"/>
          </p:cNvPicPr>
          <p:nvPr>
            <p:ph sz="half" idx="2"/>
          </p:nvPr>
        </p:nvPicPr>
        <p:blipFill>
          <a:blip r:embed="rId3"/>
          <a:stretch>
            <a:fillRect/>
          </a:stretch>
        </p:blipFill>
        <p:spPr>
          <a:xfrm>
            <a:off x="4716016" y="1600200"/>
            <a:ext cx="4248472" cy="4637112"/>
          </a:xfrm>
          <a:prstGeom prst="rect">
            <a:avLst/>
          </a:prstGeom>
        </p:spPr>
      </p:pic>
    </p:spTree>
    <p:extLst>
      <p:ext uri="{BB962C8B-B14F-4D97-AF65-F5344CB8AC3E}">
        <p14:creationId xmlns:p14="http://schemas.microsoft.com/office/powerpoint/2010/main" val="1178228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title"/>
          </p:nvPr>
        </p:nvSpPr>
        <p:spPr/>
        <p:txBody>
          <a:bodyPr/>
          <a:lstStyle/>
          <a:p>
            <a:r>
              <a:rPr lang="tr-TR" dirty="0" smtClean="0"/>
              <a:t>TIPS ve Cerrahi </a:t>
            </a:r>
            <a:r>
              <a:rPr lang="tr-TR" dirty="0" err="1" smtClean="0"/>
              <a:t>Şant</a:t>
            </a:r>
            <a:r>
              <a:rPr lang="tr-TR" dirty="0" smtClean="0"/>
              <a:t> ameliyatları</a:t>
            </a:r>
            <a:endParaRPr lang="tr-TR" dirty="0"/>
          </a:p>
        </p:txBody>
      </p:sp>
      <p:sp>
        <p:nvSpPr>
          <p:cNvPr id="12" name="Metin Yer Tutucusu 11"/>
          <p:cNvSpPr>
            <a:spLocks noGrp="1"/>
          </p:cNvSpPr>
          <p:nvPr>
            <p:ph type="body" idx="1"/>
          </p:nvPr>
        </p:nvSpPr>
        <p:spPr/>
        <p:txBody>
          <a:bodyPr/>
          <a:lstStyle/>
          <a:p>
            <a:r>
              <a:rPr lang="tr-TR" dirty="0" smtClean="0"/>
              <a:t>TIPS</a:t>
            </a:r>
            <a:endParaRPr lang="tr-TR" dirty="0"/>
          </a:p>
        </p:txBody>
      </p:sp>
      <p:pic>
        <p:nvPicPr>
          <p:cNvPr id="11" name="İçerik Yer Tutucusu 10"/>
          <p:cNvPicPr>
            <a:picLocks noGrp="1" noChangeAspect="1"/>
          </p:cNvPicPr>
          <p:nvPr>
            <p:ph sz="half" idx="2"/>
          </p:nvPr>
        </p:nvPicPr>
        <p:blipFill>
          <a:blip r:embed="rId2"/>
          <a:stretch>
            <a:fillRect/>
          </a:stretch>
        </p:blipFill>
        <p:spPr>
          <a:xfrm>
            <a:off x="457200" y="2327878"/>
            <a:ext cx="4040188" cy="3645282"/>
          </a:xfrm>
          <a:prstGeom prst="rect">
            <a:avLst/>
          </a:prstGeom>
        </p:spPr>
      </p:pic>
      <p:pic>
        <p:nvPicPr>
          <p:cNvPr id="10" name="İçerik Yer Tutucusu 9"/>
          <p:cNvPicPr>
            <a:picLocks noGrp="1" noChangeAspect="1"/>
          </p:cNvPicPr>
          <p:nvPr>
            <p:ph sz="quarter" idx="4"/>
          </p:nvPr>
        </p:nvPicPr>
        <p:blipFill>
          <a:blip r:embed="rId3"/>
          <a:stretch>
            <a:fillRect/>
          </a:stretch>
        </p:blipFill>
        <p:spPr>
          <a:xfrm>
            <a:off x="4645025" y="1124744"/>
            <a:ext cx="4041775" cy="5400600"/>
          </a:xfrm>
          <a:prstGeom prst="rect">
            <a:avLst/>
          </a:prstGeom>
        </p:spPr>
      </p:pic>
    </p:spTree>
    <p:extLst>
      <p:ext uri="{BB962C8B-B14F-4D97-AF65-F5344CB8AC3E}">
        <p14:creationId xmlns:p14="http://schemas.microsoft.com/office/powerpoint/2010/main" val="18059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eniz Balcı\AppData\Roaming\PixelMetrics\CaptureWiz\Temp\4.png"/>
          <p:cNvPicPr>
            <a:picLocks noChangeAspect="1" noChangeArrowheads="1"/>
          </p:cNvPicPr>
          <p:nvPr/>
        </p:nvPicPr>
        <p:blipFill>
          <a:blip r:embed="rId2"/>
          <a:srcRect/>
          <a:stretch>
            <a:fillRect/>
          </a:stretch>
        </p:blipFill>
        <p:spPr bwMode="auto">
          <a:xfrm>
            <a:off x="0" y="357166"/>
            <a:ext cx="9082071" cy="621510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eniz Balcı\AppData\Roaming\PixelMetrics\CaptureWiz\Temp\5.png"/>
          <p:cNvPicPr>
            <a:picLocks noChangeAspect="1" noChangeArrowheads="1"/>
          </p:cNvPicPr>
          <p:nvPr/>
        </p:nvPicPr>
        <p:blipFill>
          <a:blip r:embed="rId2"/>
          <a:srcRect/>
          <a:stretch>
            <a:fillRect/>
          </a:stretch>
        </p:blipFill>
        <p:spPr bwMode="auto">
          <a:xfrm>
            <a:off x="142844" y="0"/>
            <a:ext cx="8786206" cy="671517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243821"/>
            <a:ext cx="9144000" cy="6370358"/>
          </a:xfrm>
          <a:prstGeom prst="rect">
            <a:avLst/>
          </a:prstGeom>
        </p:spPr>
      </p:pic>
    </p:spTree>
    <p:extLst>
      <p:ext uri="{BB962C8B-B14F-4D97-AF65-F5344CB8AC3E}">
        <p14:creationId xmlns:p14="http://schemas.microsoft.com/office/powerpoint/2010/main" val="712606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484784"/>
            <a:ext cx="9144000" cy="4927337"/>
          </a:xfrm>
          <a:prstGeom prst="rect">
            <a:avLst/>
          </a:prstGeom>
        </p:spPr>
      </p:pic>
      <p:sp>
        <p:nvSpPr>
          <p:cNvPr id="5" name="Başlık 4"/>
          <p:cNvSpPr>
            <a:spLocks noGrp="1"/>
          </p:cNvSpPr>
          <p:nvPr>
            <p:ph type="title"/>
          </p:nvPr>
        </p:nvSpPr>
        <p:spPr>
          <a:solidFill>
            <a:srgbClr val="FFC000"/>
          </a:solidFill>
        </p:spPr>
        <p:txBody>
          <a:bodyPr/>
          <a:lstStyle/>
          <a:p>
            <a:r>
              <a:rPr lang="tr-TR" dirty="0" smtClean="0"/>
              <a:t>Siroz hastalarda </a:t>
            </a:r>
            <a:r>
              <a:rPr lang="tr-TR" dirty="0" err="1" smtClean="0"/>
              <a:t>Laboratuar</a:t>
            </a:r>
            <a:endParaRPr lang="tr-TR" dirty="0"/>
          </a:p>
        </p:txBody>
      </p:sp>
    </p:spTree>
    <p:extLst>
      <p:ext uri="{BB962C8B-B14F-4D97-AF65-F5344CB8AC3E}">
        <p14:creationId xmlns:p14="http://schemas.microsoft.com/office/powerpoint/2010/main" val="211404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FFC000"/>
          </a:solidFill>
        </p:spPr>
        <p:txBody>
          <a:bodyPr/>
          <a:lstStyle/>
          <a:p>
            <a:r>
              <a:rPr lang="tr-TR" dirty="0"/>
              <a:t>Siroz hastalarda </a:t>
            </a:r>
            <a:r>
              <a:rPr lang="tr-TR" dirty="0" err="1"/>
              <a:t>Laboratuar</a:t>
            </a:r>
            <a:endParaRPr lang="tr-TR" dirty="0"/>
          </a:p>
        </p:txBody>
      </p:sp>
      <p:pic>
        <p:nvPicPr>
          <p:cNvPr id="3" name="Resim 2"/>
          <p:cNvPicPr>
            <a:picLocks noChangeAspect="1"/>
          </p:cNvPicPr>
          <p:nvPr/>
        </p:nvPicPr>
        <p:blipFill>
          <a:blip r:embed="rId2"/>
          <a:stretch>
            <a:fillRect/>
          </a:stretch>
        </p:blipFill>
        <p:spPr>
          <a:xfrm>
            <a:off x="4355" y="1422193"/>
            <a:ext cx="9144000" cy="5197126"/>
          </a:xfrm>
          <a:prstGeom prst="rect">
            <a:avLst/>
          </a:prstGeom>
        </p:spPr>
      </p:pic>
    </p:spTree>
    <p:extLst>
      <p:ext uri="{BB962C8B-B14F-4D97-AF65-F5344CB8AC3E}">
        <p14:creationId xmlns:p14="http://schemas.microsoft.com/office/powerpoint/2010/main" val="82235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eniz Balcı\AppData\Roaming\PixelMetrics\CaptureWiz\Temp\5.png"/>
          <p:cNvPicPr>
            <a:picLocks noChangeAspect="1" noChangeArrowheads="1"/>
          </p:cNvPicPr>
          <p:nvPr/>
        </p:nvPicPr>
        <p:blipFill>
          <a:blip r:embed="rId2"/>
          <a:srcRect/>
          <a:stretch>
            <a:fillRect/>
          </a:stretch>
        </p:blipFill>
        <p:spPr bwMode="auto">
          <a:xfrm>
            <a:off x="142844" y="0"/>
            <a:ext cx="8786206" cy="671517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1143000"/>
          </a:xfrm>
        </p:spPr>
        <p:txBody>
          <a:bodyPr/>
          <a:lstStyle/>
          <a:p>
            <a:r>
              <a:rPr lang="tr-TR" dirty="0" smtClean="0"/>
              <a:t>DEKOMPANSE SİROZ</a:t>
            </a:r>
            <a:endParaRPr lang="tr-TR" dirty="0"/>
          </a:p>
        </p:txBody>
      </p:sp>
      <p:sp>
        <p:nvSpPr>
          <p:cNvPr id="3" name="Content Placeholder 2"/>
          <p:cNvSpPr>
            <a:spLocks noGrp="1"/>
          </p:cNvSpPr>
          <p:nvPr>
            <p:ph idx="1"/>
          </p:nvPr>
        </p:nvSpPr>
        <p:spPr/>
        <p:txBody>
          <a:bodyPr/>
          <a:lstStyle/>
          <a:p>
            <a:r>
              <a:rPr lang="tr-TR" dirty="0" smtClean="0"/>
              <a:t>ASİT</a:t>
            </a:r>
          </a:p>
          <a:p>
            <a:r>
              <a:rPr lang="tr-TR" dirty="0" smtClean="0"/>
              <a:t>ENSEFALOPATİ</a:t>
            </a:r>
          </a:p>
          <a:p>
            <a:r>
              <a:rPr lang="tr-TR" dirty="0" smtClean="0"/>
              <a:t>ÖZOFAGUS VARİS KANAMASI</a:t>
            </a:r>
          </a:p>
          <a:p>
            <a:r>
              <a:rPr lang="tr-TR" dirty="0" smtClean="0"/>
              <a:t>SARILIK</a:t>
            </a:r>
          </a:p>
          <a:p>
            <a:r>
              <a:rPr lang="tr-TR" dirty="0" smtClean="0"/>
              <a:t>HEPATORENAL SENDROM</a:t>
            </a:r>
          </a:p>
          <a:p>
            <a:r>
              <a:rPr lang="tr-TR" dirty="0" smtClean="0"/>
              <a:t>HEPATOPULMONER SENDROM</a:t>
            </a:r>
          </a:p>
          <a:p>
            <a:r>
              <a:rPr lang="tr-TR" dirty="0" smtClean="0"/>
              <a:t>PORTOPULMONER HİPERTANSİYON</a:t>
            </a:r>
            <a:endParaRPr lang="tr-T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Deniz Balcı\AppData\Roaming\PixelMetrics\CaptureWiz\Temp\25.png"/>
          <p:cNvPicPr>
            <a:picLocks noChangeAspect="1" noChangeArrowheads="1"/>
          </p:cNvPicPr>
          <p:nvPr/>
        </p:nvPicPr>
        <p:blipFill>
          <a:blip r:embed="rId2"/>
          <a:srcRect/>
          <a:stretch>
            <a:fillRect/>
          </a:stretch>
        </p:blipFill>
        <p:spPr bwMode="auto">
          <a:xfrm>
            <a:off x="428596" y="285728"/>
            <a:ext cx="8358246" cy="624405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Deniz Balcı\AppData\Roaming\PixelMetrics\CaptureWiz\Temp\28.png"/>
          <p:cNvPicPr>
            <a:picLocks noChangeAspect="1" noChangeArrowheads="1"/>
          </p:cNvPicPr>
          <p:nvPr/>
        </p:nvPicPr>
        <p:blipFill>
          <a:blip r:embed="rId2"/>
          <a:srcRect/>
          <a:stretch>
            <a:fillRect/>
          </a:stretch>
        </p:blipFill>
        <p:spPr bwMode="auto">
          <a:xfrm>
            <a:off x="1285852" y="1071546"/>
            <a:ext cx="5695950" cy="5172075"/>
          </a:xfrm>
          <a:prstGeom prst="rect">
            <a:avLst/>
          </a:prstGeom>
          <a:noFill/>
        </p:spPr>
      </p:pic>
      <p:sp>
        <p:nvSpPr>
          <p:cNvPr id="3" name="TextBox 2"/>
          <p:cNvSpPr txBox="1"/>
          <p:nvPr/>
        </p:nvSpPr>
        <p:spPr>
          <a:xfrm>
            <a:off x="571472" y="6143644"/>
            <a:ext cx="7786742" cy="553998"/>
          </a:xfrm>
          <a:prstGeom prst="rect">
            <a:avLst/>
          </a:prstGeom>
          <a:noFill/>
        </p:spPr>
        <p:txBody>
          <a:bodyPr wrap="square" rtlCol="0">
            <a:spAutoFit/>
          </a:bodyPr>
          <a:lstStyle/>
          <a:p>
            <a:r>
              <a:rPr lang="en-US" sz="1400" b="1" dirty="0" err="1"/>
              <a:t>Gennaro</a:t>
            </a:r>
            <a:r>
              <a:rPr lang="en-US" sz="1400" b="1" dirty="0"/>
              <a:t> D'Amico et al. Natural history and prognostic indicators of survival in cirrhosis: </a:t>
            </a:r>
            <a:r>
              <a:rPr lang="tr-TR" sz="1400" b="1" dirty="0"/>
              <a:t> </a:t>
            </a:r>
            <a:r>
              <a:rPr lang="tr-TR" sz="1400" b="1" dirty="0" smtClean="0"/>
              <a:t>A </a:t>
            </a:r>
            <a:r>
              <a:rPr lang="en-US" sz="1400" dirty="0" smtClean="0"/>
              <a:t>systematic </a:t>
            </a:r>
            <a:r>
              <a:rPr lang="en-US" sz="1400" dirty="0"/>
              <a:t>review of 118 studies. </a:t>
            </a:r>
            <a:r>
              <a:rPr lang="en-US" sz="1600" dirty="0" smtClean="0"/>
              <a:t>J</a:t>
            </a:r>
            <a:r>
              <a:rPr lang="tr-TR" sz="1600" dirty="0" smtClean="0"/>
              <a:t>ournal of</a:t>
            </a:r>
            <a:r>
              <a:rPr lang="en-US" sz="1600" dirty="0" smtClean="0"/>
              <a:t> </a:t>
            </a:r>
            <a:r>
              <a:rPr lang="en-US" sz="1600" dirty="0" err="1" smtClean="0"/>
              <a:t>Hepatol</a:t>
            </a:r>
            <a:r>
              <a:rPr lang="tr-TR" sz="1600" dirty="0" smtClean="0"/>
              <a:t>ogy</a:t>
            </a:r>
            <a:r>
              <a:rPr lang="en-US" sz="1600" dirty="0" smtClean="0"/>
              <a:t> </a:t>
            </a:r>
            <a:r>
              <a:rPr lang="en-US" sz="1600" dirty="0"/>
              <a:t>2006</a:t>
            </a:r>
            <a:endParaRPr lang="tr-TR" sz="1600" dirty="0"/>
          </a:p>
        </p:txBody>
      </p:sp>
      <p:sp>
        <p:nvSpPr>
          <p:cNvPr id="4" name="TextBox 3"/>
          <p:cNvSpPr txBox="1"/>
          <p:nvPr/>
        </p:nvSpPr>
        <p:spPr>
          <a:xfrm>
            <a:off x="1357290" y="285728"/>
            <a:ext cx="6273641" cy="461665"/>
          </a:xfrm>
          <a:prstGeom prst="rect">
            <a:avLst/>
          </a:prstGeom>
          <a:noFill/>
        </p:spPr>
        <p:txBody>
          <a:bodyPr wrap="none" rtlCol="0">
            <a:spAutoFit/>
          </a:bodyPr>
          <a:lstStyle/>
          <a:p>
            <a:r>
              <a:rPr lang="tr-TR" sz="2400" dirty="0" smtClean="0"/>
              <a:t>KOMPANSE // DEKOMPANSE SİROZDA SAĞKALIM</a:t>
            </a:r>
            <a:endParaRPr lang="tr-TR"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Deniz Balcı\AppData\Roaming\PixelMetrics\CaptureWiz\Temp\27.png"/>
          <p:cNvPicPr>
            <a:picLocks noChangeAspect="1" noChangeArrowheads="1"/>
          </p:cNvPicPr>
          <p:nvPr/>
        </p:nvPicPr>
        <p:blipFill>
          <a:blip r:embed="rId2"/>
          <a:srcRect/>
          <a:stretch>
            <a:fillRect/>
          </a:stretch>
        </p:blipFill>
        <p:spPr bwMode="auto">
          <a:xfrm>
            <a:off x="714348" y="1071546"/>
            <a:ext cx="7477125" cy="4962526"/>
          </a:xfrm>
          <a:prstGeom prst="rect">
            <a:avLst/>
          </a:prstGeom>
          <a:noFill/>
        </p:spPr>
      </p:pic>
      <p:sp>
        <p:nvSpPr>
          <p:cNvPr id="3" name="TextBox 2"/>
          <p:cNvSpPr txBox="1"/>
          <p:nvPr/>
        </p:nvSpPr>
        <p:spPr>
          <a:xfrm>
            <a:off x="1357290" y="428604"/>
            <a:ext cx="6549935" cy="523220"/>
          </a:xfrm>
          <a:prstGeom prst="rect">
            <a:avLst/>
          </a:prstGeom>
          <a:noFill/>
        </p:spPr>
        <p:txBody>
          <a:bodyPr wrap="none" rtlCol="0">
            <a:spAutoFit/>
          </a:bodyPr>
          <a:lstStyle/>
          <a:p>
            <a:r>
              <a:rPr lang="tr-TR" sz="2800" dirty="0" smtClean="0"/>
              <a:t>Child evresine göre sirozlu hastada sağkalım</a:t>
            </a:r>
            <a:endParaRPr lang="tr-TR" sz="2800" dirty="0"/>
          </a:p>
        </p:txBody>
      </p:sp>
      <p:sp>
        <p:nvSpPr>
          <p:cNvPr id="4" name="TextBox 3"/>
          <p:cNvSpPr txBox="1"/>
          <p:nvPr/>
        </p:nvSpPr>
        <p:spPr>
          <a:xfrm>
            <a:off x="571472" y="6143644"/>
            <a:ext cx="7786742" cy="553998"/>
          </a:xfrm>
          <a:prstGeom prst="rect">
            <a:avLst/>
          </a:prstGeom>
          <a:noFill/>
        </p:spPr>
        <p:txBody>
          <a:bodyPr wrap="square" rtlCol="0">
            <a:spAutoFit/>
          </a:bodyPr>
          <a:lstStyle/>
          <a:p>
            <a:r>
              <a:rPr lang="en-US" sz="1400" b="1" dirty="0" err="1"/>
              <a:t>Gennaro</a:t>
            </a:r>
            <a:r>
              <a:rPr lang="en-US" sz="1400" b="1" dirty="0"/>
              <a:t> D'Amico et al. Natural history and prognostic indicators of survival in cirrhosis: </a:t>
            </a:r>
            <a:r>
              <a:rPr lang="tr-TR" sz="1400" b="1" dirty="0"/>
              <a:t> </a:t>
            </a:r>
            <a:r>
              <a:rPr lang="tr-TR" sz="1400" b="1" dirty="0" smtClean="0"/>
              <a:t>A </a:t>
            </a:r>
            <a:r>
              <a:rPr lang="en-US" sz="1400" dirty="0" smtClean="0"/>
              <a:t>systematic </a:t>
            </a:r>
            <a:r>
              <a:rPr lang="en-US" sz="1400" dirty="0"/>
              <a:t>review of 118 studies. </a:t>
            </a:r>
            <a:r>
              <a:rPr lang="en-US" sz="1600" dirty="0" smtClean="0"/>
              <a:t>J</a:t>
            </a:r>
            <a:r>
              <a:rPr lang="tr-TR" sz="1600" dirty="0" smtClean="0"/>
              <a:t>ournal of</a:t>
            </a:r>
            <a:r>
              <a:rPr lang="en-US" sz="1600" dirty="0" smtClean="0"/>
              <a:t> </a:t>
            </a:r>
            <a:r>
              <a:rPr lang="en-US" sz="1600" dirty="0" err="1" smtClean="0"/>
              <a:t>Hepatol</a:t>
            </a:r>
            <a:r>
              <a:rPr lang="tr-TR" sz="1600" dirty="0" smtClean="0"/>
              <a:t>ogy</a:t>
            </a:r>
            <a:r>
              <a:rPr lang="en-US" sz="1600" dirty="0" smtClean="0"/>
              <a:t> </a:t>
            </a:r>
            <a:r>
              <a:rPr lang="en-US" sz="1600" dirty="0"/>
              <a:t>2006</a:t>
            </a:r>
            <a:endParaRPr lang="tr-TR"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Deniz Balcı\AppData\Roaming\PixelMetrics\CaptureWiz\Temp\26.png"/>
          <p:cNvPicPr>
            <a:picLocks noChangeAspect="1" noChangeArrowheads="1"/>
          </p:cNvPicPr>
          <p:nvPr/>
        </p:nvPicPr>
        <p:blipFill>
          <a:blip r:embed="rId2"/>
          <a:srcRect/>
          <a:stretch>
            <a:fillRect/>
          </a:stretch>
        </p:blipFill>
        <p:spPr bwMode="auto">
          <a:xfrm>
            <a:off x="285720" y="357166"/>
            <a:ext cx="8501122" cy="632454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tr-TR" dirty="0" smtClean="0"/>
              <a:t>KARACİĞER NAKİL ENDİKASYONLARI</a:t>
            </a:r>
            <a:endParaRPr lang="tr-TR" dirty="0"/>
          </a:p>
        </p:txBody>
      </p:sp>
      <p:sp>
        <p:nvSpPr>
          <p:cNvPr id="6" name="Content Placeholder 5"/>
          <p:cNvSpPr>
            <a:spLocks noGrp="1"/>
          </p:cNvSpPr>
          <p:nvPr>
            <p:ph idx="1"/>
          </p:nvPr>
        </p:nvSpPr>
        <p:spPr/>
        <p:txBody>
          <a:bodyPr/>
          <a:lstStyle/>
          <a:p>
            <a:r>
              <a:rPr lang="tr-TR" dirty="0" smtClean="0"/>
              <a:t>DEKOMPANSE KARACİĞER SİROZU</a:t>
            </a:r>
          </a:p>
          <a:p>
            <a:pPr lvl="1"/>
            <a:r>
              <a:rPr lang="tr-TR" dirty="0" smtClean="0"/>
              <a:t>Konjenital (Bilier atrezi,...)</a:t>
            </a:r>
          </a:p>
          <a:p>
            <a:pPr lvl="1"/>
            <a:r>
              <a:rPr lang="tr-TR" dirty="0" smtClean="0"/>
              <a:t>Viral (Hepatit,...)</a:t>
            </a:r>
          </a:p>
          <a:p>
            <a:pPr lvl="1"/>
            <a:r>
              <a:rPr lang="tr-TR" dirty="0" smtClean="0"/>
              <a:t>Metabolik (Wilson H,...)</a:t>
            </a:r>
          </a:p>
          <a:p>
            <a:pPr lvl="1"/>
            <a:r>
              <a:rPr lang="tr-TR" dirty="0" smtClean="0"/>
              <a:t>İnfiltratif ve neoplastik</a:t>
            </a:r>
          </a:p>
          <a:p>
            <a:r>
              <a:rPr lang="tr-TR" dirty="0" smtClean="0"/>
              <a:t>AKUT KARACİĞER YETMEZLİĞİ</a:t>
            </a:r>
          </a:p>
          <a:p>
            <a:pPr lvl="1"/>
            <a:r>
              <a:rPr lang="tr-TR" dirty="0" smtClean="0"/>
              <a:t>Viral, mantar, İlaçlar</a:t>
            </a:r>
          </a:p>
          <a:p>
            <a:r>
              <a:rPr lang="tr-TR" dirty="0" smtClean="0"/>
              <a:t>KARACİĞER KANSERİ</a:t>
            </a:r>
          </a:p>
          <a:p>
            <a:pPr>
              <a:buNone/>
            </a:pPr>
            <a:endParaRPr lang="tr-TR" dirty="0" smtClean="0"/>
          </a:p>
        </p:txBody>
      </p:sp>
      <p:pic>
        <p:nvPicPr>
          <p:cNvPr id="37894" name="Picture 6" descr="C:\Users\Deniz Balcı\AppData\Roaming\PixelMetrics\CaptureWiz\Temp\29.png"/>
          <p:cNvPicPr>
            <a:picLocks noChangeAspect="1" noChangeArrowheads="1"/>
          </p:cNvPicPr>
          <p:nvPr/>
        </p:nvPicPr>
        <p:blipFill>
          <a:blip r:embed="rId2"/>
          <a:srcRect/>
          <a:stretch>
            <a:fillRect/>
          </a:stretch>
        </p:blipFill>
        <p:spPr bwMode="auto">
          <a:xfrm>
            <a:off x="5000628" y="4648199"/>
            <a:ext cx="3905250" cy="220980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descr="C:\Users\Deniz Balcı\AppData\Roaming\PixelMetrics\CaptureWiz\Temp\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712968"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215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oursewareobjects.elsevier.com/objects/elr/ExpertConsult/textbookofsurgery.com18e/IC/images/052005B.jpg"/>
          <p:cNvPicPr>
            <a:picLocks noChangeAspect="1" noChangeArrowheads="1"/>
          </p:cNvPicPr>
          <p:nvPr/>
        </p:nvPicPr>
        <p:blipFill>
          <a:blip r:embed="rId2"/>
          <a:srcRect/>
          <a:stretch>
            <a:fillRect/>
          </a:stretch>
        </p:blipFill>
        <p:spPr bwMode="auto">
          <a:xfrm>
            <a:off x="500034" y="285728"/>
            <a:ext cx="7620000" cy="6477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ORGAN NAKLİ </a:t>
            </a:r>
            <a:br>
              <a:rPr lang="tr-TR" dirty="0" smtClean="0"/>
            </a:br>
            <a:r>
              <a:rPr lang="tr-TR" dirty="0" smtClean="0"/>
              <a:t>ALICI OPERASYONU </a:t>
            </a:r>
            <a:endParaRPr lang="tr-TR" dirty="0"/>
          </a:p>
        </p:txBody>
      </p:sp>
      <p:sp>
        <p:nvSpPr>
          <p:cNvPr id="3" name="Subtitle 2"/>
          <p:cNvSpPr>
            <a:spLocks noGrp="1"/>
          </p:cNvSpPr>
          <p:nvPr>
            <p:ph type="subTitle" idx="1"/>
          </p:nvPr>
        </p:nvSpPr>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ctr"/>
            <a:r>
              <a:rPr lang="tr-TR" dirty="0" smtClean="0"/>
              <a:t>Full Size Kadavra Karaciğer Nakli</a:t>
            </a:r>
          </a:p>
        </p:txBody>
      </p:sp>
      <p:sp>
        <p:nvSpPr>
          <p:cNvPr id="111619" name="Rectangle 3"/>
          <p:cNvSpPr>
            <a:spLocks noGrp="1" noChangeArrowheads="1"/>
          </p:cNvSpPr>
          <p:nvPr>
            <p:ph idx="1"/>
          </p:nvPr>
        </p:nvSpPr>
        <p:spPr/>
        <p:txBody>
          <a:bodyPr/>
          <a:lstStyle/>
          <a:p>
            <a:endParaRPr lang="tr-TR" smtClean="0"/>
          </a:p>
        </p:txBody>
      </p:sp>
      <p:pic>
        <p:nvPicPr>
          <p:cNvPr id="111622" name="Picture 6" descr="http://3.bp.blogspot.com/-TZB7YREXP7Y/Thl6zbPSkOI/AAAAAAAAMlg/1eRMlRLaMs4/s1600/Liver+transplantation.jpg"/>
          <p:cNvPicPr>
            <a:picLocks noChangeAspect="1" noChangeArrowheads="1"/>
          </p:cNvPicPr>
          <p:nvPr/>
        </p:nvPicPr>
        <p:blipFill>
          <a:blip r:embed="rId3"/>
          <a:srcRect/>
          <a:stretch>
            <a:fillRect/>
          </a:stretch>
        </p:blipFill>
        <p:spPr bwMode="auto">
          <a:xfrm>
            <a:off x="571472" y="1334524"/>
            <a:ext cx="7744944" cy="4802768"/>
          </a:xfrm>
          <a:prstGeom prst="rect">
            <a:avLst/>
          </a:prstGeom>
          <a:noFill/>
        </p:spPr>
      </p:pic>
    </p:spTree>
    <p:extLst>
      <p:ext uri="{BB962C8B-B14F-4D97-AF65-F5344CB8AC3E}">
        <p14:creationId xmlns:p14="http://schemas.microsoft.com/office/powerpoint/2010/main" val="2973837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08920"/>
            <a:ext cx="8229600" cy="3425180"/>
          </a:xfrm>
        </p:spPr>
        <p:txBody>
          <a:bodyPr/>
          <a:lstStyle/>
          <a:p>
            <a:r>
              <a:rPr lang="tr-TR" dirty="0" smtClean="0"/>
              <a:t>Canlı vericili karaciğer nakli</a:t>
            </a:r>
            <a:endParaRPr lang="tr-TR" dirty="0"/>
          </a:p>
        </p:txBody>
      </p:sp>
    </p:spTree>
    <p:extLst>
      <p:ext uri="{BB962C8B-B14F-4D97-AF65-F5344CB8AC3E}">
        <p14:creationId xmlns:p14="http://schemas.microsoft.com/office/powerpoint/2010/main" val="3027298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Deniz Balcı\AppData\Roaming\PixelMetrics\CaptureWiz\Temp\31.png"/>
          <p:cNvPicPr>
            <a:picLocks noChangeAspect="1" noChangeArrowheads="1"/>
          </p:cNvPicPr>
          <p:nvPr/>
        </p:nvPicPr>
        <p:blipFill>
          <a:blip r:embed="rId2"/>
          <a:srcRect/>
          <a:stretch>
            <a:fillRect/>
          </a:stretch>
        </p:blipFill>
        <p:spPr bwMode="auto">
          <a:xfrm>
            <a:off x="4286248" y="928670"/>
            <a:ext cx="4421832" cy="5500726"/>
          </a:xfrm>
          <a:prstGeom prst="rect">
            <a:avLst/>
          </a:prstGeom>
          <a:noFill/>
        </p:spPr>
      </p:pic>
      <p:pic>
        <p:nvPicPr>
          <p:cNvPr id="52228" name="Picture 4" descr="C:\Users\Deniz Balcı\AppData\Roaming\PixelMetrics\CaptureWiz\Temp\32.png"/>
          <p:cNvPicPr>
            <a:picLocks noChangeAspect="1" noChangeArrowheads="1"/>
          </p:cNvPicPr>
          <p:nvPr/>
        </p:nvPicPr>
        <p:blipFill>
          <a:blip r:embed="rId3"/>
          <a:srcRect/>
          <a:stretch>
            <a:fillRect/>
          </a:stretch>
        </p:blipFill>
        <p:spPr bwMode="auto">
          <a:xfrm>
            <a:off x="357158" y="857232"/>
            <a:ext cx="3962400" cy="5753107"/>
          </a:xfrm>
          <a:prstGeom prst="rect">
            <a:avLst/>
          </a:prstGeom>
          <a:noFill/>
        </p:spPr>
      </p:pic>
      <p:sp>
        <p:nvSpPr>
          <p:cNvPr id="4" name="TextBox 3"/>
          <p:cNvSpPr txBox="1"/>
          <p:nvPr/>
        </p:nvSpPr>
        <p:spPr>
          <a:xfrm>
            <a:off x="928662" y="142852"/>
            <a:ext cx="6643734" cy="830997"/>
          </a:xfrm>
          <a:prstGeom prst="rect">
            <a:avLst/>
          </a:prstGeom>
          <a:noFill/>
        </p:spPr>
        <p:txBody>
          <a:bodyPr wrap="square" rtlCol="0">
            <a:spAutoFit/>
          </a:bodyPr>
          <a:lstStyle/>
          <a:p>
            <a:r>
              <a:rPr lang="tr-TR" dirty="0" smtClean="0"/>
              <a:t>	</a:t>
            </a:r>
            <a:r>
              <a:rPr lang="tr-TR" sz="2400" dirty="0" smtClean="0"/>
              <a:t>CANLI VERİCİLİ KARACİĞER NAKLİ</a:t>
            </a:r>
          </a:p>
          <a:p>
            <a:r>
              <a:rPr lang="tr-TR" sz="2400" dirty="0" smtClean="0"/>
              <a:t>ERİŞKİN  				PEDİATRİK</a:t>
            </a:r>
            <a:endParaRPr lang="tr-TR"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제목 1"/>
          <p:cNvSpPr>
            <a:spLocks noGrp="1"/>
          </p:cNvSpPr>
          <p:nvPr>
            <p:ph type="ctrTitle"/>
          </p:nvPr>
        </p:nvSpPr>
        <p:spPr>
          <a:xfrm>
            <a:off x="857956" y="357189"/>
            <a:ext cx="7772400" cy="1470025"/>
          </a:xfrm>
        </p:spPr>
        <p:txBody>
          <a:bodyPr>
            <a:normAutofit/>
          </a:bodyPr>
          <a:lstStyle/>
          <a:p>
            <a:pPr eaLnBrk="1" hangingPunct="1"/>
            <a:r>
              <a:rPr lang="tr-TR" altLang="ko-KR" sz="3200" dirty="0" smtClean="0">
                <a:solidFill>
                  <a:srgbClr val="002060"/>
                </a:solidFill>
                <a:latin typeface="Arial Black" pitchFamily="34" charset="0"/>
              </a:rPr>
              <a:t>Canlı Vericili Karaciğer Naklinde AMAÇ </a:t>
            </a:r>
            <a:endParaRPr lang="ko-KR" altLang="en-US" sz="3200" dirty="0" smtClean="0">
              <a:solidFill>
                <a:srgbClr val="002060"/>
              </a:solidFill>
              <a:latin typeface="Arial Black" pitchFamily="34" charset="0"/>
            </a:endParaRPr>
          </a:p>
        </p:txBody>
      </p:sp>
      <p:sp>
        <p:nvSpPr>
          <p:cNvPr id="14339" name="부제목 2"/>
          <p:cNvSpPr>
            <a:spLocks noGrp="1"/>
          </p:cNvSpPr>
          <p:nvPr>
            <p:ph type="subTitle" idx="1"/>
          </p:nvPr>
        </p:nvSpPr>
        <p:spPr/>
        <p:txBody>
          <a:bodyPr/>
          <a:lstStyle/>
          <a:p>
            <a:pPr eaLnBrk="1" hangingPunct="1"/>
            <a:endParaRPr lang="ko-KR" altLang="en-US" smtClean="0">
              <a:solidFill>
                <a:srgbClr val="898989"/>
              </a:solidFill>
            </a:endParaRPr>
          </a:p>
        </p:txBody>
      </p:sp>
      <p:sp>
        <p:nvSpPr>
          <p:cNvPr id="4" name="AutoShape 3"/>
          <p:cNvSpPr>
            <a:spLocks noChangeArrowheads="1"/>
          </p:cNvSpPr>
          <p:nvPr/>
        </p:nvSpPr>
        <p:spPr bwMode="auto">
          <a:xfrm>
            <a:off x="357158" y="2349501"/>
            <a:ext cx="8117975" cy="3436953"/>
          </a:xfrm>
          <a:prstGeom prst="bevel">
            <a:avLst>
              <a:gd name="adj" fmla="val 12500"/>
            </a:avLst>
          </a:prstGeom>
          <a:solidFill>
            <a:srgbClr val="FFFF66"/>
          </a:solidFill>
          <a:ln w="9525">
            <a:noFill/>
            <a:miter lim="800000"/>
            <a:headEnd/>
            <a:tailEnd/>
          </a:ln>
          <a:effectLst/>
        </p:spPr>
        <p:txBody>
          <a:bodyPr wrap="none" anchor="ctr"/>
          <a:lstStyle/>
          <a:p>
            <a:pPr marL="187325" fontAlgn="auto">
              <a:lnSpc>
                <a:spcPct val="130000"/>
              </a:lnSpc>
              <a:spcBef>
                <a:spcPts val="0"/>
              </a:spcBef>
              <a:spcAft>
                <a:spcPts val="0"/>
              </a:spcAft>
              <a:defRPr/>
            </a:pPr>
            <a:r>
              <a:rPr lang="tr-TR" altLang="ko-KR" sz="4000" dirty="0" smtClean="0">
                <a:solidFill>
                  <a:schemeClr val="tx2">
                    <a:lumMod val="75000"/>
                  </a:schemeClr>
                </a:solidFill>
                <a:effectLst>
                  <a:outerShdw blurRad="38100" dist="38100" dir="2700000" algn="tl">
                    <a:srgbClr val="000000"/>
                  </a:outerShdw>
                </a:effectLst>
                <a:latin typeface="Arial Black" pitchFamily="34" charset="0"/>
              </a:rPr>
              <a:t>1.VERİCİ</a:t>
            </a:r>
            <a:r>
              <a:rPr kumimoji="0" lang="en-US" altLang="ko-KR" sz="4000" dirty="0" smtClean="0">
                <a:solidFill>
                  <a:schemeClr val="tx2">
                    <a:lumMod val="75000"/>
                  </a:schemeClr>
                </a:solidFill>
                <a:effectLst>
                  <a:outerShdw blurRad="38100" dist="38100" dir="2700000" algn="tl">
                    <a:srgbClr val="000000"/>
                  </a:outerShdw>
                </a:effectLst>
                <a:latin typeface="Arial Black" pitchFamily="34" charset="0"/>
                <a:ea typeface="+mn-ea"/>
              </a:rPr>
              <a:t> </a:t>
            </a:r>
            <a:r>
              <a:rPr kumimoji="0" lang="tr-TR" altLang="ko-KR" sz="4000" dirty="0" smtClean="0">
                <a:solidFill>
                  <a:schemeClr val="tx2">
                    <a:lumMod val="75000"/>
                  </a:schemeClr>
                </a:solidFill>
                <a:effectLst>
                  <a:outerShdw blurRad="38100" dist="38100" dir="2700000" algn="tl">
                    <a:srgbClr val="000000"/>
                  </a:outerShdw>
                </a:effectLst>
                <a:latin typeface="Arial Black" pitchFamily="34" charset="0"/>
                <a:ea typeface="+mn-ea"/>
              </a:rPr>
              <a:t>GÜVENLİĞİ</a:t>
            </a:r>
          </a:p>
          <a:p>
            <a:pPr marL="187325" fontAlgn="auto">
              <a:lnSpc>
                <a:spcPct val="130000"/>
              </a:lnSpc>
              <a:spcBef>
                <a:spcPts val="0"/>
              </a:spcBef>
              <a:spcAft>
                <a:spcPts val="0"/>
              </a:spcAft>
              <a:defRPr/>
            </a:pPr>
            <a:r>
              <a:rPr lang="tr-TR" altLang="ko-KR" sz="4000" dirty="0">
                <a:solidFill>
                  <a:schemeClr val="tx2">
                    <a:lumMod val="75000"/>
                  </a:schemeClr>
                </a:solidFill>
                <a:effectLst>
                  <a:outerShdw blurRad="38100" dist="38100" dir="2700000" algn="tl">
                    <a:srgbClr val="000000"/>
                  </a:outerShdw>
                </a:effectLst>
                <a:latin typeface="Arial Black" pitchFamily="34" charset="0"/>
              </a:rPr>
              <a:t>	</a:t>
            </a:r>
            <a:r>
              <a:rPr lang="tr-TR" altLang="ko-KR" sz="4000" dirty="0" smtClean="0">
                <a:solidFill>
                  <a:schemeClr val="tx2">
                    <a:lumMod val="75000"/>
                  </a:schemeClr>
                </a:solidFill>
                <a:effectLst>
                  <a:outerShdw blurRad="38100" dist="38100" dir="2700000" algn="tl">
                    <a:srgbClr val="000000"/>
                  </a:outerShdw>
                </a:effectLst>
                <a:latin typeface="Arial Black" pitchFamily="34" charset="0"/>
              </a:rPr>
              <a:t>Remnant liver &gt; %30</a:t>
            </a:r>
            <a:endParaRPr kumimoji="0" lang="en-US" altLang="ko-KR" sz="4000" dirty="0">
              <a:solidFill>
                <a:schemeClr val="tx2">
                  <a:lumMod val="75000"/>
                </a:schemeClr>
              </a:solidFill>
              <a:effectLst>
                <a:outerShdw blurRad="38100" dist="38100" dir="2700000" algn="tl">
                  <a:srgbClr val="000000"/>
                </a:outerShdw>
              </a:effectLst>
              <a:latin typeface="Arial Black" pitchFamily="34" charset="0"/>
              <a:ea typeface="+mn-ea"/>
            </a:endParaRPr>
          </a:p>
          <a:p>
            <a:pPr marL="187325" fontAlgn="auto">
              <a:lnSpc>
                <a:spcPct val="130000"/>
              </a:lnSpc>
              <a:spcBef>
                <a:spcPts val="0"/>
              </a:spcBef>
              <a:spcAft>
                <a:spcPts val="0"/>
              </a:spcAft>
              <a:defRPr/>
            </a:pPr>
            <a:r>
              <a:rPr kumimoji="0" lang="tr-TR" altLang="ko-KR" sz="4000" dirty="0" smtClean="0">
                <a:solidFill>
                  <a:srgbClr val="FF0000"/>
                </a:solidFill>
                <a:effectLst>
                  <a:outerShdw blurRad="38100" dist="38100" dir="2700000" algn="tl">
                    <a:srgbClr val="000000"/>
                  </a:outerShdw>
                </a:effectLst>
                <a:latin typeface="Arial Black" pitchFamily="34" charset="0"/>
                <a:ea typeface="+mn-ea"/>
              </a:rPr>
              <a:t>2. Alıcıya uygun greft </a:t>
            </a:r>
          </a:p>
          <a:p>
            <a:pPr marL="187325" fontAlgn="auto">
              <a:lnSpc>
                <a:spcPct val="130000"/>
              </a:lnSpc>
              <a:spcBef>
                <a:spcPts val="0"/>
              </a:spcBef>
              <a:spcAft>
                <a:spcPts val="0"/>
              </a:spcAft>
              <a:defRPr/>
            </a:pPr>
            <a:r>
              <a:rPr lang="tr-TR" altLang="ko-KR" sz="4000" dirty="0" smtClean="0">
                <a:solidFill>
                  <a:srgbClr val="FF0000"/>
                </a:solidFill>
                <a:effectLst>
                  <a:outerShdw blurRad="38100" dist="38100" dir="2700000" algn="tl">
                    <a:srgbClr val="000000"/>
                  </a:outerShdw>
                </a:effectLst>
                <a:latin typeface="Arial Black" pitchFamily="34" charset="0"/>
              </a:rPr>
              <a:t>	GRWR &gt; 0.8</a:t>
            </a:r>
            <a:r>
              <a:rPr kumimoji="0" lang="tr-TR" altLang="ko-KR" sz="4000" dirty="0" smtClean="0">
                <a:solidFill>
                  <a:srgbClr val="FF0000"/>
                </a:solidFill>
                <a:effectLst>
                  <a:outerShdw blurRad="38100" dist="38100" dir="2700000" algn="tl">
                    <a:srgbClr val="000000"/>
                  </a:outerShdw>
                </a:effectLst>
                <a:latin typeface="Arial Black" pitchFamily="34" charset="0"/>
                <a:ea typeface="+mn-ea"/>
              </a:rPr>
              <a:t> </a:t>
            </a:r>
            <a:endParaRPr kumimoji="0" lang="en-US" altLang="ko-KR" sz="4000" dirty="0">
              <a:solidFill>
                <a:srgbClr val="FF0000"/>
              </a:solidFill>
              <a:effectLst>
                <a:outerShdw blurRad="38100" dist="38100" dir="2700000" algn="tl">
                  <a:srgbClr val="000000"/>
                </a:outerShdw>
              </a:effectLst>
              <a:latin typeface="Arial Black" pitchFamily="34" charset="0"/>
              <a:ea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tr-TR" altLang="tr-TR" sz="4400"/>
              <a:t/>
            </a:r>
            <a:br>
              <a:rPr lang="tr-TR" altLang="tr-TR" sz="4400"/>
            </a:br>
            <a:r>
              <a:rPr lang="tr-TR" altLang="tr-TR" sz="4400"/>
              <a:t>Dalak Hastalıkları</a:t>
            </a:r>
            <a:endParaRPr lang="en-US" altLang="tr-TR" sz="4400"/>
          </a:p>
        </p:txBody>
      </p:sp>
      <p:sp>
        <p:nvSpPr>
          <p:cNvPr id="2051" name="Rectangle 3"/>
          <p:cNvSpPr>
            <a:spLocks noGrp="1" noChangeArrowheads="1"/>
          </p:cNvSpPr>
          <p:nvPr>
            <p:ph type="subTitle" idx="1"/>
          </p:nvPr>
        </p:nvSpPr>
        <p:spPr>
          <a:xfrm>
            <a:off x="2743200" y="5105400"/>
            <a:ext cx="6400800" cy="1752600"/>
          </a:xfrm>
        </p:spPr>
        <p:txBody>
          <a:bodyPr/>
          <a:lstStyle/>
          <a:p>
            <a:endParaRPr lang="en-US" altLang="tr-TR" sz="32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860800"/>
            <a:ext cx="196215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4869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l"/>
            <a:r>
              <a:rPr lang="tr-TR" altLang="tr-TR"/>
              <a:t>Anatomi</a:t>
            </a:r>
            <a:endParaRPr lang="en-US" altLang="tr-TR"/>
          </a:p>
        </p:txBody>
      </p:sp>
      <p:sp>
        <p:nvSpPr>
          <p:cNvPr id="3075" name="Rectangle 3"/>
          <p:cNvSpPr>
            <a:spLocks noGrp="1" noChangeArrowheads="1"/>
          </p:cNvSpPr>
          <p:nvPr>
            <p:ph type="body" sz="half" idx="1"/>
          </p:nvPr>
        </p:nvSpPr>
        <p:spPr/>
        <p:txBody>
          <a:bodyPr>
            <a:normAutofit/>
          </a:bodyPr>
          <a:lstStyle/>
          <a:p>
            <a:r>
              <a:rPr lang="tr-TR" altLang="tr-TR" sz="2400" dirty="0" smtClean="0"/>
              <a:t>Erişkinlerde </a:t>
            </a:r>
            <a:r>
              <a:rPr lang="tr-TR" altLang="tr-TR" sz="2400" dirty="0"/>
              <a:t>75-100 gr</a:t>
            </a:r>
          </a:p>
          <a:p>
            <a:r>
              <a:rPr lang="tr-TR" altLang="tr-TR" sz="2400" dirty="0"/>
              <a:t>Sol üst kadranda </a:t>
            </a:r>
            <a:r>
              <a:rPr lang="tr-TR" altLang="tr-TR" sz="2400" dirty="0" err="1"/>
              <a:t>ligamanlarla</a:t>
            </a:r>
            <a:r>
              <a:rPr lang="tr-TR" altLang="tr-TR" sz="2400" dirty="0"/>
              <a:t> asılı halde</a:t>
            </a:r>
          </a:p>
          <a:p>
            <a:pPr>
              <a:buFontTx/>
              <a:buNone/>
            </a:pPr>
            <a:r>
              <a:rPr lang="tr-TR" altLang="tr-TR" sz="2800" dirty="0"/>
              <a:t>	</a:t>
            </a:r>
            <a:r>
              <a:rPr lang="tr-TR" altLang="tr-TR" sz="2000" i="1" dirty="0" err="1"/>
              <a:t>Splenofrenik</a:t>
            </a:r>
            <a:r>
              <a:rPr lang="tr-TR" altLang="tr-TR" sz="2000" i="1" dirty="0"/>
              <a:t>, </a:t>
            </a:r>
            <a:r>
              <a:rPr lang="tr-TR" altLang="tr-TR" sz="2000" i="1" dirty="0" err="1"/>
              <a:t>splenorenal</a:t>
            </a:r>
            <a:r>
              <a:rPr lang="tr-TR" altLang="tr-TR" sz="2000" i="1" dirty="0"/>
              <a:t>, </a:t>
            </a:r>
            <a:r>
              <a:rPr lang="tr-TR" altLang="tr-TR" sz="2000" i="1" dirty="0" err="1"/>
              <a:t>splenokolik</a:t>
            </a:r>
            <a:r>
              <a:rPr lang="tr-TR" altLang="tr-TR" sz="2000" i="1" dirty="0"/>
              <a:t>, </a:t>
            </a:r>
            <a:r>
              <a:rPr lang="tr-TR" altLang="tr-TR" sz="2000" i="1" dirty="0" err="1"/>
              <a:t>splenogastrik</a:t>
            </a:r>
            <a:r>
              <a:rPr lang="tr-TR" altLang="tr-TR" sz="2000" i="1" dirty="0"/>
              <a:t> </a:t>
            </a:r>
          </a:p>
          <a:p>
            <a:r>
              <a:rPr lang="tr-TR" altLang="tr-TR" sz="2400" i="1" dirty="0"/>
              <a:t>Aksesuar dalak %14-30 </a:t>
            </a:r>
          </a:p>
          <a:p>
            <a:pPr>
              <a:buFontTx/>
              <a:buNone/>
            </a:pPr>
            <a:r>
              <a:rPr lang="tr-TR" altLang="tr-TR" sz="2400" i="1" dirty="0"/>
              <a:t>	</a:t>
            </a:r>
            <a:r>
              <a:rPr lang="tr-TR" altLang="tr-TR" sz="2000" i="1" dirty="0"/>
              <a:t>En sık yerleşim: </a:t>
            </a:r>
            <a:r>
              <a:rPr lang="tr-TR" altLang="tr-TR" sz="2000" i="1" dirty="0" err="1"/>
              <a:t>splenogastrik</a:t>
            </a:r>
            <a:r>
              <a:rPr lang="tr-TR" altLang="tr-TR" sz="2000" i="1" dirty="0"/>
              <a:t>, </a:t>
            </a:r>
            <a:r>
              <a:rPr lang="tr-TR" altLang="tr-TR" sz="2000" i="1" dirty="0" err="1"/>
              <a:t>splenokolik</a:t>
            </a:r>
            <a:r>
              <a:rPr lang="tr-TR" altLang="tr-TR" sz="2000" i="1" dirty="0"/>
              <a:t> </a:t>
            </a:r>
            <a:r>
              <a:rPr lang="tr-TR" altLang="tr-TR" sz="2000" i="1" dirty="0" err="1"/>
              <a:t>ligamanlar</a:t>
            </a:r>
            <a:r>
              <a:rPr lang="tr-TR" altLang="tr-TR" sz="2000" i="1" dirty="0"/>
              <a:t>, dalak </a:t>
            </a:r>
            <a:r>
              <a:rPr lang="tr-TR" altLang="tr-TR" sz="2000" i="1" dirty="0" err="1"/>
              <a:t>hilusu,omentum</a:t>
            </a:r>
            <a:endParaRPr lang="en-US" altLang="tr-TR" sz="2000" i="1" dirty="0"/>
          </a:p>
        </p:txBody>
      </p:sp>
      <p:pic>
        <p:nvPicPr>
          <p:cNvPr id="3" name="İçerik Yer Tutucusu 2"/>
          <p:cNvPicPr>
            <a:picLocks noGrp="1" noChangeAspect="1"/>
          </p:cNvPicPr>
          <p:nvPr>
            <p:ph sz="half" idx="2"/>
          </p:nvPr>
        </p:nvPicPr>
        <p:blipFill>
          <a:blip r:embed="rId2"/>
          <a:stretch>
            <a:fillRect/>
          </a:stretch>
        </p:blipFill>
        <p:spPr>
          <a:xfrm>
            <a:off x="3881485" y="275214"/>
            <a:ext cx="5262515" cy="6583362"/>
          </a:xfrm>
          <a:prstGeom prst="rect">
            <a:avLst/>
          </a:prstGeom>
        </p:spPr>
      </p:pic>
    </p:spTree>
    <p:extLst>
      <p:ext uri="{BB962C8B-B14F-4D97-AF65-F5344CB8AC3E}">
        <p14:creationId xmlns:p14="http://schemas.microsoft.com/office/powerpoint/2010/main" val="646143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l"/>
            <a:r>
              <a:rPr lang="tr-TR" altLang="tr-TR"/>
              <a:t>Histoloji</a:t>
            </a:r>
            <a:endParaRPr lang="en-US" altLang="tr-TR"/>
          </a:p>
        </p:txBody>
      </p:sp>
      <p:sp>
        <p:nvSpPr>
          <p:cNvPr id="4099" name="Rectangle 3"/>
          <p:cNvSpPr>
            <a:spLocks noGrp="1" noChangeArrowheads="1"/>
          </p:cNvSpPr>
          <p:nvPr>
            <p:ph type="body" sz="half" idx="1"/>
          </p:nvPr>
        </p:nvSpPr>
        <p:spPr/>
        <p:txBody>
          <a:bodyPr/>
          <a:lstStyle/>
          <a:p>
            <a:r>
              <a:rPr lang="tr-TR" altLang="tr-TR" sz="2800"/>
              <a:t>İnce bir kapsülü vardır. 1-2 mm</a:t>
            </a:r>
          </a:p>
          <a:p>
            <a:r>
              <a:rPr lang="tr-TR" altLang="tr-TR" sz="2800"/>
              <a:t>Beyaz, marjinal, kırmızı pulpa</a:t>
            </a:r>
          </a:p>
          <a:p>
            <a:endParaRPr lang="en-US" altLang="tr-TR" sz="2800"/>
          </a:p>
        </p:txBody>
      </p:sp>
      <p:pic>
        <p:nvPicPr>
          <p:cNvPr id="3" name="İçerik Yer Tutucusu 2"/>
          <p:cNvPicPr>
            <a:picLocks noGrp="1" noChangeAspect="1"/>
          </p:cNvPicPr>
          <p:nvPr>
            <p:ph sz="half" idx="2"/>
          </p:nvPr>
        </p:nvPicPr>
        <p:blipFill>
          <a:blip r:embed="rId2"/>
          <a:stretch>
            <a:fillRect/>
          </a:stretch>
        </p:blipFill>
        <p:spPr>
          <a:xfrm>
            <a:off x="4355976" y="274638"/>
            <a:ext cx="4788024" cy="6466730"/>
          </a:xfrm>
          <a:prstGeom prst="rect">
            <a:avLst/>
          </a:prstGeom>
        </p:spPr>
      </p:pic>
    </p:spTree>
    <p:extLst>
      <p:ext uri="{BB962C8B-B14F-4D97-AF65-F5344CB8AC3E}">
        <p14:creationId xmlns:p14="http://schemas.microsoft.com/office/powerpoint/2010/main" val="2055090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a:r>
              <a:rPr lang="tr-TR" altLang="tr-TR"/>
              <a:t>Fonksiyonu</a:t>
            </a:r>
            <a:endParaRPr lang="en-US" altLang="tr-TR"/>
          </a:p>
        </p:txBody>
      </p:sp>
      <p:sp>
        <p:nvSpPr>
          <p:cNvPr id="5123" name="Rectangle 3"/>
          <p:cNvSpPr>
            <a:spLocks noGrp="1" noChangeArrowheads="1"/>
          </p:cNvSpPr>
          <p:nvPr>
            <p:ph type="body" idx="1"/>
          </p:nvPr>
        </p:nvSpPr>
        <p:spPr/>
        <p:txBody>
          <a:bodyPr/>
          <a:lstStyle/>
          <a:p>
            <a:pPr>
              <a:lnSpc>
                <a:spcPct val="80000"/>
              </a:lnSpc>
            </a:pPr>
            <a:r>
              <a:rPr lang="tr-TR" altLang="tr-TR" sz="2400"/>
              <a:t>Fagositoz: </a:t>
            </a:r>
          </a:p>
          <a:p>
            <a:pPr lvl="2">
              <a:lnSpc>
                <a:spcPct val="80000"/>
              </a:lnSpc>
            </a:pPr>
            <a:r>
              <a:rPr lang="tr-TR" altLang="tr-TR" sz="1800"/>
              <a:t>Antikor ile kaplanmış hücreleri fagosite eder</a:t>
            </a:r>
          </a:p>
          <a:p>
            <a:pPr>
              <a:lnSpc>
                <a:spcPct val="80000"/>
              </a:lnSpc>
            </a:pPr>
            <a:r>
              <a:rPr lang="tr-TR" altLang="tr-TR" sz="2400"/>
              <a:t>İmmünolojik görevleri:</a:t>
            </a:r>
          </a:p>
          <a:p>
            <a:pPr lvl="2">
              <a:lnSpc>
                <a:spcPct val="80000"/>
              </a:lnSpc>
            </a:pPr>
            <a:r>
              <a:rPr lang="tr-TR" altLang="tr-TR" sz="1800"/>
              <a:t>İgM</a:t>
            </a:r>
          </a:p>
          <a:p>
            <a:pPr lvl="2">
              <a:lnSpc>
                <a:spcPct val="80000"/>
              </a:lnSpc>
            </a:pPr>
            <a:r>
              <a:rPr lang="tr-TR" altLang="tr-TR" sz="1800"/>
              <a:t>Tuftsin</a:t>
            </a:r>
          </a:p>
          <a:p>
            <a:pPr lvl="2">
              <a:lnSpc>
                <a:spcPct val="80000"/>
              </a:lnSpc>
            </a:pPr>
            <a:r>
              <a:rPr lang="tr-TR" altLang="tr-TR" sz="1800"/>
              <a:t>Kompleman</a:t>
            </a:r>
          </a:p>
          <a:p>
            <a:pPr lvl="2">
              <a:lnSpc>
                <a:spcPct val="80000"/>
              </a:lnSpc>
            </a:pPr>
            <a:r>
              <a:rPr lang="tr-TR" altLang="tr-TR" sz="1800"/>
              <a:t>Opsonin</a:t>
            </a:r>
          </a:p>
          <a:p>
            <a:pPr lvl="2">
              <a:lnSpc>
                <a:spcPct val="80000"/>
              </a:lnSpc>
            </a:pPr>
            <a:r>
              <a:rPr lang="tr-TR" altLang="tr-TR" sz="1800"/>
              <a:t>Properdin</a:t>
            </a:r>
          </a:p>
          <a:p>
            <a:pPr lvl="2">
              <a:lnSpc>
                <a:spcPct val="80000"/>
              </a:lnSpc>
            </a:pPr>
            <a:r>
              <a:rPr lang="tr-TR" altLang="tr-TR" sz="1800"/>
              <a:t>İnterferon</a:t>
            </a:r>
          </a:p>
          <a:p>
            <a:pPr lvl="2">
              <a:lnSpc>
                <a:spcPct val="80000"/>
              </a:lnSpc>
            </a:pPr>
            <a:endParaRPr lang="tr-TR" altLang="tr-TR" sz="1800"/>
          </a:p>
          <a:p>
            <a:pPr>
              <a:lnSpc>
                <a:spcPct val="80000"/>
              </a:lnSpc>
            </a:pPr>
            <a:r>
              <a:rPr lang="tr-TR" altLang="tr-TR" sz="2400"/>
              <a:t>Hücresel görevleri: </a:t>
            </a:r>
          </a:p>
          <a:p>
            <a:pPr lvl="2">
              <a:lnSpc>
                <a:spcPct val="80000"/>
              </a:lnSpc>
            </a:pPr>
            <a:r>
              <a:rPr lang="tr-TR" altLang="tr-TR" sz="1800"/>
              <a:t>Depolama (trombosit)</a:t>
            </a:r>
          </a:p>
          <a:p>
            <a:pPr lvl="2">
              <a:lnSpc>
                <a:spcPct val="80000"/>
              </a:lnSpc>
            </a:pPr>
            <a:r>
              <a:rPr lang="tr-TR" altLang="tr-TR" sz="1800"/>
              <a:t>Hücre içi granüllerin temizlenmesi</a:t>
            </a:r>
            <a:r>
              <a:rPr lang="tr-TR" altLang="tr-TR" sz="2000"/>
              <a:t> </a:t>
            </a:r>
            <a:endParaRPr lang="tr-TR" altLang="tr-TR" sz="1800"/>
          </a:p>
          <a:p>
            <a:pPr lvl="2">
              <a:lnSpc>
                <a:spcPct val="80000"/>
              </a:lnSpc>
            </a:pPr>
            <a:r>
              <a:rPr lang="tr-TR" altLang="tr-TR" sz="1800"/>
              <a:t>Temizleme: (lökosit, eritrosit, trombosit</a:t>
            </a:r>
          </a:p>
          <a:p>
            <a:pPr lvl="2">
              <a:lnSpc>
                <a:spcPct val="80000"/>
              </a:lnSpc>
              <a:buFontTx/>
              <a:buNone/>
            </a:pPr>
            <a:endParaRPr lang="tr-TR" altLang="tr-TR" sz="1800"/>
          </a:p>
          <a:p>
            <a:pPr lvl="2">
              <a:lnSpc>
                <a:spcPct val="80000"/>
              </a:lnSpc>
            </a:pPr>
            <a:endParaRPr lang="tr-TR" altLang="tr-TR" sz="1800"/>
          </a:p>
          <a:p>
            <a:pPr lvl="2">
              <a:lnSpc>
                <a:spcPct val="80000"/>
              </a:lnSpc>
            </a:pPr>
            <a:endParaRPr lang="en-US" altLang="tr-TR" sz="1800"/>
          </a:p>
        </p:txBody>
      </p:sp>
    </p:spTree>
    <p:extLst>
      <p:ext uri="{BB962C8B-B14F-4D97-AF65-F5344CB8AC3E}">
        <p14:creationId xmlns:p14="http://schemas.microsoft.com/office/powerpoint/2010/main" val="1922958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r>
              <a:rPr lang="tr-TR" altLang="tr-TR"/>
              <a:t>Fonksiyon:</a:t>
            </a:r>
            <a:endParaRPr lang="en-US" altLang="tr-TR"/>
          </a:p>
        </p:txBody>
      </p:sp>
      <p:sp>
        <p:nvSpPr>
          <p:cNvPr id="6147" name="Rectangle 3"/>
          <p:cNvSpPr>
            <a:spLocks noGrp="1" noChangeArrowheads="1"/>
          </p:cNvSpPr>
          <p:nvPr>
            <p:ph type="body" sz="half" idx="1"/>
          </p:nvPr>
        </p:nvSpPr>
        <p:spPr/>
        <p:txBody>
          <a:bodyPr/>
          <a:lstStyle/>
          <a:p>
            <a:pPr>
              <a:buFontTx/>
              <a:buNone/>
            </a:pPr>
            <a:r>
              <a:rPr lang="tr-TR" altLang="tr-TR" sz="2800"/>
              <a:t>Eritrosit ömrü 120 gün </a:t>
            </a:r>
            <a:r>
              <a:rPr lang="tr-TR" altLang="tr-TR" sz="2000" i="1"/>
              <a:t>(günde 20 ml. eritrosit temizlenir)</a:t>
            </a:r>
          </a:p>
          <a:p>
            <a:pPr>
              <a:buFontTx/>
              <a:buNone/>
            </a:pPr>
            <a:r>
              <a:rPr lang="tr-TR" altLang="tr-TR" sz="2800"/>
              <a:t>Trombosit 10 gün</a:t>
            </a:r>
          </a:p>
          <a:p>
            <a:pPr>
              <a:buFontTx/>
              <a:buNone/>
            </a:pPr>
            <a:r>
              <a:rPr lang="tr-TR" altLang="tr-TR" sz="2800"/>
              <a:t>Lökosit 6 saat</a:t>
            </a:r>
          </a:p>
          <a:p>
            <a:pPr>
              <a:buFontTx/>
              <a:buNone/>
            </a:pPr>
            <a:r>
              <a:rPr lang="tr-TR" altLang="tr-TR" sz="2800"/>
              <a:t>Eritrositlerdeki nükleer kalıntılarıda temizler. </a:t>
            </a:r>
            <a:r>
              <a:rPr lang="tr-TR" altLang="tr-TR" sz="2000" i="1"/>
              <a:t>Howell-Jolly cisimcikleri</a:t>
            </a:r>
          </a:p>
          <a:p>
            <a:pPr>
              <a:buFontTx/>
              <a:buNone/>
            </a:pPr>
            <a:r>
              <a:rPr lang="tr-TR" altLang="tr-TR" sz="2000" i="1"/>
              <a:t>   Pappenheimer cisimcikleri (siderotik granüller)</a:t>
            </a:r>
            <a:endParaRPr lang="en-US" altLang="tr-TR" sz="2000" i="1"/>
          </a:p>
        </p:txBody>
      </p:sp>
      <p:pic>
        <p:nvPicPr>
          <p:cNvPr id="6150" name="Picture 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03825" y="1600200"/>
            <a:ext cx="2927350" cy="2185988"/>
          </a:xfrm>
        </p:spPr>
      </p:pic>
      <p:pic>
        <p:nvPicPr>
          <p:cNvPr id="6151"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19700" y="3938588"/>
            <a:ext cx="2881313" cy="2187575"/>
          </a:xfrm>
          <a:noFill/>
          <a:ln/>
        </p:spPr>
      </p:pic>
    </p:spTree>
    <p:extLst>
      <p:ext uri="{BB962C8B-B14F-4D97-AF65-F5344CB8AC3E}">
        <p14:creationId xmlns:p14="http://schemas.microsoft.com/office/powerpoint/2010/main" val="963185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483768" y="194692"/>
            <a:ext cx="4419972" cy="3162300"/>
          </a:xfrm>
          <a:prstGeom prst="rect">
            <a:avLst/>
          </a:prstGeom>
        </p:spPr>
      </p:pic>
      <p:pic>
        <p:nvPicPr>
          <p:cNvPr id="3" name="Resim 2"/>
          <p:cNvPicPr>
            <a:picLocks noChangeAspect="1"/>
          </p:cNvPicPr>
          <p:nvPr/>
        </p:nvPicPr>
        <p:blipFill>
          <a:blip r:embed="rId3"/>
          <a:stretch>
            <a:fillRect/>
          </a:stretch>
        </p:blipFill>
        <p:spPr>
          <a:xfrm>
            <a:off x="50800" y="3356992"/>
            <a:ext cx="3721100" cy="3035300"/>
          </a:xfrm>
          <a:prstGeom prst="rect">
            <a:avLst/>
          </a:prstGeom>
        </p:spPr>
      </p:pic>
      <p:pic>
        <p:nvPicPr>
          <p:cNvPr id="4" name="Resim 3"/>
          <p:cNvPicPr>
            <a:picLocks noChangeAspect="1"/>
          </p:cNvPicPr>
          <p:nvPr/>
        </p:nvPicPr>
        <p:blipFill>
          <a:blip r:embed="rId4"/>
          <a:stretch>
            <a:fillRect/>
          </a:stretch>
        </p:blipFill>
        <p:spPr>
          <a:xfrm>
            <a:off x="5410200" y="3407792"/>
            <a:ext cx="3733800" cy="2984500"/>
          </a:xfrm>
          <a:prstGeom prst="rect">
            <a:avLst/>
          </a:prstGeom>
        </p:spPr>
      </p:pic>
    </p:spTree>
    <p:extLst>
      <p:ext uri="{BB962C8B-B14F-4D97-AF65-F5344CB8AC3E}">
        <p14:creationId xmlns:p14="http://schemas.microsoft.com/office/powerpoint/2010/main" val="2585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a:r>
              <a:rPr lang="tr-TR" altLang="tr-TR" dirty="0" err="1" smtClean="0"/>
              <a:t>Splenomegali</a:t>
            </a:r>
            <a:r>
              <a:rPr lang="tr-TR" altLang="tr-TR" dirty="0" smtClean="0"/>
              <a:t>		</a:t>
            </a:r>
            <a:r>
              <a:rPr lang="tr-TR" altLang="tr-TR" dirty="0" err="1" smtClean="0"/>
              <a:t>Hipersplenism</a:t>
            </a:r>
            <a:endParaRPr lang="en-US" altLang="tr-TR" dirty="0"/>
          </a:p>
        </p:txBody>
      </p:sp>
      <p:sp>
        <p:nvSpPr>
          <p:cNvPr id="7171" name="Rectangle 3"/>
          <p:cNvSpPr>
            <a:spLocks noGrp="1" noChangeArrowheads="1"/>
          </p:cNvSpPr>
          <p:nvPr>
            <p:ph sz="half" idx="1"/>
          </p:nvPr>
        </p:nvSpPr>
        <p:spPr/>
        <p:txBody>
          <a:bodyPr>
            <a:normAutofit lnSpcReduction="10000"/>
          </a:bodyPr>
          <a:lstStyle/>
          <a:p>
            <a:r>
              <a:rPr lang="en-US" altLang="tr-TR" sz="2800" dirty="0" err="1" smtClean="0"/>
              <a:t>Dalak</a:t>
            </a:r>
            <a:r>
              <a:rPr lang="en-US" altLang="tr-TR" sz="2800" dirty="0" smtClean="0"/>
              <a:t> &gt;500 gr</a:t>
            </a:r>
            <a:endParaRPr lang="en-US" altLang="tr-TR" dirty="0"/>
          </a:p>
          <a:p>
            <a:r>
              <a:rPr lang="en-US" altLang="tr-TR" sz="2800" dirty="0" err="1" smtClean="0"/>
              <a:t>Dalak</a:t>
            </a:r>
            <a:r>
              <a:rPr lang="en-US" altLang="tr-TR" sz="2800" dirty="0" smtClean="0"/>
              <a:t> </a:t>
            </a:r>
            <a:r>
              <a:rPr lang="en-US" altLang="tr-TR" sz="2800" dirty="0" err="1" smtClean="0"/>
              <a:t>çapı</a:t>
            </a:r>
            <a:r>
              <a:rPr lang="en-US" altLang="tr-TR" sz="2800" dirty="0" smtClean="0"/>
              <a:t> &gt; 15 cm</a:t>
            </a:r>
          </a:p>
          <a:p>
            <a:endParaRPr lang="en-US" altLang="tr-TR" dirty="0"/>
          </a:p>
          <a:p>
            <a:r>
              <a:rPr lang="en-US" altLang="tr-TR" sz="2800" dirty="0" err="1" smtClean="0"/>
              <a:t>Palpabl</a:t>
            </a:r>
            <a:r>
              <a:rPr lang="en-US" altLang="tr-TR" sz="2800" dirty="0" smtClean="0"/>
              <a:t>:  </a:t>
            </a:r>
            <a:r>
              <a:rPr lang="en-US" altLang="tr-TR" sz="2800" dirty="0" err="1" smtClean="0"/>
              <a:t>Dalak</a:t>
            </a:r>
            <a:r>
              <a:rPr lang="en-US" altLang="tr-TR" sz="2800" dirty="0" smtClean="0"/>
              <a:t> &gt; 750 gr </a:t>
            </a:r>
          </a:p>
          <a:p>
            <a:endParaRPr lang="en-US" altLang="tr-TR" dirty="0"/>
          </a:p>
          <a:p>
            <a:r>
              <a:rPr lang="en-US" altLang="tr-TR" sz="2800" dirty="0" err="1" smtClean="0"/>
              <a:t>Masif</a:t>
            </a:r>
            <a:r>
              <a:rPr lang="en-US" altLang="tr-TR" sz="2800" dirty="0" smtClean="0"/>
              <a:t> </a:t>
            </a:r>
            <a:r>
              <a:rPr lang="en-US" altLang="tr-TR" sz="2800" dirty="0" err="1" smtClean="0"/>
              <a:t>splenomegali</a:t>
            </a:r>
            <a:endParaRPr lang="en-US" altLang="tr-TR" sz="2800" dirty="0" smtClean="0"/>
          </a:p>
          <a:p>
            <a:r>
              <a:rPr lang="en-US" altLang="tr-TR" sz="2800" dirty="0" err="1" smtClean="0"/>
              <a:t>Dalak</a:t>
            </a:r>
            <a:r>
              <a:rPr lang="en-US" altLang="tr-TR" sz="2800" dirty="0" smtClean="0"/>
              <a:t> &gt; 1000 gr</a:t>
            </a:r>
          </a:p>
          <a:p>
            <a:r>
              <a:rPr lang="en-US" altLang="tr-TR" dirty="0" err="1" smtClean="0"/>
              <a:t>Dalak</a:t>
            </a:r>
            <a:r>
              <a:rPr lang="en-US" altLang="tr-TR" dirty="0" smtClean="0"/>
              <a:t> </a:t>
            </a:r>
            <a:r>
              <a:rPr lang="en-US" altLang="tr-TR" dirty="0" err="1" smtClean="0"/>
              <a:t>çapı</a:t>
            </a:r>
            <a:r>
              <a:rPr lang="en-US" altLang="tr-TR" dirty="0" smtClean="0"/>
              <a:t> &gt;22 cm </a:t>
            </a:r>
            <a:endParaRPr lang="en-US" altLang="tr-TR" sz="2800" dirty="0"/>
          </a:p>
        </p:txBody>
      </p:sp>
      <p:sp>
        <p:nvSpPr>
          <p:cNvPr id="2" name="İçerik Yer Tutucusu 1"/>
          <p:cNvSpPr>
            <a:spLocks noGrp="1"/>
          </p:cNvSpPr>
          <p:nvPr>
            <p:ph sz="half" idx="2"/>
          </p:nvPr>
        </p:nvSpPr>
        <p:spPr>
          <a:xfrm>
            <a:off x="4648200" y="1600200"/>
            <a:ext cx="4316288" cy="4525963"/>
          </a:xfrm>
        </p:spPr>
        <p:txBody>
          <a:bodyPr>
            <a:normAutofit lnSpcReduction="10000"/>
          </a:bodyPr>
          <a:lstStyle/>
          <a:p>
            <a:r>
              <a:rPr lang="tr-TR" altLang="tr-TR" dirty="0" smtClean="0">
                <a:solidFill>
                  <a:srgbClr val="FF0000"/>
                </a:solidFill>
              </a:rPr>
              <a:t>Kemik iliği normal fonksiyon görürken Dalağın </a:t>
            </a:r>
            <a:r>
              <a:rPr lang="tr-TR" altLang="tr-TR" dirty="0">
                <a:solidFill>
                  <a:srgbClr val="FF0000"/>
                </a:solidFill>
              </a:rPr>
              <a:t>fazla fonksiyon görmesi sonucu anemi, </a:t>
            </a:r>
            <a:r>
              <a:rPr lang="tr-TR" altLang="tr-TR" dirty="0" err="1" smtClean="0">
                <a:solidFill>
                  <a:srgbClr val="FF0000"/>
                </a:solidFill>
              </a:rPr>
              <a:t>lökopeni,trombositopeni</a:t>
            </a:r>
            <a:r>
              <a:rPr lang="tr-TR" altLang="tr-TR" dirty="0" smtClean="0">
                <a:solidFill>
                  <a:srgbClr val="FF0000"/>
                </a:solidFill>
              </a:rPr>
              <a:t> </a:t>
            </a:r>
            <a:r>
              <a:rPr lang="tr-TR" altLang="tr-TR" dirty="0">
                <a:solidFill>
                  <a:srgbClr val="FF0000"/>
                </a:solidFill>
              </a:rPr>
              <a:t>yapmasına </a:t>
            </a:r>
            <a:r>
              <a:rPr lang="tr-TR" altLang="tr-TR" i="1" dirty="0" err="1" smtClean="0">
                <a:solidFill>
                  <a:srgbClr val="FF0000"/>
                </a:solidFill>
              </a:rPr>
              <a:t>hipersplenizm</a:t>
            </a:r>
            <a:endParaRPr lang="tr-TR" altLang="tr-TR" i="1" dirty="0" smtClean="0">
              <a:solidFill>
                <a:srgbClr val="FF0000"/>
              </a:solidFill>
            </a:endParaRPr>
          </a:p>
          <a:p>
            <a:r>
              <a:rPr lang="tr-TR" dirty="0" smtClean="0"/>
              <a:t>TK: </a:t>
            </a:r>
            <a:r>
              <a:rPr lang="tr-TR" dirty="0" err="1" smtClean="0"/>
              <a:t>Reticulocyte</a:t>
            </a:r>
            <a:r>
              <a:rPr lang="tr-TR" dirty="0" smtClean="0"/>
              <a:t>, </a:t>
            </a:r>
          </a:p>
          <a:p>
            <a:r>
              <a:rPr lang="tr-TR" dirty="0" smtClean="0"/>
              <a:t>BK:LDH artar,  </a:t>
            </a:r>
            <a:r>
              <a:rPr lang="tr-TR" dirty="0" err="1" smtClean="0"/>
              <a:t>IND.bilirubinemi</a:t>
            </a:r>
            <a:r>
              <a:rPr lang="tr-TR" dirty="0" smtClean="0"/>
              <a:t>.</a:t>
            </a:r>
          </a:p>
          <a:p>
            <a:r>
              <a:rPr lang="tr-TR" dirty="0" smtClean="0"/>
              <a:t>PY: </a:t>
            </a:r>
            <a:r>
              <a:rPr lang="tr-TR" dirty="0" err="1" smtClean="0"/>
              <a:t>Spherocytes</a:t>
            </a:r>
            <a:endParaRPr lang="tr-TR" dirty="0"/>
          </a:p>
        </p:txBody>
      </p:sp>
    </p:spTree>
    <p:extLst>
      <p:ext uri="{BB962C8B-B14F-4D97-AF65-F5344CB8AC3E}">
        <p14:creationId xmlns:p14="http://schemas.microsoft.com/office/powerpoint/2010/main" val="5307489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a:r>
              <a:rPr lang="tr-TR" altLang="tr-TR" sz="2800"/>
              <a:t>Tanısal testler</a:t>
            </a:r>
            <a:endParaRPr lang="en-US" altLang="tr-TR" sz="2800"/>
          </a:p>
        </p:txBody>
      </p:sp>
      <p:sp>
        <p:nvSpPr>
          <p:cNvPr id="8195" name="Rectangle 3"/>
          <p:cNvSpPr>
            <a:spLocks noGrp="1" noChangeArrowheads="1"/>
          </p:cNvSpPr>
          <p:nvPr>
            <p:ph idx="1"/>
          </p:nvPr>
        </p:nvSpPr>
        <p:spPr/>
        <p:txBody>
          <a:bodyPr>
            <a:normAutofit fontScale="85000" lnSpcReduction="20000"/>
          </a:bodyPr>
          <a:lstStyle/>
          <a:p>
            <a:r>
              <a:rPr lang="tr-TR" altLang="tr-TR" sz="2600" i="1" dirty="0"/>
              <a:t>Boyutu incelemek</a:t>
            </a:r>
          </a:p>
          <a:p>
            <a:pPr lvl="3"/>
            <a:r>
              <a:rPr lang="tr-TR" altLang="tr-TR" sz="2600" dirty="0"/>
              <a:t>Fizik muayene: </a:t>
            </a:r>
            <a:endParaRPr lang="tr-TR" altLang="tr-TR" sz="2600" dirty="0" smtClean="0"/>
          </a:p>
          <a:p>
            <a:pPr lvl="4"/>
            <a:r>
              <a:rPr lang="tr-TR" altLang="tr-TR" sz="2600" dirty="0" smtClean="0"/>
              <a:t>%</a:t>
            </a:r>
            <a:r>
              <a:rPr lang="tr-TR" altLang="tr-TR" sz="2600" dirty="0"/>
              <a:t>2 normal dalak </a:t>
            </a:r>
            <a:r>
              <a:rPr lang="tr-TR" altLang="tr-TR" sz="2600" dirty="0" err="1"/>
              <a:t>palpe</a:t>
            </a:r>
            <a:r>
              <a:rPr lang="tr-TR" altLang="tr-TR" sz="2600" dirty="0"/>
              <a:t> edilir.</a:t>
            </a:r>
          </a:p>
          <a:p>
            <a:pPr lvl="3"/>
            <a:r>
              <a:rPr lang="tr-TR" altLang="tr-TR" sz="2600" dirty="0"/>
              <a:t>Radyolojik inceleme: </a:t>
            </a:r>
            <a:endParaRPr lang="tr-TR" altLang="tr-TR" sz="2600" dirty="0" smtClean="0"/>
          </a:p>
          <a:p>
            <a:pPr lvl="4"/>
            <a:r>
              <a:rPr lang="tr-TR" altLang="tr-TR" sz="2600" dirty="0" smtClean="0"/>
              <a:t>USG</a:t>
            </a:r>
            <a:r>
              <a:rPr lang="tr-TR" altLang="tr-TR" sz="2600" dirty="0"/>
              <a:t>, BT, </a:t>
            </a:r>
            <a:r>
              <a:rPr lang="tr-TR" altLang="tr-TR" sz="2600" dirty="0" err="1" smtClean="0"/>
              <a:t>Mri</a:t>
            </a:r>
            <a:endParaRPr lang="tr-TR" altLang="tr-TR" sz="2600" dirty="0" smtClean="0"/>
          </a:p>
          <a:p>
            <a:pPr lvl="4"/>
            <a:r>
              <a:rPr lang="tr-TR" altLang="tr-TR" sz="2600" dirty="0" err="1" smtClean="0"/>
              <a:t>Anjio</a:t>
            </a:r>
            <a:r>
              <a:rPr lang="tr-TR" altLang="tr-TR" sz="2600" dirty="0" smtClean="0"/>
              <a:t>: </a:t>
            </a:r>
            <a:r>
              <a:rPr lang="tr-TR" altLang="tr-TR" sz="2600" dirty="0" err="1" smtClean="0"/>
              <a:t>Splenic</a:t>
            </a:r>
            <a:r>
              <a:rPr lang="tr-TR" altLang="tr-TR" sz="2600" dirty="0" smtClean="0"/>
              <a:t> arter </a:t>
            </a:r>
            <a:r>
              <a:rPr lang="tr-TR" altLang="tr-TR" sz="2600" dirty="0" err="1" smtClean="0"/>
              <a:t>embolizasyonu</a:t>
            </a:r>
            <a:endParaRPr lang="tr-TR" altLang="tr-TR" sz="2600" dirty="0"/>
          </a:p>
          <a:p>
            <a:endParaRPr lang="tr-TR" altLang="tr-TR" sz="1600" i="1" dirty="0"/>
          </a:p>
          <a:p>
            <a:r>
              <a:rPr lang="tr-TR" altLang="tr-TR" sz="2400" i="1" dirty="0" smtClean="0"/>
              <a:t>Fonksiyonları </a:t>
            </a:r>
            <a:r>
              <a:rPr lang="tr-TR" altLang="tr-TR" sz="2400" i="1" dirty="0"/>
              <a:t>incelemek</a:t>
            </a:r>
          </a:p>
          <a:p>
            <a:pPr lvl="3"/>
            <a:r>
              <a:rPr lang="tr-TR" altLang="tr-TR" sz="2400" dirty="0"/>
              <a:t>Tam kan sayımı</a:t>
            </a:r>
          </a:p>
          <a:p>
            <a:pPr lvl="3"/>
            <a:r>
              <a:rPr lang="tr-TR" altLang="tr-TR" sz="2400" dirty="0" err="1"/>
              <a:t>Retikülosis</a:t>
            </a:r>
            <a:r>
              <a:rPr lang="tr-TR" altLang="tr-TR" sz="2400" dirty="0"/>
              <a:t> (kan kaybı olmadan hızlanmış eritrosit yıkımının göstergesi)</a:t>
            </a:r>
          </a:p>
          <a:p>
            <a:pPr lvl="3"/>
            <a:r>
              <a:rPr lang="tr-TR" altLang="tr-TR" sz="2400" dirty="0" err="1"/>
              <a:t>Bilirubin</a:t>
            </a:r>
            <a:r>
              <a:rPr lang="tr-TR" altLang="tr-TR" sz="2400" dirty="0"/>
              <a:t>, </a:t>
            </a:r>
            <a:r>
              <a:rPr lang="tr-TR" altLang="tr-TR" sz="2400" dirty="0" err="1"/>
              <a:t>Haptoglobin</a:t>
            </a:r>
            <a:r>
              <a:rPr lang="tr-TR" altLang="tr-TR" sz="2400" dirty="0"/>
              <a:t>, hemoglobin düzeyi</a:t>
            </a:r>
          </a:p>
          <a:p>
            <a:pPr lvl="3"/>
            <a:r>
              <a:rPr lang="tr-TR" altLang="tr-TR" sz="2400" dirty="0" smtClean="0"/>
              <a:t>Tc</a:t>
            </a:r>
            <a:r>
              <a:rPr lang="tr-TR" altLang="tr-TR" sz="2400" baseline="30000" dirty="0" smtClean="0"/>
              <a:t>99</a:t>
            </a:r>
            <a:r>
              <a:rPr lang="tr-TR" altLang="tr-TR" sz="2400" dirty="0" smtClean="0"/>
              <a:t> </a:t>
            </a:r>
            <a:r>
              <a:rPr lang="tr-TR" altLang="tr-TR" sz="2400" baseline="-25000" dirty="0" smtClean="0"/>
              <a:t> </a:t>
            </a:r>
            <a:r>
              <a:rPr lang="tr-TR" altLang="tr-TR" sz="2400" dirty="0"/>
              <a:t>işaretli eritrositlerle sintigrafi</a:t>
            </a:r>
          </a:p>
          <a:p>
            <a:pPr lvl="3"/>
            <a:r>
              <a:rPr lang="tr-TR" altLang="tr-TR" sz="2400" baseline="30000" dirty="0" err="1" smtClean="0"/>
              <a:t>Indium</a:t>
            </a:r>
            <a:r>
              <a:rPr lang="tr-TR" altLang="tr-TR" sz="2400" baseline="30000" dirty="0" smtClean="0"/>
              <a:t> </a:t>
            </a:r>
            <a:r>
              <a:rPr lang="tr-TR" altLang="tr-TR" sz="2400" dirty="0" err="1" smtClean="0"/>
              <a:t>Işaretli</a:t>
            </a:r>
            <a:r>
              <a:rPr lang="tr-TR" altLang="tr-TR" sz="2400" dirty="0" smtClean="0"/>
              <a:t> </a:t>
            </a:r>
            <a:r>
              <a:rPr lang="tr-TR" altLang="tr-TR" sz="2400" dirty="0" err="1" smtClean="0"/>
              <a:t>trombosit</a:t>
            </a:r>
            <a:r>
              <a:rPr lang="tr-TR" altLang="tr-TR" sz="2400" dirty="0" smtClean="0"/>
              <a:t> sintigrafisi:  </a:t>
            </a:r>
            <a:r>
              <a:rPr lang="tr-TR" altLang="tr-TR" sz="2400" dirty="0" err="1" smtClean="0"/>
              <a:t>hipersplenizm</a:t>
            </a:r>
            <a:endParaRPr lang="tr-TR" altLang="tr-TR" sz="2400" baseline="30000" dirty="0"/>
          </a:p>
        </p:txBody>
      </p:sp>
      <p:pic>
        <p:nvPicPr>
          <p:cNvPr id="3" name="Resim 2"/>
          <p:cNvPicPr>
            <a:picLocks noChangeAspect="1"/>
          </p:cNvPicPr>
          <p:nvPr/>
        </p:nvPicPr>
        <p:blipFill>
          <a:blip r:embed="rId2"/>
          <a:stretch>
            <a:fillRect/>
          </a:stretch>
        </p:blipFill>
        <p:spPr>
          <a:xfrm>
            <a:off x="6012160" y="-351196"/>
            <a:ext cx="3131840" cy="3537668"/>
          </a:xfrm>
          <a:prstGeom prst="rect">
            <a:avLst/>
          </a:prstGeom>
        </p:spPr>
      </p:pic>
    </p:spTree>
    <p:extLst>
      <p:ext uri="{BB962C8B-B14F-4D97-AF65-F5344CB8AC3E}">
        <p14:creationId xmlns:p14="http://schemas.microsoft.com/office/powerpoint/2010/main" val="1799662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9907"/>
            <a:ext cx="8229600" cy="1143000"/>
          </a:xfrm>
          <a:solidFill>
            <a:srgbClr val="FFC000"/>
          </a:solidFill>
        </p:spPr>
        <p:txBody>
          <a:bodyPr>
            <a:normAutofit fontScale="90000"/>
          </a:bodyPr>
          <a:lstStyle/>
          <a:p>
            <a:r>
              <a:rPr lang="tr-TR" dirty="0" err="1" smtClean="0"/>
              <a:t>Splenektomi</a:t>
            </a:r>
            <a:r>
              <a:rPr lang="tr-TR" dirty="0" smtClean="0"/>
              <a:t> </a:t>
            </a:r>
            <a:r>
              <a:rPr lang="tr-TR" dirty="0" err="1" smtClean="0"/>
              <a:t>Endikasyonları</a:t>
            </a:r>
            <a:r>
              <a:rPr lang="tr-TR" dirty="0" smtClean="0"/>
              <a:t/>
            </a:r>
            <a:br>
              <a:rPr lang="tr-TR" dirty="0" smtClean="0"/>
            </a:br>
            <a:r>
              <a:rPr lang="tr-TR" dirty="0" smtClean="0"/>
              <a:t>hematolojik </a:t>
            </a:r>
            <a:endParaRPr lang="tr-TR" dirty="0"/>
          </a:p>
        </p:txBody>
      </p:sp>
      <p:sp>
        <p:nvSpPr>
          <p:cNvPr id="3" name="İçerik Yer Tutucusu 2"/>
          <p:cNvSpPr>
            <a:spLocks noGrp="1"/>
          </p:cNvSpPr>
          <p:nvPr>
            <p:ph idx="1"/>
          </p:nvPr>
        </p:nvSpPr>
        <p:spPr/>
        <p:txBody>
          <a:bodyPr/>
          <a:lstStyle/>
          <a:p>
            <a:endParaRPr lang="tr-TR"/>
          </a:p>
        </p:txBody>
      </p:sp>
      <p:pic>
        <p:nvPicPr>
          <p:cNvPr id="5" name="Resim 4"/>
          <p:cNvPicPr>
            <a:picLocks noChangeAspect="1"/>
          </p:cNvPicPr>
          <p:nvPr/>
        </p:nvPicPr>
        <p:blipFill>
          <a:blip r:embed="rId2"/>
          <a:stretch>
            <a:fillRect/>
          </a:stretch>
        </p:blipFill>
        <p:spPr>
          <a:xfrm>
            <a:off x="457200" y="1692425"/>
            <a:ext cx="8229600" cy="4433738"/>
          </a:xfrm>
          <a:prstGeom prst="rect">
            <a:avLst/>
          </a:prstGeom>
        </p:spPr>
      </p:pic>
    </p:spTree>
    <p:extLst>
      <p:ext uri="{BB962C8B-B14F-4D97-AF65-F5344CB8AC3E}">
        <p14:creationId xmlns:p14="http://schemas.microsoft.com/office/powerpoint/2010/main" val="212795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9907"/>
            <a:ext cx="8229600" cy="1143000"/>
          </a:xfrm>
          <a:solidFill>
            <a:srgbClr val="FFC000"/>
          </a:solidFill>
        </p:spPr>
        <p:txBody>
          <a:bodyPr>
            <a:normAutofit fontScale="90000"/>
          </a:bodyPr>
          <a:lstStyle/>
          <a:p>
            <a:r>
              <a:rPr lang="tr-TR" dirty="0" err="1" smtClean="0"/>
              <a:t>Splenektomi</a:t>
            </a:r>
            <a:r>
              <a:rPr lang="tr-TR" dirty="0" smtClean="0"/>
              <a:t> </a:t>
            </a:r>
            <a:r>
              <a:rPr lang="tr-TR" dirty="0" err="1" smtClean="0"/>
              <a:t>Endikasyonları</a:t>
            </a:r>
            <a:r>
              <a:rPr lang="tr-TR" dirty="0" smtClean="0"/>
              <a:t/>
            </a:r>
            <a:br>
              <a:rPr lang="tr-TR" dirty="0" smtClean="0"/>
            </a:br>
            <a:r>
              <a:rPr lang="tr-TR" dirty="0" err="1" smtClean="0"/>
              <a:t>maligniteler</a:t>
            </a:r>
            <a:r>
              <a:rPr lang="tr-TR" dirty="0" smtClean="0"/>
              <a:t> </a:t>
            </a:r>
            <a:endParaRPr lang="tr-TR" dirty="0"/>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457200" y="1579332"/>
            <a:ext cx="8229600" cy="4801996"/>
          </a:xfrm>
          <a:prstGeom prst="rect">
            <a:avLst/>
          </a:prstGeom>
        </p:spPr>
      </p:pic>
    </p:spTree>
    <p:extLst>
      <p:ext uri="{BB962C8B-B14F-4D97-AF65-F5344CB8AC3E}">
        <p14:creationId xmlns:p14="http://schemas.microsoft.com/office/powerpoint/2010/main" val="562717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5956"/>
            <a:ext cx="8229600" cy="1143000"/>
          </a:xfrm>
          <a:solidFill>
            <a:srgbClr val="FFC000"/>
          </a:solidFill>
        </p:spPr>
        <p:txBody>
          <a:bodyPr>
            <a:normAutofit fontScale="90000"/>
          </a:bodyPr>
          <a:lstStyle/>
          <a:p>
            <a:r>
              <a:rPr lang="tr-TR" dirty="0" err="1" smtClean="0"/>
              <a:t>Splenektomi</a:t>
            </a:r>
            <a:r>
              <a:rPr lang="tr-TR" dirty="0" smtClean="0"/>
              <a:t> </a:t>
            </a:r>
            <a:r>
              <a:rPr lang="tr-TR" dirty="0" err="1" smtClean="0"/>
              <a:t>Endikasyonları</a:t>
            </a:r>
            <a:r>
              <a:rPr lang="tr-TR" dirty="0" smtClean="0"/>
              <a:t/>
            </a:r>
            <a:br>
              <a:rPr lang="tr-TR" dirty="0" smtClean="0"/>
            </a:br>
            <a:r>
              <a:rPr lang="tr-TR" dirty="0" err="1" smtClean="0"/>
              <a:t>Immunolojik</a:t>
            </a:r>
            <a:r>
              <a:rPr lang="tr-TR" dirty="0" smtClean="0"/>
              <a:t> ve diğer</a:t>
            </a:r>
            <a:endParaRPr lang="tr-TR" dirty="0"/>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451314" y="1272294"/>
            <a:ext cx="8235486" cy="5253049"/>
          </a:xfrm>
          <a:prstGeom prst="rect">
            <a:avLst/>
          </a:prstGeom>
        </p:spPr>
      </p:pic>
    </p:spTree>
    <p:extLst>
      <p:ext uri="{BB962C8B-B14F-4D97-AF65-F5344CB8AC3E}">
        <p14:creationId xmlns:p14="http://schemas.microsoft.com/office/powerpoint/2010/main" val="81864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1143000"/>
          </a:xfrm>
          <a:solidFill>
            <a:srgbClr val="FFC000"/>
          </a:solidFill>
        </p:spPr>
        <p:txBody>
          <a:bodyPr>
            <a:normAutofit/>
          </a:bodyPr>
          <a:lstStyle/>
          <a:p>
            <a:r>
              <a:rPr lang="tr-TR" sz="3200" dirty="0" err="1" smtClean="0"/>
              <a:t>Tedavi:Immun</a:t>
            </a:r>
            <a:r>
              <a:rPr lang="tr-TR" sz="3200" dirty="0" smtClean="0"/>
              <a:t> </a:t>
            </a:r>
            <a:r>
              <a:rPr lang="tr-TR" sz="3200" dirty="0" err="1" smtClean="0"/>
              <a:t>trombositopenilerde</a:t>
            </a:r>
            <a:r>
              <a:rPr lang="tr-TR" sz="3200" dirty="0" smtClean="0"/>
              <a:t> </a:t>
            </a:r>
            <a:endParaRPr lang="tr-TR" sz="3200" dirty="0"/>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683568" y="1417638"/>
            <a:ext cx="6840760" cy="5440362"/>
          </a:xfrm>
          <a:prstGeom prst="rect">
            <a:avLst/>
          </a:prstGeom>
        </p:spPr>
      </p:pic>
    </p:spTree>
    <p:extLst>
      <p:ext uri="{BB962C8B-B14F-4D97-AF65-F5344CB8AC3E}">
        <p14:creationId xmlns:p14="http://schemas.microsoft.com/office/powerpoint/2010/main" val="537104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LAPAROSKOPİK SPLENEKTOMİ</a:t>
            </a:r>
            <a:endParaRPr lang="tr-TR" dirty="0"/>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817203" y="1600200"/>
            <a:ext cx="7509594" cy="4678639"/>
          </a:xfrm>
          <a:prstGeom prst="rect">
            <a:avLst/>
          </a:prstGeom>
        </p:spPr>
      </p:pic>
    </p:spTree>
    <p:extLst>
      <p:ext uri="{BB962C8B-B14F-4D97-AF65-F5344CB8AC3E}">
        <p14:creationId xmlns:p14="http://schemas.microsoft.com/office/powerpoint/2010/main" val="951059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solidFill>
            <a:srgbClr val="FFC000"/>
          </a:solidFill>
        </p:spPr>
        <p:txBody>
          <a:bodyPr/>
          <a:lstStyle/>
          <a:p>
            <a:pPr algn="l"/>
            <a:r>
              <a:rPr lang="tr-TR" altLang="tr-TR" sz="3600" dirty="0" err="1"/>
              <a:t>Splenektomi</a:t>
            </a:r>
            <a:r>
              <a:rPr lang="tr-TR" altLang="tr-TR" sz="3600" dirty="0"/>
              <a:t> komplikasyonları</a:t>
            </a:r>
          </a:p>
        </p:txBody>
      </p:sp>
      <p:sp>
        <p:nvSpPr>
          <p:cNvPr id="39939" name="Rectangle 3"/>
          <p:cNvSpPr>
            <a:spLocks noGrp="1" noChangeArrowheads="1"/>
          </p:cNvSpPr>
          <p:nvPr>
            <p:ph idx="1"/>
          </p:nvPr>
        </p:nvSpPr>
        <p:spPr/>
        <p:txBody>
          <a:bodyPr>
            <a:normAutofit/>
          </a:bodyPr>
          <a:lstStyle/>
          <a:p>
            <a:r>
              <a:rPr lang="tr-TR" altLang="tr-TR" dirty="0" err="1"/>
              <a:t>Tromboz</a:t>
            </a:r>
            <a:r>
              <a:rPr lang="tr-TR" altLang="tr-TR" dirty="0"/>
              <a:t> </a:t>
            </a:r>
          </a:p>
          <a:p>
            <a:r>
              <a:rPr lang="tr-TR" altLang="tr-TR" dirty="0" smtClean="0"/>
              <a:t>Mide </a:t>
            </a:r>
            <a:r>
              <a:rPr lang="tr-TR" altLang="tr-TR" dirty="0"/>
              <a:t>nekrozu</a:t>
            </a:r>
          </a:p>
          <a:p>
            <a:r>
              <a:rPr lang="tr-TR" altLang="tr-TR" dirty="0" err="1"/>
              <a:t>Abse</a:t>
            </a:r>
            <a:endParaRPr lang="tr-TR" altLang="tr-TR" dirty="0"/>
          </a:p>
          <a:p>
            <a:r>
              <a:rPr lang="tr-TR" altLang="tr-TR" dirty="0"/>
              <a:t>Kolon </a:t>
            </a:r>
            <a:r>
              <a:rPr lang="tr-TR" altLang="tr-TR" dirty="0" smtClean="0"/>
              <a:t>fistülü</a:t>
            </a:r>
          </a:p>
          <a:p>
            <a:r>
              <a:rPr lang="tr-TR" altLang="tr-TR" dirty="0" smtClean="0"/>
              <a:t>OPSI </a:t>
            </a:r>
            <a:r>
              <a:rPr lang="tr-TR" altLang="tr-TR" dirty="0" err="1" smtClean="0"/>
              <a:t>overwhelming</a:t>
            </a:r>
            <a:r>
              <a:rPr lang="tr-TR" altLang="tr-TR" dirty="0" smtClean="0"/>
              <a:t> </a:t>
            </a:r>
            <a:r>
              <a:rPr lang="tr-TR" altLang="tr-TR" dirty="0" err="1" smtClean="0"/>
              <a:t>postsplenektomi</a:t>
            </a:r>
            <a:r>
              <a:rPr lang="tr-TR" altLang="tr-TR" dirty="0" smtClean="0"/>
              <a:t> </a:t>
            </a:r>
            <a:r>
              <a:rPr lang="tr-TR" altLang="tr-TR" dirty="0" err="1" smtClean="0"/>
              <a:t>sepsis</a:t>
            </a:r>
            <a:endParaRPr lang="tr-TR" altLang="tr-TR" dirty="0" smtClean="0"/>
          </a:p>
          <a:p>
            <a:endParaRPr lang="tr-TR" altLang="tr-TR" dirty="0"/>
          </a:p>
          <a:p>
            <a:pPr>
              <a:buFontTx/>
              <a:buNone/>
            </a:pPr>
            <a:endParaRPr lang="tr-TR" altLang="tr-TR" dirty="0"/>
          </a:p>
        </p:txBody>
      </p:sp>
    </p:spTree>
    <p:extLst>
      <p:ext uri="{BB962C8B-B14F-4D97-AF65-F5344CB8AC3E}">
        <p14:creationId xmlns:p14="http://schemas.microsoft.com/office/powerpoint/2010/main" val="10603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1600200"/>
          </a:xfrm>
          <a:solidFill>
            <a:srgbClr val="FFC000"/>
          </a:solidFill>
        </p:spPr>
        <p:txBody>
          <a:bodyPr>
            <a:normAutofit fontScale="90000"/>
          </a:bodyPr>
          <a:lstStyle/>
          <a:p>
            <a:r>
              <a:rPr lang="tr-TR" altLang="tr-TR" dirty="0"/>
              <a:t>OPSI </a:t>
            </a:r>
            <a:r>
              <a:rPr lang="tr-TR" altLang="tr-TR" dirty="0" smtClean="0"/>
              <a:t/>
            </a:r>
            <a:br>
              <a:rPr lang="tr-TR" altLang="tr-TR" dirty="0" smtClean="0"/>
            </a:br>
            <a:r>
              <a:rPr lang="tr-TR" altLang="tr-TR" dirty="0" smtClean="0"/>
              <a:t>Ani Ateş, </a:t>
            </a:r>
            <a:r>
              <a:rPr lang="tr-TR" altLang="tr-TR" dirty="0" err="1" smtClean="0"/>
              <a:t>sepsis</a:t>
            </a:r>
            <a:r>
              <a:rPr lang="tr-TR" altLang="tr-TR" dirty="0" smtClean="0"/>
              <a:t>, dolaşım yetmezliği</a:t>
            </a:r>
            <a:r>
              <a:rPr lang="tr-TR" altLang="tr-TR" dirty="0"/>
              <a:t/>
            </a:r>
            <a:br>
              <a:rPr lang="tr-TR" altLang="tr-TR" dirty="0"/>
            </a:br>
            <a:endParaRPr lang="tr-TR" dirty="0"/>
          </a:p>
        </p:txBody>
      </p:sp>
      <p:sp>
        <p:nvSpPr>
          <p:cNvPr id="3" name="İçerik Yer Tutucusu 2"/>
          <p:cNvSpPr>
            <a:spLocks noGrp="1"/>
          </p:cNvSpPr>
          <p:nvPr>
            <p:ph idx="1"/>
          </p:nvPr>
        </p:nvSpPr>
        <p:spPr/>
        <p:txBody>
          <a:bodyPr/>
          <a:lstStyle/>
          <a:p>
            <a:pPr lvl="1"/>
            <a:r>
              <a:rPr lang="tr-TR" altLang="tr-TR" dirty="0" smtClean="0"/>
              <a:t>Pediatrik %5</a:t>
            </a:r>
            <a:endParaRPr lang="tr-TR" altLang="tr-TR" dirty="0"/>
          </a:p>
          <a:p>
            <a:pPr lvl="1"/>
            <a:r>
              <a:rPr lang="tr-TR" altLang="tr-TR" dirty="0"/>
              <a:t>Erişkin     %1</a:t>
            </a:r>
          </a:p>
          <a:p>
            <a:pPr lvl="1"/>
            <a:r>
              <a:rPr lang="tr-TR" altLang="tr-TR" dirty="0"/>
              <a:t>Hematolojik ve </a:t>
            </a:r>
            <a:r>
              <a:rPr lang="tr-TR" altLang="tr-TR" dirty="0" err="1"/>
              <a:t>Malign</a:t>
            </a:r>
            <a:r>
              <a:rPr lang="tr-TR" altLang="tr-TR" dirty="0"/>
              <a:t> hastalıklarda risk fazla</a:t>
            </a:r>
          </a:p>
          <a:p>
            <a:pPr lvl="1"/>
            <a:r>
              <a:rPr lang="tr-TR" dirty="0" err="1"/>
              <a:t>Streptococcus</a:t>
            </a:r>
            <a:r>
              <a:rPr lang="tr-TR" dirty="0"/>
              <a:t> </a:t>
            </a:r>
            <a:r>
              <a:rPr lang="tr-TR" dirty="0" err="1"/>
              <a:t>pneumoniae</a:t>
            </a:r>
            <a:r>
              <a:rPr lang="tr-TR" dirty="0"/>
              <a:t> (</a:t>
            </a:r>
            <a:r>
              <a:rPr lang="tr-TR" dirty="0" err="1"/>
              <a:t>responsible</a:t>
            </a:r>
            <a:r>
              <a:rPr lang="tr-TR" dirty="0"/>
              <a:t> </a:t>
            </a:r>
            <a:r>
              <a:rPr lang="tr-TR" dirty="0" err="1"/>
              <a:t>for</a:t>
            </a:r>
            <a:r>
              <a:rPr lang="tr-TR" dirty="0"/>
              <a:t> &gt;50% of OPSS), </a:t>
            </a:r>
          </a:p>
          <a:p>
            <a:pPr lvl="1"/>
            <a:r>
              <a:rPr lang="tr-TR" dirty="0" err="1"/>
              <a:t>H.influenzae</a:t>
            </a:r>
            <a:r>
              <a:rPr lang="tr-TR" dirty="0"/>
              <a:t>, </a:t>
            </a:r>
            <a:r>
              <a:rPr lang="tr-TR" dirty="0" err="1"/>
              <a:t>Neisseria</a:t>
            </a:r>
            <a:r>
              <a:rPr lang="tr-TR" dirty="0"/>
              <a:t> </a:t>
            </a:r>
            <a:r>
              <a:rPr lang="tr-TR" dirty="0" err="1"/>
              <a:t>meningitidis</a:t>
            </a:r>
            <a:r>
              <a:rPr lang="tr-TR" dirty="0"/>
              <a:t>, </a:t>
            </a:r>
            <a:r>
              <a:rPr lang="tr-TR" dirty="0" err="1"/>
              <a:t>Capnocytophaga</a:t>
            </a:r>
            <a:endParaRPr lang="tr-TR" dirty="0"/>
          </a:p>
          <a:p>
            <a:endParaRPr lang="tr-TR" dirty="0"/>
          </a:p>
        </p:txBody>
      </p:sp>
    </p:spTree>
    <p:extLst>
      <p:ext uri="{BB962C8B-B14F-4D97-AF65-F5344CB8AC3E}">
        <p14:creationId xmlns:p14="http://schemas.microsoft.com/office/powerpoint/2010/main" val="228210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solidFill>
            <a:srgbClr val="FFC000"/>
          </a:solidFill>
        </p:spPr>
        <p:txBody>
          <a:bodyPr/>
          <a:lstStyle/>
          <a:p>
            <a:r>
              <a:rPr lang="tr-TR" dirty="0" smtClean="0"/>
              <a:t>OPSI PROFILAKSİ </a:t>
            </a:r>
            <a:endParaRPr lang="tr-TR" dirty="0"/>
          </a:p>
        </p:txBody>
      </p:sp>
      <p:sp>
        <p:nvSpPr>
          <p:cNvPr id="6" name="İçerik Yer Tutucusu 5"/>
          <p:cNvSpPr>
            <a:spLocks noGrp="1"/>
          </p:cNvSpPr>
          <p:nvPr>
            <p:ph idx="1"/>
          </p:nvPr>
        </p:nvSpPr>
        <p:spPr/>
        <p:txBody>
          <a:bodyPr/>
          <a:lstStyle/>
          <a:p>
            <a:endParaRPr lang="tr-TR" dirty="0" smtClean="0"/>
          </a:p>
          <a:p>
            <a:r>
              <a:rPr lang="tr-TR" dirty="0" err="1" smtClean="0"/>
              <a:t>Pnömokok</a:t>
            </a:r>
            <a:r>
              <a:rPr lang="tr-TR" dirty="0" smtClean="0"/>
              <a:t>, H </a:t>
            </a:r>
            <a:r>
              <a:rPr lang="tr-TR" dirty="0" err="1" smtClean="0"/>
              <a:t>influenza</a:t>
            </a:r>
            <a:r>
              <a:rPr lang="tr-TR" dirty="0" smtClean="0"/>
              <a:t>, N </a:t>
            </a:r>
            <a:r>
              <a:rPr lang="tr-TR" dirty="0" err="1" smtClean="0"/>
              <a:t>meningitis</a:t>
            </a:r>
            <a:r>
              <a:rPr lang="tr-TR" dirty="0" smtClean="0"/>
              <a:t> için</a:t>
            </a:r>
          </a:p>
          <a:p>
            <a:r>
              <a:rPr lang="tr-TR" dirty="0" err="1"/>
              <a:t>E</a:t>
            </a:r>
            <a:r>
              <a:rPr lang="tr-TR" dirty="0" err="1" smtClean="0"/>
              <a:t>lektif</a:t>
            </a:r>
            <a:r>
              <a:rPr lang="tr-TR" dirty="0" smtClean="0"/>
              <a:t> </a:t>
            </a:r>
            <a:r>
              <a:rPr lang="tr-TR" dirty="0" err="1" smtClean="0"/>
              <a:t>splenectomi</a:t>
            </a:r>
            <a:r>
              <a:rPr lang="tr-TR" dirty="0" smtClean="0"/>
              <a:t>, </a:t>
            </a:r>
          </a:p>
          <a:p>
            <a:pPr lvl="1"/>
            <a:r>
              <a:rPr lang="tr-TR" dirty="0" smtClean="0"/>
              <a:t>Aşılama 2 hafta önce yapılmalı </a:t>
            </a:r>
            <a:r>
              <a:rPr lang="tr-TR" dirty="0" err="1" smtClean="0"/>
              <a:t>antigen</a:t>
            </a:r>
            <a:r>
              <a:rPr lang="tr-TR" dirty="0" smtClean="0"/>
              <a:t> </a:t>
            </a:r>
            <a:r>
              <a:rPr lang="tr-TR" dirty="0" err="1" smtClean="0"/>
              <a:t>recognition</a:t>
            </a:r>
            <a:r>
              <a:rPr lang="tr-TR" dirty="0"/>
              <a:t> </a:t>
            </a:r>
            <a:r>
              <a:rPr lang="tr-TR" dirty="0" err="1" smtClean="0"/>
              <a:t>and</a:t>
            </a:r>
            <a:r>
              <a:rPr lang="tr-TR" dirty="0" smtClean="0"/>
              <a:t> </a:t>
            </a:r>
            <a:r>
              <a:rPr lang="tr-TR" dirty="0" err="1"/>
              <a:t>processing</a:t>
            </a:r>
            <a:r>
              <a:rPr lang="tr-TR" dirty="0" smtClean="0"/>
              <a:t>.</a:t>
            </a:r>
          </a:p>
          <a:p>
            <a:r>
              <a:rPr lang="tr-TR" dirty="0" smtClean="0"/>
              <a:t>Acil </a:t>
            </a:r>
            <a:r>
              <a:rPr lang="tr-TR" dirty="0" err="1" smtClean="0"/>
              <a:t>splenektomi</a:t>
            </a:r>
            <a:endParaRPr lang="tr-TR" dirty="0" smtClean="0"/>
          </a:p>
          <a:p>
            <a:pPr lvl="1"/>
            <a:r>
              <a:rPr lang="tr-TR" dirty="0" smtClean="0"/>
              <a:t>Aşılama </a:t>
            </a:r>
            <a:r>
              <a:rPr lang="tr-TR" dirty="0" err="1" smtClean="0"/>
              <a:t>postop</a:t>
            </a:r>
            <a:r>
              <a:rPr lang="tr-TR" dirty="0" smtClean="0"/>
              <a:t> 2 hafta sonra yapılmalı, erken </a:t>
            </a:r>
            <a:r>
              <a:rPr lang="tr-TR" dirty="0" err="1" smtClean="0"/>
              <a:t>immunsupresyon</a:t>
            </a:r>
            <a:r>
              <a:rPr lang="tr-TR" dirty="0" smtClean="0"/>
              <a:t> nedeniyle</a:t>
            </a:r>
          </a:p>
          <a:p>
            <a:pPr lvl="1"/>
            <a:endParaRPr lang="tr-TR" dirty="0"/>
          </a:p>
          <a:p>
            <a:endParaRPr lang="tr-TR" dirty="0"/>
          </a:p>
        </p:txBody>
      </p:sp>
    </p:spTree>
    <p:extLst>
      <p:ext uri="{BB962C8B-B14F-4D97-AF65-F5344CB8AC3E}">
        <p14:creationId xmlns:p14="http://schemas.microsoft.com/office/powerpoint/2010/main" val="912734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eniz Balcı\AppData\Roaming\PixelMetrics\CaptureWiz\Temp\1.png"/>
          <p:cNvPicPr>
            <a:picLocks noChangeAspect="1" noChangeArrowheads="1"/>
          </p:cNvPicPr>
          <p:nvPr/>
        </p:nvPicPr>
        <p:blipFill>
          <a:blip r:embed="rId2"/>
          <a:srcRect/>
          <a:stretch>
            <a:fillRect/>
          </a:stretch>
        </p:blipFill>
        <p:spPr bwMode="auto">
          <a:xfrm>
            <a:off x="0" y="41536"/>
            <a:ext cx="8804664" cy="624498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tr-TR" b="1" dirty="0"/>
              <a:t>“</a:t>
            </a:r>
            <a:r>
              <a:rPr lang="tr-TR" dirty="0" smtClean="0"/>
              <a:t> Ars longa, vita brevis, occasio praeceps, experimentum periculosum, iudicium difficile </a:t>
            </a:r>
            <a:r>
              <a:rPr lang="tr-TR" b="1" dirty="0"/>
              <a:t>”</a:t>
            </a:r>
            <a:r>
              <a:rPr lang="tr-TR" dirty="0" smtClean="0"/>
              <a:t> </a:t>
            </a:r>
            <a:br>
              <a:rPr lang="tr-TR" dirty="0" smtClean="0"/>
            </a:br>
            <a:endParaRPr lang="tr-TR" dirty="0"/>
          </a:p>
        </p:txBody>
      </p:sp>
      <p:sp>
        <p:nvSpPr>
          <p:cNvPr id="5" name="Subtitle 4"/>
          <p:cNvSpPr>
            <a:spLocks noGrp="1"/>
          </p:cNvSpPr>
          <p:nvPr>
            <p:ph type="subTitle" idx="1"/>
          </p:nvPr>
        </p:nvSpPr>
        <p:spPr/>
        <p:txBody>
          <a:bodyPr/>
          <a:lstStyle/>
          <a:p>
            <a:r>
              <a:rPr lang="tr-TR" b="1" dirty="0" smtClean="0"/>
              <a:t>“</a:t>
            </a:r>
            <a:r>
              <a:rPr lang="tr-TR" dirty="0" smtClean="0"/>
              <a:t> Sanat uzun, hayat kısa, fırsatlar geçici, deneyimler aldatıcı, karar vermek zordur </a:t>
            </a:r>
            <a:r>
              <a:rPr lang="tr-TR" b="1" dirty="0" smtClean="0"/>
              <a:t>”</a:t>
            </a:r>
            <a:endParaRPr lang="tr-TR" dirty="0"/>
          </a:p>
        </p:txBody>
      </p:sp>
      <p:sp>
        <p:nvSpPr>
          <p:cNvPr id="6" name="TextBox 5"/>
          <p:cNvSpPr txBox="1"/>
          <p:nvPr/>
        </p:nvSpPr>
        <p:spPr>
          <a:xfrm>
            <a:off x="4929190" y="5786454"/>
            <a:ext cx="2857520" cy="369332"/>
          </a:xfrm>
          <a:prstGeom prst="rect">
            <a:avLst/>
          </a:prstGeom>
          <a:noFill/>
        </p:spPr>
        <p:txBody>
          <a:bodyPr wrap="square" rtlCol="0">
            <a:spAutoFit/>
          </a:bodyPr>
          <a:lstStyle/>
          <a:p>
            <a:r>
              <a:rPr lang="tr-TR" dirty="0" smtClean="0"/>
              <a:t>Hippocrates</a:t>
            </a:r>
            <a:endParaRPr lang="tr-T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photos.ak.fbcdn.net/hphotos-ak-snc4/hs944.snc4/73725_158154457555138_153300311373886_245429_875233_n.jpg"/>
          <p:cNvPicPr>
            <a:picLocks noChangeAspect="1" noChangeArrowheads="1"/>
          </p:cNvPicPr>
          <p:nvPr/>
        </p:nvPicPr>
        <p:blipFill>
          <a:blip r:embed="rId2" cstate="print"/>
          <a:srcRect/>
          <a:stretch>
            <a:fillRect/>
          </a:stretch>
        </p:blipFill>
        <p:spPr bwMode="auto">
          <a:xfrm>
            <a:off x="2000232" y="500042"/>
            <a:ext cx="5420088" cy="5643807"/>
          </a:xfrm>
          <a:prstGeom prst="rect">
            <a:avLst/>
          </a:prstGeom>
          <a:noFill/>
        </p:spPr>
      </p:pic>
      <p:sp>
        <p:nvSpPr>
          <p:cNvPr id="4" name="Heart 3"/>
          <p:cNvSpPr/>
          <p:nvPr/>
        </p:nvSpPr>
        <p:spPr>
          <a:xfrm>
            <a:off x="6500826" y="785794"/>
            <a:ext cx="714380" cy="42862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Users\Deniz Balcı\AppData\Roaming\PixelMetrics\CaptureWiz\Temp\2.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eniz Balcı\AppData\Roaming\PixelMetrics\CaptureWiz\Temp\3.png"/>
          <p:cNvPicPr>
            <a:picLocks noChangeAspect="1" noChangeArrowheads="1"/>
          </p:cNvPicPr>
          <p:nvPr/>
        </p:nvPicPr>
        <p:blipFill>
          <a:blip r:embed="rId2"/>
          <a:srcRect/>
          <a:stretch>
            <a:fillRect/>
          </a:stretch>
        </p:blipFill>
        <p:spPr bwMode="auto">
          <a:xfrm>
            <a:off x="0" y="0"/>
            <a:ext cx="9144000" cy="664366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solidFill>
            <a:srgbClr val="FFC000"/>
          </a:solidFill>
        </p:spPr>
        <p:txBody>
          <a:bodyPr>
            <a:normAutofit fontScale="90000"/>
          </a:bodyPr>
          <a:lstStyle/>
          <a:p>
            <a:r>
              <a:rPr lang="tr-TR" dirty="0" smtClean="0"/>
              <a:t>Karaciğer Fonksiyonları Değerlendirme</a:t>
            </a:r>
            <a:endParaRPr lang="tr-TR" dirty="0"/>
          </a:p>
        </p:txBody>
      </p:sp>
      <p:sp>
        <p:nvSpPr>
          <p:cNvPr id="4" name="İçerik Yer Tutucusu 3"/>
          <p:cNvSpPr>
            <a:spLocks noGrp="1"/>
          </p:cNvSpPr>
          <p:nvPr>
            <p:ph idx="1"/>
          </p:nvPr>
        </p:nvSpPr>
        <p:spPr>
          <a:xfrm>
            <a:off x="458978" y="1391959"/>
            <a:ext cx="8229600" cy="4525963"/>
          </a:xfrm>
        </p:spPr>
        <p:txBody>
          <a:bodyPr>
            <a:normAutofit/>
          </a:bodyPr>
          <a:lstStyle/>
          <a:p>
            <a:r>
              <a:rPr lang="tr-TR" dirty="0" smtClean="0">
                <a:latin typeface="Times" charset="0"/>
              </a:rPr>
              <a:t>Test:  </a:t>
            </a:r>
            <a:r>
              <a:rPr lang="tr-TR" dirty="0" err="1" smtClean="0">
                <a:latin typeface="Times" charset="0"/>
              </a:rPr>
              <a:t>indocyanine</a:t>
            </a:r>
            <a:r>
              <a:rPr lang="tr-TR" dirty="0" smtClean="0">
                <a:latin typeface="Times" charset="0"/>
              </a:rPr>
              <a:t> </a:t>
            </a:r>
            <a:r>
              <a:rPr lang="tr-TR" dirty="0" err="1" smtClean="0">
                <a:latin typeface="Times" charset="0"/>
              </a:rPr>
              <a:t>green</a:t>
            </a:r>
            <a:r>
              <a:rPr lang="tr-TR" dirty="0">
                <a:latin typeface="Times" charset="0"/>
              </a:rPr>
              <a:t>, </a:t>
            </a:r>
            <a:endParaRPr lang="tr-TR" dirty="0" smtClean="0">
              <a:latin typeface="Times" charset="0"/>
            </a:endParaRPr>
          </a:p>
          <a:p>
            <a:r>
              <a:rPr lang="tr-TR" dirty="0" err="1" smtClean="0">
                <a:latin typeface="Times" charset="0"/>
              </a:rPr>
              <a:t>sorbitol</a:t>
            </a:r>
            <a:r>
              <a:rPr lang="tr-TR" dirty="0">
                <a:latin typeface="Times" charset="0"/>
              </a:rPr>
              <a:t>, </a:t>
            </a:r>
            <a:r>
              <a:rPr lang="tr-TR" dirty="0" err="1" smtClean="0">
                <a:latin typeface="Times" charset="0"/>
              </a:rPr>
              <a:t>galactose</a:t>
            </a:r>
            <a:r>
              <a:rPr lang="tr-TR" dirty="0" smtClean="0">
                <a:latin typeface="Times" charset="0"/>
              </a:rPr>
              <a:t> </a:t>
            </a:r>
            <a:r>
              <a:rPr lang="tr-TR" dirty="0" err="1">
                <a:latin typeface="Times" charset="0"/>
              </a:rPr>
              <a:t>elimination</a:t>
            </a:r>
            <a:r>
              <a:rPr lang="tr-TR" dirty="0">
                <a:latin typeface="Times" charset="0"/>
              </a:rPr>
              <a:t> </a:t>
            </a:r>
            <a:r>
              <a:rPr lang="tr-TR" dirty="0" err="1">
                <a:latin typeface="Times" charset="0"/>
              </a:rPr>
              <a:t>capacity</a:t>
            </a:r>
            <a:r>
              <a:rPr lang="tr-TR" dirty="0">
                <a:latin typeface="Times" charset="0"/>
              </a:rPr>
              <a:t> </a:t>
            </a:r>
            <a:endParaRPr lang="tr-TR" dirty="0" smtClean="0">
              <a:latin typeface="Times" charset="0"/>
            </a:endParaRPr>
          </a:p>
          <a:p>
            <a:r>
              <a:rPr lang="tr-TR" dirty="0">
                <a:latin typeface="Times" charset="0"/>
              </a:rPr>
              <a:t>K</a:t>
            </a:r>
            <a:r>
              <a:rPr lang="tr-TR" dirty="0" smtClean="0">
                <a:latin typeface="Times" charset="0"/>
              </a:rPr>
              <a:t>arbon-13 </a:t>
            </a:r>
            <a:r>
              <a:rPr lang="tr-TR" dirty="0" err="1" smtClean="0">
                <a:latin typeface="Times" charset="0"/>
              </a:rPr>
              <a:t>galactose</a:t>
            </a:r>
            <a:r>
              <a:rPr lang="tr-TR" dirty="0" smtClean="0">
                <a:latin typeface="Times" charset="0"/>
              </a:rPr>
              <a:t>/</a:t>
            </a:r>
            <a:r>
              <a:rPr lang="tr-TR" dirty="0" err="1" smtClean="0">
                <a:latin typeface="Times" charset="0"/>
              </a:rPr>
              <a:t>aminopyrine</a:t>
            </a:r>
            <a:r>
              <a:rPr lang="tr-TR" dirty="0" smtClean="0">
                <a:latin typeface="Times" charset="0"/>
              </a:rPr>
              <a:t> nefes test</a:t>
            </a:r>
          </a:p>
          <a:p>
            <a:endParaRPr lang="tr-TR" dirty="0">
              <a:latin typeface="Times" charset="0"/>
            </a:endParaRPr>
          </a:p>
          <a:p>
            <a:r>
              <a:rPr lang="tr-TR" dirty="0" err="1" smtClean="0"/>
              <a:t>monoethylglycinexylidide</a:t>
            </a:r>
            <a:r>
              <a:rPr lang="tr-TR" dirty="0" smtClean="0"/>
              <a:t> </a:t>
            </a:r>
            <a:r>
              <a:rPr lang="tr-TR" dirty="0"/>
              <a:t>(</a:t>
            </a:r>
            <a:r>
              <a:rPr lang="tr-TR" dirty="0" smtClean="0"/>
              <a:t>MEGX) test :</a:t>
            </a:r>
          </a:p>
          <a:p>
            <a:r>
              <a:rPr lang="tr-TR" dirty="0" err="1" smtClean="0"/>
              <a:t>lidocaine</a:t>
            </a:r>
            <a:r>
              <a:rPr lang="tr-TR" dirty="0" smtClean="0"/>
              <a:t> ile MEGX oluşumu </a:t>
            </a:r>
            <a:endParaRPr lang="tr-TR" dirty="0"/>
          </a:p>
          <a:p>
            <a:r>
              <a:rPr lang="tr-TR" dirty="0" smtClean="0"/>
              <a:t>80</a:t>
            </a:r>
            <a:r>
              <a:rPr lang="tr-TR" dirty="0"/>
              <a:t>% </a:t>
            </a:r>
            <a:r>
              <a:rPr lang="tr-TR" dirty="0" err="1" smtClean="0"/>
              <a:t>sensitive</a:t>
            </a:r>
            <a:r>
              <a:rPr lang="tr-TR" dirty="0"/>
              <a:t> </a:t>
            </a:r>
            <a:r>
              <a:rPr lang="tr-TR" dirty="0" smtClean="0"/>
              <a:t>ve </a:t>
            </a:r>
            <a:r>
              <a:rPr lang="tr-TR" dirty="0" err="1"/>
              <a:t>specific</a:t>
            </a:r>
            <a:r>
              <a:rPr lang="tr-TR" dirty="0"/>
              <a:t> </a:t>
            </a:r>
            <a:r>
              <a:rPr lang="tr-TR" dirty="0" smtClean="0"/>
              <a:t> </a:t>
            </a:r>
            <a:r>
              <a:rPr lang="tr-TR" dirty="0" err="1" smtClean="0"/>
              <a:t>cirrhosis</a:t>
            </a:r>
            <a:r>
              <a:rPr lang="tr-TR" dirty="0"/>
              <a:t> </a:t>
            </a:r>
            <a:r>
              <a:rPr lang="tr-TR" dirty="0" smtClean="0"/>
              <a:t>tanısında</a:t>
            </a:r>
            <a:endParaRPr lang="tr-TR" dirty="0"/>
          </a:p>
          <a:p>
            <a:endParaRPr lang="tr-TR" dirty="0">
              <a:latin typeface="Times" charset="0"/>
            </a:endParaRPr>
          </a:p>
        </p:txBody>
      </p:sp>
    </p:spTree>
    <p:extLst>
      <p:ext uri="{BB962C8B-B14F-4D97-AF65-F5344CB8AC3E}">
        <p14:creationId xmlns:p14="http://schemas.microsoft.com/office/powerpoint/2010/main" val="1367931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Deniz Balcı\AppData\Roaming\PixelMetrics\CaptureWiz\Temp\14.png"/>
          <p:cNvPicPr>
            <a:picLocks noChangeAspect="1" noChangeArrowheads="1"/>
          </p:cNvPicPr>
          <p:nvPr/>
        </p:nvPicPr>
        <p:blipFill>
          <a:blip r:embed="rId2"/>
          <a:srcRect/>
          <a:stretch>
            <a:fillRect/>
          </a:stretch>
        </p:blipFill>
        <p:spPr bwMode="auto">
          <a:xfrm>
            <a:off x="0" y="24598"/>
            <a:ext cx="4622145" cy="4214842"/>
          </a:xfrm>
          <a:prstGeom prst="rect">
            <a:avLst/>
          </a:prstGeom>
          <a:noFill/>
        </p:spPr>
      </p:pic>
      <p:pic>
        <p:nvPicPr>
          <p:cNvPr id="36870" name="Picture 6" descr="C:\Users\Deniz Balcı\AppData\Roaming\PixelMetrics\CaptureWiz\Temp\17.png"/>
          <p:cNvPicPr>
            <a:picLocks noChangeAspect="1" noChangeArrowheads="1"/>
          </p:cNvPicPr>
          <p:nvPr/>
        </p:nvPicPr>
        <p:blipFill>
          <a:blip r:embed="rId3"/>
          <a:srcRect/>
          <a:stretch>
            <a:fillRect/>
          </a:stretch>
        </p:blipFill>
        <p:spPr bwMode="auto">
          <a:xfrm>
            <a:off x="2339752" y="548680"/>
            <a:ext cx="6192688" cy="60948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4834</TotalTime>
  <Words>692</Words>
  <Application>Microsoft Office PowerPoint</Application>
  <PresentationFormat>Ekran Gösterisi (4:3)</PresentationFormat>
  <Paragraphs>163</Paragraphs>
  <Slides>51</Slides>
  <Notes>3</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51</vt:i4>
      </vt:variant>
    </vt:vector>
  </HeadingPairs>
  <TitlesOfParts>
    <vt:vector size="57" baseType="lpstr">
      <vt:lpstr>맑은 고딕</vt:lpstr>
      <vt:lpstr>Arial</vt:lpstr>
      <vt:lpstr>Arial Black</vt:lpstr>
      <vt:lpstr>Calibri</vt:lpstr>
      <vt:lpstr>Times</vt:lpstr>
      <vt:lpstr>Office Theme</vt:lpstr>
      <vt:lpstr>Siroz, Portal Hipertansiyon, Dalak Hastalıkları   Karaciğer Nakli</vt:lpstr>
      <vt:lpstr>PowerPoint Sunusu</vt:lpstr>
      <vt:lpstr>PowerPoint Sunusu</vt:lpstr>
      <vt:lpstr>PowerPoint Sunusu</vt:lpstr>
      <vt:lpstr>PowerPoint Sunusu</vt:lpstr>
      <vt:lpstr>PowerPoint Sunusu</vt:lpstr>
      <vt:lpstr>PowerPoint Sunusu</vt:lpstr>
      <vt:lpstr>Karaciğer Fonksiyonları Değerlendirme</vt:lpstr>
      <vt:lpstr>PowerPoint Sunusu</vt:lpstr>
      <vt:lpstr>Portal Hipertansiyon</vt:lpstr>
      <vt:lpstr>PowerPoint Sunusu</vt:lpstr>
      <vt:lpstr>PowerPoint Sunusu</vt:lpstr>
      <vt:lpstr>Portal Hipertansiyon</vt:lpstr>
      <vt:lpstr>Portal  Hipertansiyon </vt:lpstr>
      <vt:lpstr>PowerPoint Sunusu</vt:lpstr>
      <vt:lpstr>Portal Hipertansiyon Etyoloji</vt:lpstr>
      <vt:lpstr>TIPS ve Cerrahi Şant ameliyatları</vt:lpstr>
      <vt:lpstr>PowerPoint Sunusu</vt:lpstr>
      <vt:lpstr>PowerPoint Sunusu</vt:lpstr>
      <vt:lpstr>Siroz hastalarda Laboratuar</vt:lpstr>
      <vt:lpstr>Siroz hastalarda Laboratuar</vt:lpstr>
      <vt:lpstr>PowerPoint Sunusu</vt:lpstr>
      <vt:lpstr>DEKOMPANSE SİROZ</vt:lpstr>
      <vt:lpstr>PowerPoint Sunusu</vt:lpstr>
      <vt:lpstr>PowerPoint Sunusu</vt:lpstr>
      <vt:lpstr>PowerPoint Sunusu</vt:lpstr>
      <vt:lpstr>PowerPoint Sunusu</vt:lpstr>
      <vt:lpstr>KARACİĞER NAKİL ENDİKASYONLARI</vt:lpstr>
      <vt:lpstr>PowerPoint Sunusu</vt:lpstr>
      <vt:lpstr>ORGAN NAKLİ  ALICI OPERASYONU </vt:lpstr>
      <vt:lpstr>Full Size Kadavra Karaciğer Nakli</vt:lpstr>
      <vt:lpstr>PowerPoint Sunusu</vt:lpstr>
      <vt:lpstr>PowerPoint Sunusu</vt:lpstr>
      <vt:lpstr>Canlı Vericili Karaciğer Naklinde AMAÇ </vt:lpstr>
      <vt:lpstr> Dalak Hastalıkları</vt:lpstr>
      <vt:lpstr>Anatomi</vt:lpstr>
      <vt:lpstr>Histoloji</vt:lpstr>
      <vt:lpstr>Fonksiyonu</vt:lpstr>
      <vt:lpstr>Fonksiyon:</vt:lpstr>
      <vt:lpstr>Splenomegali  Hipersplenism</vt:lpstr>
      <vt:lpstr>Tanısal testler</vt:lpstr>
      <vt:lpstr>Splenektomi Endikasyonları hematolojik </vt:lpstr>
      <vt:lpstr>Splenektomi Endikasyonları maligniteler </vt:lpstr>
      <vt:lpstr>Splenektomi Endikasyonları Immunolojik ve diğer</vt:lpstr>
      <vt:lpstr>Tedavi:Immun trombositopenilerde </vt:lpstr>
      <vt:lpstr>LAPAROSKOPİK SPLENEKTOMİ</vt:lpstr>
      <vt:lpstr>Splenektomi komplikasyonları</vt:lpstr>
      <vt:lpstr>OPSI  Ani Ateş, sepsis, dolaşım yetmezliği </vt:lpstr>
      <vt:lpstr>OPSI PROFILAKSİ </vt:lpstr>
      <vt:lpstr>“ Ars longa, vita brevis, occasio praeceps, experimentum periculosum, iudicium difficile ”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Siroz tx</dc:title>
  <dc:creator>Deniz Balcı</dc:creator>
  <cp:lastModifiedBy>can</cp:lastModifiedBy>
  <cp:revision>76</cp:revision>
  <dcterms:created xsi:type="dcterms:W3CDTF">2012-12-09T18:35:11Z</dcterms:created>
  <dcterms:modified xsi:type="dcterms:W3CDTF">2018-01-16T08:52:02Z</dcterms:modified>
</cp:coreProperties>
</file>