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401" r:id="rId3"/>
    <p:sldId id="400" r:id="rId4"/>
    <p:sldId id="402" r:id="rId5"/>
    <p:sldId id="474" r:id="rId6"/>
    <p:sldId id="475" r:id="rId7"/>
    <p:sldId id="479" r:id="rId8"/>
    <p:sldId id="480" r:id="rId9"/>
    <p:sldId id="477" r:id="rId10"/>
    <p:sldId id="406" r:id="rId11"/>
    <p:sldId id="408" r:id="rId12"/>
    <p:sldId id="463" r:id="rId13"/>
    <p:sldId id="467" r:id="rId14"/>
    <p:sldId id="470" r:id="rId15"/>
    <p:sldId id="425" r:id="rId16"/>
    <p:sldId id="481" r:id="rId17"/>
    <p:sldId id="482" r:id="rId18"/>
    <p:sldId id="483" r:id="rId19"/>
    <p:sldId id="485" r:id="rId20"/>
    <p:sldId id="484" r:id="rId21"/>
    <p:sldId id="317" r:id="rId22"/>
    <p:sldId id="438" r:id="rId23"/>
    <p:sldId id="455" r:id="rId24"/>
    <p:sldId id="442" r:id="rId25"/>
    <p:sldId id="486" r:id="rId26"/>
    <p:sldId id="448" r:id="rId27"/>
    <p:sldId id="452" r:id="rId28"/>
    <p:sldId id="451" r:id="rId29"/>
    <p:sldId id="453" r:id="rId30"/>
    <p:sldId id="454" r:id="rId31"/>
    <p:sldId id="487" r:id="rId32"/>
    <p:sldId id="490" r:id="rId33"/>
    <p:sldId id="365" r:id="rId34"/>
  </p:sldIdLst>
  <p:sldSz cx="9144000" cy="6858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Koyu Sti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69376" autoAdjust="0"/>
  </p:normalViewPr>
  <p:slideViewPr>
    <p:cSldViewPr>
      <p:cViewPr varScale="1">
        <p:scale>
          <a:sx n="64" d="100"/>
          <a:sy n="64" d="100"/>
        </p:scale>
        <p:origin x="23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99478-8F48-4166-9385-C447338E12A1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C9A10-B4F5-4E34-96CD-8CD2D6982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182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7B199-5AD8-454D-B446-3DB32BC94C4C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E2845-EBA3-46A2-8C4D-7CD430BC8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468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40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219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69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934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424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9153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84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2786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187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1256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67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6329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9630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681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573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845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588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100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44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6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E2845-EBA3-46A2-8C4D-7CD430BC8FD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18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12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60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1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05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07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92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13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8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6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3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05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DB20-98E2-4A4F-86DF-53F0CCD7DB5E}" type="datetimeFigureOut">
              <a:rPr lang="tr-TR" smtClean="0"/>
              <a:t>28/01/2018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83C9-9742-4249-A5C1-1639FAD6A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59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CARBOHYDRATES</a:t>
            </a:r>
            <a:endParaRPr lang="tr-TR" sz="6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12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Stereoisomers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Carbohydrates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Chiral</a:t>
            </a:r>
            <a:r>
              <a:rPr lang="tr-TR" sz="2400" dirty="0" smtClean="0"/>
              <a:t> </a:t>
            </a:r>
            <a:r>
              <a:rPr lang="tr-TR" sz="2400" dirty="0" err="1" smtClean="0"/>
              <a:t>centers</a:t>
            </a:r>
            <a:r>
              <a:rPr lang="tr-TR" sz="2400" dirty="0" smtClean="0"/>
              <a:t>: n</a:t>
            </a:r>
          </a:p>
          <a:p>
            <a:r>
              <a:rPr lang="tr-TR" sz="2400" dirty="0" err="1" smtClean="0"/>
              <a:t>Stereoisomers</a:t>
            </a:r>
            <a:r>
              <a:rPr lang="tr-TR" sz="2400" dirty="0" smtClean="0"/>
              <a:t>: 2</a:t>
            </a:r>
            <a:r>
              <a:rPr lang="tr-TR" sz="2400" baseline="30000" dirty="0" smtClean="0"/>
              <a:t>n</a:t>
            </a:r>
          </a:p>
          <a:p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glyceraldehyde</a:t>
            </a:r>
            <a:r>
              <a:rPr lang="tr-TR" sz="2400" dirty="0" smtClean="0"/>
              <a:t>: 2</a:t>
            </a:r>
            <a:r>
              <a:rPr lang="tr-TR" sz="2400" baseline="30000" dirty="0" smtClean="0"/>
              <a:t>1</a:t>
            </a:r>
            <a:r>
              <a:rPr lang="tr-TR" sz="2400" dirty="0" smtClean="0"/>
              <a:t> = 2 </a:t>
            </a:r>
            <a:r>
              <a:rPr lang="tr-TR" sz="2400" dirty="0" err="1" smtClean="0"/>
              <a:t>stereisomers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4560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Epimers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83568" y="1628800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Two sugars that differ only in the configuration around one carbon atom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tr-TR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D-glucose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D-mannose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(C2-epimers)</a:t>
            </a:r>
          </a:p>
          <a:p>
            <a:pPr lvl="2">
              <a:defRPr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D-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D-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galactose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(C4-epimers)</a:t>
            </a:r>
          </a:p>
        </p:txBody>
      </p:sp>
    </p:spTree>
    <p:extLst>
      <p:ext uri="{BB962C8B-B14F-4D97-AF65-F5344CB8AC3E}">
        <p14:creationId xmlns:p14="http://schemas.microsoft.com/office/powerpoint/2010/main" val="169587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Monosaccharides: </a:t>
            </a: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Cyclic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11560" y="1556792"/>
            <a:ext cx="7109639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   R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eaction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between alcohols and aldehydes or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ketones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ormation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of ring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structures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tr-T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emiacetals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tr-TR" sz="20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emiketals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tr-TR" sz="20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Hemiacetals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hemiketals</a:t>
            </a:r>
            <a:endParaRPr lang="tr-TR" sz="20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ontain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 additional asymmetric carbon atom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 E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xist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two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stereoisomeric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forms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tr-T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2167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</a:rPr>
              <a:t>Anomers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and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Anomeric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Carbon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77694" y="1700808"/>
            <a:ext cx="88689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 smtClean="0"/>
              <a:t>Formation</a:t>
            </a:r>
            <a:r>
              <a:rPr lang="tr-TR" sz="2400" dirty="0" smtClean="0"/>
              <a:t> of a ring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formation</a:t>
            </a:r>
            <a:r>
              <a:rPr lang="tr-TR" sz="2400" dirty="0" smtClean="0"/>
              <a:t> of an </a:t>
            </a:r>
            <a:r>
              <a:rPr lang="tr-TR" sz="2400" dirty="0" err="1" smtClean="0"/>
              <a:t>anomeric</a:t>
            </a:r>
            <a:r>
              <a:rPr lang="tr-TR" sz="2400" dirty="0" smtClean="0"/>
              <a:t> </a:t>
            </a:r>
            <a:r>
              <a:rPr lang="tr-TR" sz="2400" dirty="0" err="1" smtClean="0"/>
              <a:t>carbon</a:t>
            </a: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At </a:t>
            </a:r>
            <a:r>
              <a:rPr lang="tr-TR" sz="2400" dirty="0" err="1" smtClean="0"/>
              <a:t>carbon</a:t>
            </a:r>
            <a:r>
              <a:rPr lang="tr-TR" sz="2400" dirty="0" smtClean="0"/>
              <a:t> 1 of an </a:t>
            </a:r>
            <a:r>
              <a:rPr lang="tr-TR" sz="2400" dirty="0" err="1" smtClean="0"/>
              <a:t>aldose</a:t>
            </a:r>
            <a:r>
              <a:rPr lang="tr-TR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At </a:t>
            </a:r>
            <a:r>
              <a:rPr lang="tr-TR" sz="2400" dirty="0" err="1" smtClean="0"/>
              <a:t>carbon</a:t>
            </a:r>
            <a:r>
              <a:rPr lang="tr-TR" sz="2400" dirty="0" smtClean="0"/>
              <a:t> 2 of </a:t>
            </a:r>
            <a:r>
              <a:rPr lang="tr-TR" sz="2400" dirty="0" err="1" smtClean="0"/>
              <a:t>ketoses</a:t>
            </a: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These constructs are called alpha and beta </a:t>
            </a:r>
            <a:r>
              <a:rPr lang="en-US" sz="2400" dirty="0" smtClean="0"/>
              <a:t>configurations</a:t>
            </a: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 smtClean="0"/>
              <a:t>Exp</a:t>
            </a:r>
            <a:r>
              <a:rPr lang="tr-TR" sz="2400" dirty="0" smtClean="0"/>
              <a:t>: </a:t>
            </a:r>
            <a:r>
              <a:rPr lang="el-GR" sz="2400" dirty="0" smtClean="0"/>
              <a:t>α</a:t>
            </a:r>
            <a:r>
              <a:rPr lang="tr-TR" sz="2400" dirty="0" smtClean="0"/>
              <a:t>-D </a:t>
            </a:r>
            <a:r>
              <a:rPr lang="tr-TR" sz="2400" dirty="0" err="1" smtClean="0"/>
              <a:t>glucose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 </a:t>
            </a:r>
            <a:r>
              <a:rPr lang="el-GR" sz="2400" dirty="0" smtClean="0"/>
              <a:t>β</a:t>
            </a:r>
            <a:r>
              <a:rPr lang="tr-TR" sz="2400" dirty="0" smtClean="0"/>
              <a:t>-D </a:t>
            </a:r>
            <a:r>
              <a:rPr lang="tr-TR" sz="2400" dirty="0" err="1" smtClean="0"/>
              <a:t>glucose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 err="1"/>
              <a:t>anomers</a:t>
            </a:r>
            <a:r>
              <a:rPr lang="en-US" sz="2400" dirty="0"/>
              <a:t> of each other</a:t>
            </a: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275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Mutorotation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sz="2400" dirty="0" smtClean="0"/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anomers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a sugar interconvert in aqueous solution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 solution of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-D-glucose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a solution of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-D-glucose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eventually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form equilibrium mixtures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mixture consists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%64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pyranose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%36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pyranose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450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err="1">
                <a:solidFill>
                  <a:schemeClr val="accent2"/>
                </a:solidFill>
              </a:rPr>
              <a:t>Monosaccharide</a:t>
            </a:r>
            <a:r>
              <a:rPr lang="tr-TR" sz="2800" b="1" dirty="0">
                <a:solidFill>
                  <a:schemeClr val="accent2"/>
                </a:solidFill>
              </a:rPr>
              <a:t> </a:t>
            </a:r>
            <a:r>
              <a:rPr lang="tr-TR" sz="2800" b="1" dirty="0" err="1">
                <a:solidFill>
                  <a:schemeClr val="accent2"/>
                </a:solidFill>
              </a:rPr>
              <a:t>Derivatives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derivatives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Hydroxyl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parent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compund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replaced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substituent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carbon atom is oxidized to a carboxyl group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Esters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Acids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Lactones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Alditols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Amino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sugars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Glycosides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31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esters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D-Glyceraldehyde-3-phosphate</a:t>
            </a: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β-D-Glucose-6-Phosphate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β-D-Glucose-1-Phosphate</a:t>
            </a:r>
          </a:p>
          <a:p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-D-Fructose-6-Phosphate</a:t>
            </a:r>
          </a:p>
          <a:p>
            <a:pPr marL="0" indent="0">
              <a:buNone/>
            </a:pP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Carboxylic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</a:t>
            </a:r>
            <a:r>
              <a:rPr lang="tr-TR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Sugars</a:t>
            </a:r>
            <a:endParaRPr lang="tr-TR" sz="2400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Oxidizing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 aldehyde or alcohol group of 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monosaccharide 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 form a carboxyl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D-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Gluconic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Acid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98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Alditols</a:t>
            </a:r>
            <a:endParaRPr lang="tr-TR" sz="2400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Carbonyl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Erythritiol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D-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Mannitol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 </a:t>
            </a: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Sugars</a:t>
            </a:r>
            <a:endParaRPr lang="tr-TR" sz="2400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amino sugars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-OH group of a monosaccharide has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been replaced by an amino (-NH2) group.</a:t>
            </a:r>
            <a:endParaRPr lang="tr-TR" sz="2400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Glucosamine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Galactosamine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75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Glycosides</a:t>
            </a:r>
            <a:endParaRPr lang="tr-TR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Reactio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cyclic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monosaccharide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anomeric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-OH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compound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(-OH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Elimination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Yielding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glycoside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Methyl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-D-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glucopyranoside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97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lcohol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sugars </a:t>
            </a: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Reducing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carbonyl group of a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monosaccharide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alcohol group.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Sorbitol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2400" b="1" dirty="0" smtClean="0">
              <a:solidFill>
                <a:srgbClr val="FF0000"/>
              </a:solidFill>
            </a:endParaRPr>
          </a:p>
          <a:p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5982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CARBOHYDRATES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2163" y="1916832"/>
            <a:ext cx="8229600" cy="4525963"/>
          </a:xfrm>
        </p:spPr>
        <p:txBody>
          <a:bodyPr>
            <a:normAutofit/>
          </a:bodyPr>
          <a:lstStyle/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abundant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biomolecules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Plants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convert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CO</a:t>
            </a:r>
            <a:r>
              <a:rPr lang="tr-TR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tr-TR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cellulose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carbohydrates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yielding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pathway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nonphotosynthetic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cells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Structural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protective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 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walls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Other carbohydrate polymers lubricate skeletal joints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articipate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recognition and adhesion between cells.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63688" y="5013176"/>
            <a:ext cx="4608512" cy="1166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Emprical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Formula: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(C-H</a:t>
            </a:r>
            <a:r>
              <a:rPr lang="tr-TR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O)</a:t>
            </a:r>
            <a:r>
              <a:rPr lang="tr-TR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9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Ribose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2-Deoxyribose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Ribose and its relative 2-deoxyribose are both 5-carbon aldehyde sugars. 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Ribose is a constituent of coenzyme A, ATP, oxidizing and reducing agent coenzymes and cyclic AMP. 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2-deoxyribose differs from ribose by the absence of one oxygen atom, that in the —OH group at C2.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000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/>
                </a:solidFill>
              </a:rPr>
              <a:t>Oligosaccharides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Oligosaccharides are short </a:t>
            </a:r>
            <a:r>
              <a:rPr lang="en-US" sz="2400" b="1" i="1" dirty="0"/>
              <a:t>polymers </a:t>
            </a:r>
            <a:r>
              <a:rPr lang="en-US" sz="2400" dirty="0" smtClean="0"/>
              <a:t>containing</a:t>
            </a:r>
            <a:r>
              <a:rPr lang="tr-TR" sz="2400" dirty="0" smtClean="0"/>
              <a:t> 2-10 </a:t>
            </a:r>
            <a:r>
              <a:rPr lang="tr-TR" sz="2400" dirty="0" err="1"/>
              <a:t>monosaccharide</a:t>
            </a:r>
            <a:r>
              <a:rPr lang="tr-TR" sz="2400" dirty="0"/>
              <a:t> </a:t>
            </a:r>
            <a:r>
              <a:rPr lang="tr-TR" sz="2400" dirty="0" err="1"/>
              <a:t>residues</a:t>
            </a:r>
            <a:r>
              <a:rPr lang="tr-TR" sz="2400" dirty="0" smtClean="0"/>
              <a:t>.</a:t>
            </a:r>
          </a:p>
          <a:p>
            <a:endParaRPr lang="tr-TR" sz="2400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267490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The residues are </a:t>
            </a:r>
            <a:r>
              <a:rPr lang="tr-TR" sz="2400" dirty="0" err="1" smtClean="0"/>
              <a:t>joined</a:t>
            </a:r>
            <a:r>
              <a:rPr lang="en-US" sz="2400" dirty="0" smtClean="0"/>
              <a:t> to each other by</a:t>
            </a:r>
            <a:r>
              <a:rPr lang="tr-TR" sz="2400" dirty="0" smtClean="0"/>
              <a:t> </a:t>
            </a:r>
            <a:r>
              <a:rPr lang="tr-TR" sz="2400" b="1" i="1" dirty="0" err="1" smtClean="0"/>
              <a:t>glycosidic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bonds</a:t>
            </a:r>
            <a:r>
              <a:rPr lang="tr-TR" sz="2400" i="1" dirty="0" smtClean="0"/>
              <a:t>.</a:t>
            </a:r>
          </a:p>
          <a:p>
            <a:endParaRPr lang="tr-TR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33142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9552" y="348269"/>
            <a:ext cx="4392488" cy="1143000"/>
          </a:xfrm>
        </p:spPr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/>
                </a:solidFill>
              </a:rPr>
              <a:t>Disaccharides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48264" y="476672"/>
            <a:ext cx="1882552" cy="1396752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Maltose</a:t>
            </a:r>
            <a:endParaRPr lang="tr-TR" sz="2400" dirty="0" smtClean="0"/>
          </a:p>
          <a:p>
            <a:r>
              <a:rPr lang="tr-TR" sz="2400" dirty="0" err="1" smtClean="0"/>
              <a:t>Lactose</a:t>
            </a:r>
            <a:r>
              <a:rPr lang="tr-TR" sz="2400" dirty="0" smtClean="0"/>
              <a:t> </a:t>
            </a:r>
          </a:p>
          <a:p>
            <a:r>
              <a:rPr lang="tr-TR" sz="2400" dirty="0" err="1" smtClean="0"/>
              <a:t>Sucrose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35277" y="1873262"/>
            <a:ext cx="69293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tr-TR" sz="2400" dirty="0" err="1" smtClean="0"/>
              <a:t>Consist</a:t>
            </a:r>
            <a:r>
              <a:rPr lang="tr-TR" sz="2400" dirty="0" smtClean="0"/>
              <a:t> of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monosaccharides</a:t>
            </a:r>
            <a:endParaRPr lang="tr-TR" sz="2400" dirty="0"/>
          </a:p>
          <a:p>
            <a:pPr marL="342900" indent="-342900">
              <a:buFontTx/>
              <a:buChar char="-"/>
            </a:pPr>
            <a:r>
              <a:rPr lang="tr-TR" sz="2400" dirty="0" err="1" smtClean="0"/>
              <a:t>Linked</a:t>
            </a:r>
            <a:r>
              <a:rPr lang="tr-TR" sz="2400" dirty="0" smtClean="0"/>
              <a:t> </a:t>
            </a:r>
            <a:r>
              <a:rPr lang="tr-TR" sz="2400" dirty="0" err="1"/>
              <a:t>c</a:t>
            </a:r>
            <a:r>
              <a:rPr lang="tr-TR" sz="2400" dirty="0" err="1" smtClean="0"/>
              <a:t>ovalently</a:t>
            </a:r>
            <a:r>
              <a:rPr lang="tr-TR" sz="2400" dirty="0" smtClean="0"/>
              <a:t> </a:t>
            </a:r>
            <a:r>
              <a:rPr lang="en-US" sz="2400" dirty="0"/>
              <a:t>by an O-</a:t>
            </a:r>
            <a:r>
              <a:rPr lang="en-US" sz="2400" dirty="0" err="1"/>
              <a:t>glycosidic</a:t>
            </a:r>
            <a:r>
              <a:rPr lang="en-US" sz="2400" dirty="0"/>
              <a:t> bond</a:t>
            </a:r>
            <a:r>
              <a:rPr lang="en-US" sz="2400" dirty="0" smtClean="0"/>
              <a:t>,</a:t>
            </a:r>
            <a:endParaRPr lang="tr-TR" sz="2400" dirty="0" smtClean="0"/>
          </a:p>
          <a:p>
            <a:pPr marL="285750" indent="-285750">
              <a:buFontTx/>
              <a:buChar char="-"/>
            </a:pPr>
            <a:r>
              <a:rPr lang="tr-TR" sz="2400" dirty="0" smtClean="0"/>
              <a:t> </a:t>
            </a:r>
            <a:r>
              <a:rPr lang="tr-TR" sz="2400" dirty="0"/>
              <a:t>F</a:t>
            </a:r>
            <a:r>
              <a:rPr lang="en-US" sz="2400" dirty="0" err="1" smtClean="0"/>
              <a:t>ormed</a:t>
            </a:r>
            <a:r>
              <a:rPr lang="en-US" sz="2400" dirty="0" smtClean="0"/>
              <a:t> </a:t>
            </a:r>
            <a:r>
              <a:rPr lang="en-US" sz="2400" dirty="0"/>
              <a:t>when a hydroxyl group of one sugar reacts </a:t>
            </a:r>
            <a:endParaRPr lang="tr-TR" sz="2400" dirty="0" smtClean="0"/>
          </a:p>
          <a:p>
            <a:r>
              <a:rPr lang="tr-TR" sz="2400" dirty="0" smtClean="0"/>
              <a:t>     </a:t>
            </a:r>
            <a:r>
              <a:rPr lang="en-US" sz="2400" dirty="0" smtClean="0"/>
              <a:t>with </a:t>
            </a:r>
            <a:r>
              <a:rPr lang="en-US" sz="2400" dirty="0"/>
              <a:t>the anomeric carbon of the other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5079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/>
                </a:solidFill>
              </a:rPr>
              <a:t>Maltose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monosaccharides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joined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glycosidic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fourth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second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C1 (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)…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anomeric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arrangement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Bond ….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-1,4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glycosidic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bond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Lactose</a:t>
            </a:r>
            <a:r>
              <a:rPr lang="tr-TR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sz="24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reducing</a:t>
            </a:r>
            <a:r>
              <a:rPr lang="tr-TR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endParaRPr lang="tr-TR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87624" y="1844824"/>
            <a:ext cx="63722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Lactose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disaccharide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Composed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of 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galactose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linked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1→4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Glycosidc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bond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tr-TR" dirty="0"/>
          </a:p>
          <a:p>
            <a:pPr marL="285750" indent="-285750">
              <a:buFontTx/>
              <a:buChar char="-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618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Sucrose</a:t>
            </a:r>
            <a:endParaRPr lang="tr-T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Sucrose is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composed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g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lucose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fructose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Tx/>
              <a:buChar char="-"/>
              <a:defRPr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has not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anomeric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carbon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0"/>
              </a:spcBef>
              <a:buFontTx/>
              <a:buChar char="-"/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anomeric carbons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galactose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are involved in the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glycosidic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bond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spcBef>
                <a:spcPts val="0"/>
              </a:spcBef>
              <a:buFontTx/>
              <a:buChar char="-"/>
              <a:defRPr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nonreducing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sugar. 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654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/>
                </a:solidFill>
              </a:rPr>
              <a:t>Polysaccharides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Homopolysaccharides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	 -</a:t>
            </a:r>
            <a:r>
              <a:rPr lang="tr-TR" sz="2400" dirty="0" err="1" smtClean="0"/>
              <a:t>Contain</a:t>
            </a:r>
            <a:r>
              <a:rPr lang="tr-TR" sz="2400" dirty="0" smtClean="0"/>
              <a:t> </a:t>
            </a:r>
            <a:r>
              <a:rPr lang="tr-TR" sz="2400" dirty="0" err="1" smtClean="0"/>
              <a:t>only</a:t>
            </a:r>
            <a:r>
              <a:rPr lang="tr-TR" sz="2400" dirty="0" smtClean="0"/>
              <a:t> a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tr-TR" sz="2400" dirty="0" err="1" smtClean="0"/>
              <a:t>monomer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 -Storage </a:t>
            </a:r>
            <a:r>
              <a:rPr lang="tr-TR" sz="2400" dirty="0" err="1" smtClean="0"/>
              <a:t>forms</a:t>
            </a:r>
            <a:r>
              <a:rPr lang="tr-TR" sz="2400" dirty="0" smtClean="0"/>
              <a:t> of </a:t>
            </a:r>
            <a:r>
              <a:rPr lang="tr-TR" sz="2400" dirty="0" err="1" smtClean="0"/>
              <a:t>monosaccharides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	 -</a:t>
            </a:r>
            <a:r>
              <a:rPr lang="tr-TR" sz="2400" dirty="0" err="1" smtClean="0"/>
              <a:t>Used</a:t>
            </a:r>
            <a:r>
              <a:rPr lang="tr-TR" sz="2400" dirty="0" smtClean="0"/>
              <a:t> as </a:t>
            </a:r>
            <a:r>
              <a:rPr lang="tr-TR" sz="2400" dirty="0" err="1" smtClean="0"/>
              <a:t>fuels</a:t>
            </a:r>
            <a:r>
              <a:rPr lang="tr-TR" sz="2400" dirty="0" smtClean="0"/>
              <a:t> (</a:t>
            </a:r>
            <a:r>
              <a:rPr lang="tr-TR" sz="2400" dirty="0" err="1" smtClean="0"/>
              <a:t>Starch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glycogen</a:t>
            </a:r>
            <a:r>
              <a:rPr lang="tr-TR" sz="2400" dirty="0" smtClean="0"/>
              <a:t>) 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 -</a:t>
            </a:r>
            <a:r>
              <a:rPr lang="tr-TR" sz="2400" dirty="0" err="1" smtClean="0"/>
              <a:t>Structural</a:t>
            </a:r>
            <a:r>
              <a:rPr lang="tr-TR" sz="2400" dirty="0" smtClean="0"/>
              <a:t>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 (</a:t>
            </a:r>
            <a:r>
              <a:rPr lang="tr-TR" sz="2400" dirty="0" err="1" smtClean="0"/>
              <a:t>Cellulose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chitin</a:t>
            </a:r>
            <a:r>
              <a:rPr lang="tr-TR" sz="2400" dirty="0" smtClean="0"/>
              <a:t>)</a:t>
            </a:r>
          </a:p>
          <a:p>
            <a:r>
              <a:rPr lang="tr-TR" sz="2400" dirty="0" err="1" smtClean="0"/>
              <a:t>Heteropolysaccharides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tr-TR" sz="2400" dirty="0" err="1"/>
              <a:t>T</a:t>
            </a:r>
            <a:r>
              <a:rPr lang="tr-TR" sz="2400" dirty="0" err="1" smtClean="0"/>
              <a:t>wo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monomers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tr-TR" sz="2400" dirty="0" err="1" smtClean="0"/>
              <a:t>Bacterial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tr-TR" sz="2400" dirty="0" smtClean="0"/>
              <a:t> </a:t>
            </a:r>
            <a:r>
              <a:rPr lang="tr-TR" sz="2400" dirty="0" err="1" smtClean="0"/>
              <a:t>envelope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6100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solidFill>
                  <a:schemeClr val="accent2"/>
                </a:solidFill>
              </a:rPr>
              <a:t>Storage </a:t>
            </a:r>
            <a:r>
              <a:rPr lang="tr-TR" sz="2800" dirty="0" err="1">
                <a:solidFill>
                  <a:schemeClr val="accent2"/>
                </a:solidFill>
              </a:rPr>
              <a:t>Polysaccharides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err="1">
                <a:solidFill>
                  <a:schemeClr val="accent2"/>
                </a:solidFill>
              </a:rPr>
              <a:t>Starch</a:t>
            </a:r>
            <a:endParaRPr lang="tr-TR" sz="2800" b="1" dirty="0">
              <a:solidFill>
                <a:schemeClr val="accent2"/>
              </a:solidFill>
            </a:endParaRPr>
          </a:p>
          <a:p>
            <a:endParaRPr lang="tr-TR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common</a:t>
            </a:r>
            <a:r>
              <a:rPr lang="tr-TR" sz="2400" dirty="0" smtClean="0"/>
              <a:t> </a:t>
            </a:r>
            <a:r>
              <a:rPr lang="tr-TR" sz="2400" dirty="0" err="1" smtClean="0"/>
              <a:t>polysaccharide</a:t>
            </a:r>
            <a:r>
              <a:rPr lang="tr-TR" sz="2400" dirty="0" smtClean="0"/>
              <a:t> in </a:t>
            </a:r>
            <a:r>
              <a:rPr lang="tr-TR" sz="2400" dirty="0" err="1" smtClean="0"/>
              <a:t>plants</a:t>
            </a:r>
            <a:endParaRPr lang="tr-TR" sz="2400" dirty="0" smtClean="0"/>
          </a:p>
          <a:p>
            <a:r>
              <a:rPr lang="tr-TR" sz="2400" dirty="0" smtClean="0"/>
              <a:t>Storage </a:t>
            </a:r>
            <a:r>
              <a:rPr lang="tr-TR" sz="2400" dirty="0" err="1" smtClean="0"/>
              <a:t>polisaccharide</a:t>
            </a:r>
            <a:r>
              <a:rPr lang="tr-TR" sz="2400" dirty="0" smtClean="0"/>
              <a:t> in </a:t>
            </a:r>
            <a:r>
              <a:rPr lang="tr-TR" sz="2400" dirty="0" err="1" smtClean="0"/>
              <a:t>plants</a:t>
            </a:r>
            <a:endParaRPr lang="tr-TR" sz="2400" dirty="0" smtClean="0"/>
          </a:p>
          <a:p>
            <a:r>
              <a:rPr lang="tr-TR" sz="2400" dirty="0" err="1" smtClean="0"/>
              <a:t>Comes</a:t>
            </a:r>
            <a:r>
              <a:rPr lang="tr-TR" sz="2400" dirty="0" smtClean="0"/>
              <a:t> in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forms</a:t>
            </a:r>
            <a:r>
              <a:rPr lang="tr-TR" sz="2400" dirty="0" smtClean="0"/>
              <a:t> </a:t>
            </a:r>
            <a:r>
              <a:rPr lang="tr-TR" sz="2400" dirty="0" err="1" smtClean="0"/>
              <a:t>amylose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amylopectin</a:t>
            </a:r>
            <a:endParaRPr lang="tr-TR" sz="2400" dirty="0" smtClean="0"/>
          </a:p>
          <a:p>
            <a:r>
              <a:rPr lang="tr-TR" sz="2400" b="1" dirty="0" err="1"/>
              <a:t>Amylose</a:t>
            </a:r>
            <a:r>
              <a:rPr lang="tr-TR" sz="2400" b="1" dirty="0"/>
              <a:t> </a:t>
            </a:r>
            <a:r>
              <a:rPr lang="tr-TR" sz="2400" b="1" dirty="0">
                <a:solidFill>
                  <a:srgbClr val="FF0000"/>
                </a:solidFill>
              </a:rPr>
              <a:t> </a:t>
            </a:r>
            <a:r>
              <a:rPr lang="tr-TR" sz="2400" dirty="0" err="1" smtClean="0"/>
              <a:t>consists</a:t>
            </a:r>
            <a:r>
              <a:rPr lang="tr-TR" sz="2400" dirty="0" smtClean="0"/>
              <a:t> of  </a:t>
            </a:r>
            <a:r>
              <a:rPr lang="el-GR" sz="2400" dirty="0" smtClean="0"/>
              <a:t>α</a:t>
            </a:r>
            <a:r>
              <a:rPr lang="tr-TR" sz="2400" dirty="0"/>
              <a:t>1</a:t>
            </a:r>
            <a:r>
              <a:rPr lang="el-GR" sz="2400" dirty="0"/>
              <a:t>→</a:t>
            </a:r>
            <a:r>
              <a:rPr lang="tr-TR" sz="2400" dirty="0"/>
              <a:t>4 </a:t>
            </a:r>
            <a:r>
              <a:rPr lang="tr-TR" sz="2400" dirty="0" err="1"/>
              <a:t>glycosidic</a:t>
            </a:r>
            <a:r>
              <a:rPr lang="tr-TR" sz="2400" dirty="0"/>
              <a:t> </a:t>
            </a:r>
            <a:r>
              <a:rPr lang="tr-TR" sz="2400" dirty="0" err="1" smtClean="0"/>
              <a:t>bonds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amylopectin</a:t>
            </a:r>
            <a:r>
              <a:rPr lang="tr-TR" sz="2400" dirty="0" smtClean="0"/>
              <a:t> </a:t>
            </a:r>
            <a:r>
              <a:rPr lang="tr-TR" sz="2400" dirty="0" err="1" smtClean="0"/>
              <a:t>consists</a:t>
            </a:r>
            <a:r>
              <a:rPr lang="tr-TR" sz="2400" dirty="0" smtClean="0"/>
              <a:t> </a:t>
            </a:r>
            <a:r>
              <a:rPr lang="tr-TR" sz="2400" dirty="0"/>
              <a:t>of </a:t>
            </a:r>
            <a:r>
              <a:rPr lang="el-GR" sz="2400" dirty="0" smtClean="0"/>
              <a:t>α</a:t>
            </a:r>
            <a:r>
              <a:rPr lang="tr-TR" sz="2400" dirty="0"/>
              <a:t>1</a:t>
            </a:r>
            <a:r>
              <a:rPr lang="el-GR" sz="2400" dirty="0"/>
              <a:t>→</a:t>
            </a:r>
            <a:r>
              <a:rPr lang="tr-TR" sz="2400" dirty="0"/>
              <a:t>4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l-GR" sz="2400" dirty="0" smtClean="0"/>
              <a:t>α</a:t>
            </a:r>
            <a:r>
              <a:rPr lang="tr-TR" sz="2400" dirty="0"/>
              <a:t>1</a:t>
            </a:r>
            <a:r>
              <a:rPr lang="el-GR" sz="2400" dirty="0"/>
              <a:t>→</a:t>
            </a:r>
            <a:r>
              <a:rPr lang="tr-TR" sz="2400" dirty="0"/>
              <a:t>6 </a:t>
            </a:r>
            <a:r>
              <a:rPr lang="tr-TR" sz="2400" dirty="0" err="1"/>
              <a:t>glycosidic</a:t>
            </a:r>
            <a:r>
              <a:rPr lang="tr-TR" sz="2400" dirty="0"/>
              <a:t> </a:t>
            </a:r>
            <a:r>
              <a:rPr lang="tr-TR" sz="2400" dirty="0" err="1"/>
              <a:t>bonds</a:t>
            </a:r>
            <a:endParaRPr lang="tr-TR" sz="2400" dirty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977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</a:rPr>
              <a:t>Glycogen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Main </a:t>
            </a:r>
            <a:r>
              <a:rPr lang="tr-TR" sz="2400" dirty="0" err="1" smtClean="0"/>
              <a:t>storage</a:t>
            </a:r>
            <a:r>
              <a:rPr lang="tr-TR" sz="2400" dirty="0" smtClean="0"/>
              <a:t> </a:t>
            </a:r>
            <a:r>
              <a:rPr lang="tr-TR" sz="2400" dirty="0" err="1" smtClean="0"/>
              <a:t>polysaccharide</a:t>
            </a:r>
            <a:r>
              <a:rPr lang="tr-TR" sz="2400" dirty="0" smtClean="0"/>
              <a:t> of an </a:t>
            </a:r>
            <a:r>
              <a:rPr lang="tr-TR" sz="2400" dirty="0" err="1" smtClean="0"/>
              <a:t>animal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 err="1" smtClean="0"/>
              <a:t>Glucose</a:t>
            </a:r>
            <a:r>
              <a:rPr lang="tr-TR" sz="2400" dirty="0" smtClean="0"/>
              <a:t> </a:t>
            </a:r>
            <a:r>
              <a:rPr lang="tr-TR" sz="2400" dirty="0" err="1"/>
              <a:t>monomers</a:t>
            </a:r>
            <a:r>
              <a:rPr lang="tr-TR" sz="2400" dirty="0"/>
              <a:t> </a:t>
            </a:r>
            <a:r>
              <a:rPr lang="tr-TR" sz="2400" dirty="0" err="1" smtClean="0"/>
              <a:t>joined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el-GR" sz="2400" dirty="0"/>
              <a:t>α</a:t>
            </a:r>
            <a:r>
              <a:rPr lang="tr-TR" sz="2400" dirty="0"/>
              <a:t>1</a:t>
            </a:r>
            <a:r>
              <a:rPr lang="el-GR" sz="2400" dirty="0"/>
              <a:t>→</a:t>
            </a:r>
            <a:r>
              <a:rPr lang="tr-TR" sz="2400" dirty="0"/>
              <a:t>4 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l-GR" sz="2400" dirty="0"/>
              <a:t>α</a:t>
            </a:r>
            <a:r>
              <a:rPr lang="tr-TR" sz="2400" dirty="0"/>
              <a:t>1</a:t>
            </a:r>
            <a:r>
              <a:rPr lang="el-GR" sz="2400" dirty="0" smtClean="0"/>
              <a:t>→</a:t>
            </a:r>
            <a:r>
              <a:rPr lang="tr-TR" sz="2400" dirty="0" smtClean="0"/>
              <a:t>6 </a:t>
            </a:r>
            <a:r>
              <a:rPr lang="tr-TR" sz="2400" dirty="0" err="1" smtClean="0"/>
              <a:t>glycosidic</a:t>
            </a:r>
            <a:r>
              <a:rPr lang="tr-TR" sz="2400" dirty="0" smtClean="0"/>
              <a:t> </a:t>
            </a:r>
            <a:r>
              <a:rPr lang="tr-TR" sz="2400" dirty="0" err="1"/>
              <a:t>bonds</a:t>
            </a: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844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1692696" y="0"/>
            <a:ext cx="8229600" cy="634082"/>
          </a:xfrm>
        </p:spPr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</a:rPr>
              <a:t>Structural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Polysaccharides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9"/>
            <a:ext cx="8229600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 smtClean="0">
                <a:solidFill>
                  <a:srgbClr val="FF0000"/>
                </a:solidFill>
              </a:rPr>
              <a:t>Cellulose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r>
              <a:rPr lang="tr-TR" sz="2400" dirty="0" smtClean="0"/>
              <a:t>Play </a:t>
            </a:r>
            <a:r>
              <a:rPr lang="tr-TR" sz="2400" dirty="0" err="1" smtClean="0"/>
              <a:t>structural</a:t>
            </a:r>
            <a:r>
              <a:rPr lang="tr-TR" sz="2400" dirty="0" smtClean="0"/>
              <a:t> </a:t>
            </a:r>
            <a:r>
              <a:rPr lang="tr-TR" sz="2400" dirty="0" err="1" smtClean="0"/>
              <a:t>roles</a:t>
            </a:r>
            <a:r>
              <a:rPr lang="tr-TR" sz="2400" dirty="0" smtClean="0"/>
              <a:t> in </a:t>
            </a:r>
            <a:r>
              <a:rPr lang="tr-TR" sz="2400" dirty="0" err="1" smtClean="0"/>
              <a:t>plants</a:t>
            </a:r>
            <a:endParaRPr lang="tr-TR" sz="2400" dirty="0" smtClean="0"/>
          </a:p>
          <a:p>
            <a:r>
              <a:rPr lang="tr-TR" sz="2400" dirty="0" err="1" smtClean="0"/>
              <a:t>Consist</a:t>
            </a:r>
            <a:r>
              <a:rPr lang="tr-TR" sz="2400" dirty="0" smtClean="0"/>
              <a:t> of </a:t>
            </a:r>
            <a:r>
              <a:rPr lang="tr-TR" sz="2400" dirty="0" err="1" smtClean="0"/>
              <a:t>glucose</a:t>
            </a:r>
            <a:r>
              <a:rPr lang="tr-TR" sz="2400" dirty="0" smtClean="0"/>
              <a:t> </a:t>
            </a:r>
            <a:r>
              <a:rPr lang="tr-TR" sz="2400" dirty="0" err="1" smtClean="0"/>
              <a:t>monomers</a:t>
            </a:r>
            <a:r>
              <a:rPr lang="tr-TR" sz="2400" dirty="0" smtClean="0"/>
              <a:t> </a:t>
            </a:r>
            <a:r>
              <a:rPr lang="tr-TR" sz="2400" dirty="0" err="1" smtClean="0"/>
              <a:t>linked</a:t>
            </a:r>
            <a:r>
              <a:rPr lang="tr-TR" sz="2400" dirty="0" smtClean="0"/>
              <a:t> </a:t>
            </a:r>
            <a:r>
              <a:rPr lang="tr-TR" sz="2400" dirty="0" err="1" smtClean="0"/>
              <a:t>together</a:t>
            </a:r>
            <a:r>
              <a:rPr lang="tr-TR" sz="2400" dirty="0" smtClean="0"/>
              <a:t> </a:t>
            </a:r>
            <a:r>
              <a:rPr lang="tr-TR" sz="2400" dirty="0" err="1" smtClean="0"/>
              <a:t>via</a:t>
            </a:r>
            <a:r>
              <a:rPr lang="tr-TR" sz="2400" dirty="0" smtClean="0"/>
              <a:t> </a:t>
            </a:r>
            <a:r>
              <a:rPr lang="el-GR" sz="2400" dirty="0" smtClean="0"/>
              <a:t>β</a:t>
            </a:r>
            <a:r>
              <a:rPr lang="tr-TR" sz="2400" dirty="0" smtClean="0"/>
              <a:t>1→4 </a:t>
            </a:r>
            <a:r>
              <a:rPr lang="tr-TR" sz="2400" dirty="0" err="1" smtClean="0"/>
              <a:t>glycosidic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endParaRPr lang="tr-TR" sz="2400" dirty="0"/>
          </a:p>
          <a:p>
            <a:r>
              <a:rPr lang="tr-TR" sz="2400" dirty="0" err="1" smtClean="0"/>
              <a:t>Cellulose</a:t>
            </a:r>
            <a:r>
              <a:rPr lang="tr-TR" sz="2400" dirty="0" smtClean="0"/>
              <a:t> </a:t>
            </a:r>
            <a:r>
              <a:rPr lang="tr-TR" sz="2400" dirty="0" err="1" smtClean="0"/>
              <a:t>does</a:t>
            </a:r>
            <a:r>
              <a:rPr lang="tr-TR" sz="2400" dirty="0" smtClean="0"/>
              <a:t> not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 err="1" smtClean="0"/>
              <a:t>any</a:t>
            </a:r>
            <a:r>
              <a:rPr lang="tr-TR" sz="2400" dirty="0" smtClean="0"/>
              <a:t> </a:t>
            </a:r>
            <a:r>
              <a:rPr lang="tr-TR" sz="2400" dirty="0" err="1" smtClean="0"/>
              <a:t>branches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02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229600" cy="1143000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CLASSIFICATION OF CARBOHYDRATES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908720"/>
            <a:ext cx="8171634" cy="55446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Carbohydrates are grouped into 3 classes</a:t>
            </a:r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Monosaccharides</a:t>
            </a:r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Simple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sugars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Single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polyhydroxy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aldehyde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ketone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unit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abundant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&lt; 4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four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carbons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….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Cyclic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structures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Oligosaccharides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Consist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of 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chain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monosaccharide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units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oined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glycosidic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bonds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abundant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disaccharides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Typical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Sucrose</a:t>
            </a: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Polysaccharides</a:t>
            </a:r>
            <a:endParaRPr lang="tr-TR" sz="8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ontain</a:t>
            </a:r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more than 10 </a:t>
            </a:r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residue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marL="0" indent="0">
              <a:buNone/>
            </a:pP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Cellulose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Glycogen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branched</a:t>
            </a:r>
            <a:endParaRPr lang="tr-TR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tr-TR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Complex</a:t>
            </a:r>
            <a:r>
              <a:rPr lang="tr-TR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8000" dirty="0" err="1">
                <a:latin typeface="Arial" panose="020B0604020202020204" pitchFamily="34" charset="0"/>
                <a:cs typeface="Arial" panose="020B0604020202020204" pitchFamily="34" charset="0"/>
              </a:rPr>
              <a:t>Carbohydrates</a:t>
            </a:r>
            <a:endParaRPr lang="tr-TR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4194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934" y="1417638"/>
            <a:ext cx="6924227" cy="3623768"/>
          </a:xfrm>
        </p:spPr>
        <p:txBody>
          <a:bodyPr/>
          <a:lstStyle/>
          <a:p>
            <a:pPr marL="0" indent="0">
              <a:buNone/>
            </a:pPr>
            <a:r>
              <a:rPr lang="tr-TR" dirty="0" err="1" smtClean="0">
                <a:solidFill>
                  <a:schemeClr val="accent2"/>
                </a:solidFill>
              </a:rPr>
              <a:t>Chitin</a:t>
            </a:r>
            <a:endParaRPr lang="tr-TR" dirty="0" smtClean="0">
              <a:solidFill>
                <a:schemeClr val="accent2"/>
              </a:solidFill>
            </a:endParaRPr>
          </a:p>
          <a:p>
            <a:endParaRPr lang="tr-TR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649592" y="2060848"/>
            <a:ext cx="79301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 smtClean="0"/>
              <a:t>Linear</a:t>
            </a:r>
            <a:r>
              <a:rPr lang="tr-TR" sz="2400" dirty="0" smtClean="0"/>
              <a:t> </a:t>
            </a:r>
            <a:r>
              <a:rPr lang="tr-TR" sz="2400" dirty="0" err="1" smtClean="0"/>
              <a:t>polysaccharide</a:t>
            </a:r>
            <a:r>
              <a:rPr lang="tr-TR" sz="2400" dirty="0" smtClean="0"/>
              <a:t>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 N-</a:t>
            </a:r>
            <a:r>
              <a:rPr lang="tr-TR" sz="2400" dirty="0" err="1" smtClean="0"/>
              <a:t>acetylglucosaminre</a:t>
            </a:r>
            <a:r>
              <a:rPr lang="tr-TR" sz="2400" dirty="0" smtClean="0"/>
              <a:t> </a:t>
            </a:r>
            <a:r>
              <a:rPr lang="tr-TR" sz="2400" dirty="0" err="1" smtClean="0"/>
              <a:t>residues</a:t>
            </a:r>
            <a:r>
              <a:rPr lang="tr-TR" sz="2400" dirty="0" smtClean="0"/>
              <a:t> in </a:t>
            </a:r>
            <a:r>
              <a:rPr lang="el-GR" sz="2400" dirty="0" smtClean="0"/>
              <a:t>β</a:t>
            </a:r>
            <a:r>
              <a:rPr lang="tr-TR" sz="2400" dirty="0" smtClean="0"/>
              <a:t> </a:t>
            </a:r>
            <a:r>
              <a:rPr lang="tr-TR" sz="2400" dirty="0" err="1" smtClean="0"/>
              <a:t>linkage</a:t>
            </a: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Chitin is the principal component of the hard exoskeletons of nearly a million </a:t>
            </a:r>
            <a:r>
              <a:rPr lang="en-US" sz="2400" dirty="0" smtClean="0"/>
              <a:t>species </a:t>
            </a:r>
            <a:r>
              <a:rPr lang="en-US" sz="2400" dirty="0"/>
              <a:t>of </a:t>
            </a:r>
            <a:r>
              <a:rPr lang="en-US" sz="2400" dirty="0" err="1" smtClean="0"/>
              <a:t>arthropo</a:t>
            </a:r>
            <a:r>
              <a:rPr lang="tr-TR" sz="2400" dirty="0" err="1" smtClean="0"/>
              <a:t>ds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3974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72445"/>
            <a:ext cx="8229600" cy="15204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Proteins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containing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carbohydrate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chains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glycosidic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function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 receptors or, in one case, antifreeze.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/>
          </a:p>
          <a:p>
            <a:endParaRPr lang="tr-TR" dirty="0"/>
          </a:p>
        </p:txBody>
      </p:sp>
      <p:sp>
        <p:nvSpPr>
          <p:cNvPr id="2" name="Metin kutusu 1"/>
          <p:cNvSpPr txBox="1"/>
          <p:nvPr/>
        </p:nvSpPr>
        <p:spPr>
          <a:xfrm>
            <a:off x="755576" y="248230"/>
            <a:ext cx="281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GLYCOPROTEINS</a:t>
            </a:r>
            <a:endParaRPr lang="tr-T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11560" y="2693892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GLYCOLİPİDS</a:t>
            </a:r>
          </a:p>
          <a:p>
            <a:endParaRPr lang="tr-T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-containing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lipids 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nerve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membranes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Serve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identifying markers on cell surfaces</a:t>
            </a:r>
            <a:r>
              <a:rPr lang="en-US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118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solidFill>
                  <a:schemeClr val="accent2"/>
                </a:solidFill>
              </a:rPr>
              <a:t>Connective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b="1" dirty="0" err="1">
                <a:solidFill>
                  <a:schemeClr val="accent2"/>
                </a:solidFill>
              </a:rPr>
              <a:t>Tissue</a:t>
            </a:r>
            <a:r>
              <a:rPr lang="tr-TR" sz="2800" b="1" dirty="0">
                <a:solidFill>
                  <a:schemeClr val="accent2"/>
                </a:solidFill>
              </a:rPr>
              <a:t> </a:t>
            </a:r>
            <a:r>
              <a:rPr lang="tr-TR" sz="2800" b="1" dirty="0" err="1">
                <a:solidFill>
                  <a:schemeClr val="accent2"/>
                </a:solidFill>
              </a:rPr>
              <a:t>and</a:t>
            </a:r>
            <a:r>
              <a:rPr lang="tr-TR" sz="2800" b="1" dirty="0">
                <a:solidFill>
                  <a:schemeClr val="accent2"/>
                </a:solidFill>
              </a:rPr>
              <a:t> </a:t>
            </a:r>
            <a:r>
              <a:rPr lang="tr-TR" sz="2800" b="1" dirty="0" err="1">
                <a:solidFill>
                  <a:schemeClr val="accent2"/>
                </a:solidFill>
              </a:rPr>
              <a:t>Polysaccharides</a:t>
            </a:r>
            <a:r>
              <a:rPr lang="tr-TR" sz="2800" b="1" dirty="0">
                <a:solidFill>
                  <a:schemeClr val="accent2"/>
                </a:solidFill>
              </a:rPr>
              <a:t> </a:t>
            </a:r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•</a:t>
            </a:r>
            <a:r>
              <a:rPr lang="tr-TR" sz="2400" dirty="0" smtClean="0"/>
              <a:t> </a:t>
            </a:r>
            <a:r>
              <a:rPr lang="en-US" sz="2400" i="1" dirty="0" err="1" smtClean="0"/>
              <a:t>Hyaluronate</a:t>
            </a:r>
            <a:r>
              <a:rPr lang="en-US" sz="2400" i="1" dirty="0" smtClean="0"/>
              <a:t> </a:t>
            </a:r>
            <a:endParaRPr lang="tr-TR" sz="2400" i="1" dirty="0" smtClean="0"/>
          </a:p>
          <a:p>
            <a:pPr marL="0" indent="0">
              <a:buNone/>
            </a:pPr>
            <a:r>
              <a:rPr lang="en-US" sz="2400" dirty="0" smtClean="0"/>
              <a:t>•</a:t>
            </a:r>
            <a:r>
              <a:rPr lang="tr-TR" sz="2400" dirty="0" smtClean="0"/>
              <a:t> </a:t>
            </a:r>
            <a:r>
              <a:rPr lang="en-US" sz="2400" i="1" dirty="0" smtClean="0"/>
              <a:t>Chondroitin 6-sulfate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3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  <a:scene3d>
            <a:camera prst="isometricOffAxis1Right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tr-TR" sz="8000" dirty="0" smtClean="0"/>
              <a:t>TEŞEKKÜRLER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74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MONOSACCHARIDES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2400" dirty="0" smtClean="0"/>
          </a:p>
          <a:p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303912" y="1354870"/>
            <a:ext cx="80125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Monosaccharides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polyhydroxy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ketones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aldehydes with 3 or more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carbons.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simplest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carbohydrates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Freely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soluble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6" descr="Dihydroxyacetone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65938"/>
            <a:ext cx="5231625" cy="200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Glyceraldehyde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729" y="3443207"/>
            <a:ext cx="1728192" cy="1775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etin kutusu 9"/>
          <p:cNvSpPr txBox="1"/>
          <p:nvPr/>
        </p:nvSpPr>
        <p:spPr>
          <a:xfrm>
            <a:off x="1691680" y="5317848"/>
            <a:ext cx="18713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Dihydroxyacetone</a:t>
            </a:r>
            <a:endParaRPr lang="tr-TR" dirty="0" smtClean="0"/>
          </a:p>
          <a:p>
            <a:r>
              <a:rPr lang="tr-TR" dirty="0" smtClean="0"/>
              <a:t>     </a:t>
            </a:r>
            <a:r>
              <a:rPr lang="tr-TR" b="1" dirty="0" smtClean="0"/>
              <a:t> (a </a:t>
            </a:r>
            <a:r>
              <a:rPr lang="tr-TR" b="1" dirty="0" err="1" smtClean="0"/>
              <a:t>ketose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4824729" y="5327664"/>
            <a:ext cx="1848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D-</a:t>
            </a:r>
            <a:r>
              <a:rPr lang="tr-TR" dirty="0" err="1" smtClean="0"/>
              <a:t>Glycerladehyde</a:t>
            </a:r>
            <a:endParaRPr lang="tr-TR" dirty="0" smtClean="0"/>
          </a:p>
          <a:p>
            <a:r>
              <a:rPr lang="tr-TR" b="1" dirty="0" smtClean="0"/>
              <a:t>     (an </a:t>
            </a:r>
            <a:r>
              <a:rPr lang="tr-TR" b="1" dirty="0" err="1" smtClean="0"/>
              <a:t>aldose</a:t>
            </a:r>
            <a:r>
              <a:rPr lang="tr-TR" b="1" dirty="0" smtClean="0"/>
              <a:t>)</a:t>
            </a:r>
            <a:endParaRPr lang="tr-TR" b="1" dirty="0"/>
          </a:p>
        </p:txBody>
      </p:sp>
      <p:cxnSp>
        <p:nvCxnSpPr>
          <p:cNvPr id="12" name="Düz Ok Bağlayıcısı 11"/>
          <p:cNvCxnSpPr/>
          <p:nvPr/>
        </p:nvCxnSpPr>
        <p:spPr>
          <a:xfrm flipH="1">
            <a:off x="5504298" y="3241661"/>
            <a:ext cx="28803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1547664" y="4365104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/>
          <p:cNvSpPr txBox="1"/>
          <p:nvPr/>
        </p:nvSpPr>
        <p:spPr>
          <a:xfrm>
            <a:off x="5364088" y="2771556"/>
            <a:ext cx="3182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Aldehyde</a:t>
            </a:r>
            <a:r>
              <a:rPr lang="tr-T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</a:t>
            </a:r>
            <a:r>
              <a:rPr lang="tr-T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</a:t>
            </a:r>
            <a:endParaRPr lang="tr-TR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323528" y="3869204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err="1" smtClean="0">
                <a:solidFill>
                  <a:srgbClr val="FF0000"/>
                </a:solidFill>
              </a:rPr>
              <a:t>Ketone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Functional</a:t>
            </a:r>
            <a:r>
              <a:rPr lang="tr-TR" i="1" dirty="0" smtClean="0">
                <a:solidFill>
                  <a:srgbClr val="FF0000"/>
                </a:solidFill>
              </a:rPr>
              <a:t> Group</a:t>
            </a:r>
            <a:endParaRPr lang="tr-TR" i="1" dirty="0">
              <a:solidFill>
                <a:srgbClr val="FF0000"/>
              </a:solidFill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1907704" y="6309320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Simplest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Monosaccharides (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Trioses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75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352962"/>
              </p:ext>
            </p:extLst>
          </p:nvPr>
        </p:nvGraphicFramePr>
        <p:xfrm>
          <a:off x="193216" y="1220896"/>
          <a:ext cx="3468364" cy="32004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14120"/>
                <a:gridCol w="2354244"/>
              </a:tblGrid>
              <a:tr h="294227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Carbon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Atom</a:t>
                      </a:r>
                      <a:r>
                        <a:rPr lang="tr-TR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Tetrose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Pentose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Hexose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Heptose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8314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Nonose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0" y="551379"/>
            <a:ext cx="3661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Naming Monosccharides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4079621" y="3735893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Classification of Monosaccharides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18652"/>
              </p:ext>
            </p:extLst>
          </p:nvPr>
        </p:nvGraphicFramePr>
        <p:xfrm>
          <a:off x="3626791" y="4435484"/>
          <a:ext cx="5508104" cy="2001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026"/>
                <a:gridCol w="1434306"/>
                <a:gridCol w="1319746"/>
                <a:gridCol w="1377026"/>
              </a:tblGrid>
              <a:tr h="13175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Carbonyl</a:t>
                      </a:r>
                      <a:r>
                        <a:rPr lang="tr-TR" dirty="0" smtClean="0"/>
                        <a:t> Group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Carbon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Number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Functional</a:t>
                      </a:r>
                      <a:r>
                        <a:rPr lang="tr-TR" dirty="0" smtClean="0"/>
                        <a:t> Group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endParaRPr lang="tr-TR" dirty="0"/>
                    </a:p>
                  </a:txBody>
                  <a:tcPr/>
                </a:tc>
              </a:tr>
              <a:tr h="44430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Aldose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Aldehyde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Aldotriose</a:t>
                      </a:r>
                      <a:endParaRPr lang="tr-TR" dirty="0"/>
                    </a:p>
                  </a:txBody>
                  <a:tcPr/>
                </a:tc>
              </a:tr>
              <a:tr h="458522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Ketose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Ketone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Ketotriose</a:t>
                      </a:r>
                      <a:endParaRPr lang="tr-TR" dirty="0"/>
                    </a:p>
                  </a:txBody>
                  <a:tcPr/>
                </a:tc>
              </a:tr>
              <a:tr h="458522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Aldose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Aldehyde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Aldopentose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Düz Bağlayıcı 15"/>
          <p:cNvCxnSpPr/>
          <p:nvPr/>
        </p:nvCxnSpPr>
        <p:spPr>
          <a:xfrm>
            <a:off x="1187624" y="494116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0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47" y="1823320"/>
            <a:ext cx="1944216" cy="269199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791359" y="1010345"/>
            <a:ext cx="1640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D-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Glucose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30701" y="4650444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Aldohexose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8870" y="1585100"/>
            <a:ext cx="1800200" cy="2866472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3501828" y="983881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Ribose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3059832" y="4628968"/>
            <a:ext cx="1898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Aldopentose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4962" y="1671976"/>
            <a:ext cx="1665135" cy="2779596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554566" y="1032916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Fructose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124962" y="4628967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Ketohexose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505279" y="419559"/>
            <a:ext cx="2212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r>
              <a:rPr lang="tr-TR" sz="2400" dirty="0" smtClean="0">
                <a:solidFill>
                  <a:srgbClr val="FF0000"/>
                </a:solidFill>
              </a:rPr>
              <a:t>: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36920" y="1700808"/>
            <a:ext cx="75905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Carry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four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different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groups.</a:t>
            </a:r>
            <a:endParaRPr lang="tr-TR" sz="2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monosaccharides except dihydroxyacetone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one or more asymmetric (chiral) carbon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atoms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optically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isomeric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835696" y="620688"/>
            <a:ext cx="5541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Asymmetric</a:t>
            </a:r>
            <a:r>
              <a:rPr 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Chiral</a:t>
            </a:r>
            <a:r>
              <a:rPr 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Carbon</a:t>
            </a:r>
            <a:r>
              <a:rPr 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3177741"/>
            <a:ext cx="2131587" cy="1473840"/>
          </a:xfrm>
          <a:prstGeom prst="rect">
            <a:avLst/>
          </a:prstGeom>
        </p:spPr>
      </p:pic>
      <p:cxnSp>
        <p:nvCxnSpPr>
          <p:cNvPr id="7" name="Düz Ok Bağlayıcısı 6"/>
          <p:cNvCxnSpPr/>
          <p:nvPr/>
        </p:nvCxnSpPr>
        <p:spPr>
          <a:xfrm flipH="1">
            <a:off x="2897560" y="3980497"/>
            <a:ext cx="432047" cy="651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1651719" y="460534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Chiral</a:t>
            </a:r>
            <a:r>
              <a:rPr lang="tr-TR" dirty="0" smtClean="0"/>
              <a:t> </a:t>
            </a:r>
            <a:r>
              <a:rPr lang="tr-TR" dirty="0" err="1" smtClean="0"/>
              <a:t>Carbon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827584" y="5657671"/>
            <a:ext cx="7704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Chiral compounds lack a plane of symmetry and exist as a pair of enantiomers in either a “right-handed” D- form or a “left-handed” L- form. </a:t>
            </a:r>
          </a:p>
        </p:txBody>
      </p:sp>
    </p:spTree>
    <p:extLst>
      <p:ext uri="{BB962C8B-B14F-4D97-AF65-F5344CB8AC3E}">
        <p14:creationId xmlns:p14="http://schemas.microsoft.com/office/powerpoint/2010/main" val="350596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603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Enantiomers</a:t>
            </a:r>
            <a:endParaRPr lang="tr-TR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08721"/>
            <a:ext cx="8229600" cy="936104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Sugars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mirror</a:t>
            </a:r>
            <a:r>
              <a:rPr lang="tr-TR" sz="2400" dirty="0" smtClean="0"/>
              <a:t> </a:t>
            </a:r>
            <a:r>
              <a:rPr lang="tr-TR" sz="2400" dirty="0" err="1" smtClean="0"/>
              <a:t>images</a:t>
            </a:r>
            <a:r>
              <a:rPr lang="tr-TR" sz="2400" dirty="0" smtClean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another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enantiomers</a:t>
            </a:r>
            <a:endParaRPr lang="tr-TR" sz="2400" dirty="0"/>
          </a:p>
        </p:txBody>
      </p:sp>
      <p:sp>
        <p:nvSpPr>
          <p:cNvPr id="5" name="AutoShape 4" descr="D glucose L glucose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6" descr="D glucose L glucose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79874" name="Picture 2" descr="D-glucose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79" y="2051721"/>
            <a:ext cx="3526073" cy="2863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3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662032" y="2374965"/>
            <a:ext cx="190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D</a:t>
            </a:r>
            <a:r>
              <a:rPr lang="tr-TR" dirty="0" smtClean="0"/>
              <a:t>-</a:t>
            </a:r>
            <a:r>
              <a:rPr lang="tr-TR" dirty="0" err="1" smtClean="0"/>
              <a:t>Glycerladehyde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302756" y="866398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Chiral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Carbon</a:t>
            </a:r>
            <a:endParaRPr lang="tr-T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246" y="942702"/>
            <a:ext cx="1619250" cy="144780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812" y="983332"/>
            <a:ext cx="1466850" cy="1419225"/>
          </a:xfrm>
          <a:prstGeom prst="rect">
            <a:avLst/>
          </a:prstGeom>
        </p:spPr>
      </p:pic>
      <p:sp>
        <p:nvSpPr>
          <p:cNvPr id="15" name="Metin kutusu 14"/>
          <p:cNvSpPr txBox="1"/>
          <p:nvPr/>
        </p:nvSpPr>
        <p:spPr>
          <a:xfrm>
            <a:off x="5498070" y="2380937"/>
            <a:ext cx="1798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L-</a:t>
            </a:r>
            <a:r>
              <a:rPr lang="tr-TR" dirty="0" err="1" smtClean="0"/>
              <a:t>Glyceraldehyde</a:t>
            </a:r>
            <a:endParaRPr lang="tr-TR" dirty="0"/>
          </a:p>
        </p:txBody>
      </p:sp>
      <p:cxnSp>
        <p:nvCxnSpPr>
          <p:cNvPr id="17" name="Düz Ok Bağlayıcısı 16"/>
          <p:cNvCxnSpPr/>
          <p:nvPr/>
        </p:nvCxnSpPr>
        <p:spPr>
          <a:xfrm flipH="1">
            <a:off x="1488237" y="1235730"/>
            <a:ext cx="623431" cy="409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 flipH="1">
            <a:off x="6357908" y="1283562"/>
            <a:ext cx="544172" cy="384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etin kutusu 28"/>
          <p:cNvSpPr txBox="1"/>
          <p:nvPr/>
        </p:nvSpPr>
        <p:spPr>
          <a:xfrm>
            <a:off x="6810848" y="866398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Chiral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Carbon</a:t>
            </a:r>
            <a:endParaRPr lang="tr-T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1583928" y="1665577"/>
            <a:ext cx="432048" cy="3407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5520193" y="1642785"/>
            <a:ext cx="413339" cy="3407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Metin kutusu 32"/>
          <p:cNvSpPr txBox="1"/>
          <p:nvPr/>
        </p:nvSpPr>
        <p:spPr>
          <a:xfrm>
            <a:off x="2111668" y="1654359"/>
            <a:ext cx="1117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Right Side</a:t>
            </a:r>
            <a:endParaRPr lang="tr-TR" dirty="0"/>
          </a:p>
        </p:txBody>
      </p:sp>
      <p:sp>
        <p:nvSpPr>
          <p:cNvPr id="34" name="Metin kutusu 33"/>
          <p:cNvSpPr txBox="1"/>
          <p:nvPr/>
        </p:nvSpPr>
        <p:spPr>
          <a:xfrm>
            <a:off x="4574702" y="1666602"/>
            <a:ext cx="992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Left</a:t>
            </a:r>
            <a:r>
              <a:rPr lang="tr-TR" dirty="0" smtClean="0"/>
              <a:t> Side</a:t>
            </a:r>
            <a:endParaRPr lang="tr-TR" dirty="0"/>
          </a:p>
        </p:txBody>
      </p:sp>
      <p:sp>
        <p:nvSpPr>
          <p:cNvPr id="35" name="Dikdörtgen 34"/>
          <p:cNvSpPr/>
          <p:nvPr/>
        </p:nvSpPr>
        <p:spPr>
          <a:xfrm>
            <a:off x="0" y="2997916"/>
            <a:ext cx="82681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simplest three carbon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glyceraldehyde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exists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a pair of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enantiomers.</a:t>
            </a:r>
            <a:endParaRPr lang="tr-T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36" name="Dikdörtgen 35"/>
          <p:cNvSpPr/>
          <p:nvPr/>
        </p:nvSpPr>
        <p:spPr>
          <a:xfrm>
            <a:off x="459913" y="298766"/>
            <a:ext cx="8229578" cy="38164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59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5447</TotalTime>
  <Words>1015</Words>
  <Application>Microsoft Office PowerPoint</Application>
  <PresentationFormat>Ekran Gösterisi (4:3)</PresentationFormat>
  <Paragraphs>252</Paragraphs>
  <Slides>33</Slides>
  <Notes>21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6" baseType="lpstr">
      <vt:lpstr>Arial</vt:lpstr>
      <vt:lpstr>Calibri</vt:lpstr>
      <vt:lpstr>Ofis Teması</vt:lpstr>
      <vt:lpstr>CARBOHYDRATES</vt:lpstr>
      <vt:lpstr>INTRODUCTION TO CARBOHYDRATES</vt:lpstr>
      <vt:lpstr>CLASSIFICATION OF CARBOHYDRATES</vt:lpstr>
      <vt:lpstr>MONOSACCHARIDES</vt:lpstr>
      <vt:lpstr>PowerPoint Sunusu</vt:lpstr>
      <vt:lpstr>PowerPoint Sunusu</vt:lpstr>
      <vt:lpstr>PowerPoint Sunusu</vt:lpstr>
      <vt:lpstr>Enantiomers</vt:lpstr>
      <vt:lpstr>PowerPoint Sunusu</vt:lpstr>
      <vt:lpstr>Stereoisomers in Carbohydrates</vt:lpstr>
      <vt:lpstr>Epimers</vt:lpstr>
      <vt:lpstr>Monosaccharides: Their Cyclic Form</vt:lpstr>
      <vt:lpstr>Anomers and Anomeric Carbon</vt:lpstr>
      <vt:lpstr>Mutorotation</vt:lpstr>
      <vt:lpstr>Monosaccharide Derivatives</vt:lpstr>
      <vt:lpstr>PowerPoint Sunusu</vt:lpstr>
      <vt:lpstr>PowerPoint Sunusu</vt:lpstr>
      <vt:lpstr>PowerPoint Sunusu</vt:lpstr>
      <vt:lpstr>PowerPoint Sunusu</vt:lpstr>
      <vt:lpstr>PowerPoint Sunusu</vt:lpstr>
      <vt:lpstr>Oligosaccharides</vt:lpstr>
      <vt:lpstr>Disaccharides</vt:lpstr>
      <vt:lpstr>Maltose</vt:lpstr>
      <vt:lpstr>Lactose is a reducing sugar</vt:lpstr>
      <vt:lpstr>Sucrose</vt:lpstr>
      <vt:lpstr>Polysaccharides</vt:lpstr>
      <vt:lpstr>Storage Polysaccharides</vt:lpstr>
      <vt:lpstr>Glycogen </vt:lpstr>
      <vt:lpstr>Structural Polysaccharides</vt:lpstr>
      <vt:lpstr>PowerPoint Sunusu</vt:lpstr>
      <vt:lpstr>PowerPoint Sunusu</vt:lpstr>
      <vt:lpstr>Connective Tissue and Polysaccharides </vt:lpstr>
      <vt:lpstr>TEŞEKKÜRLER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Fugen AKTAN</dc:creator>
  <cp:lastModifiedBy>Asli Koc</cp:lastModifiedBy>
  <cp:revision>214</cp:revision>
  <cp:lastPrinted>2017-11-28T08:39:06Z</cp:lastPrinted>
  <dcterms:created xsi:type="dcterms:W3CDTF">2016-10-11T08:20:27Z</dcterms:created>
  <dcterms:modified xsi:type="dcterms:W3CDTF">2018-01-28T13:05:34Z</dcterms:modified>
</cp:coreProperties>
</file>