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60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4534E-A02F-478D-91EC-D24B0109B5B6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1681F-AB25-46DA-AD27-2DF759AB5C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86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20636-6968-400F-A8E1-AE07E1EF2756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289ED-931F-449E-90C8-013CB93888A1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Karst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drenaj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sisteminin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analizi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6. Hafta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09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tr-TR" dirty="0">
                <a:latin typeface="Times New Roman"/>
                <a:ea typeface="Times New Roman"/>
              </a:rPr>
              <a:t>Karst drenaj sisteminin kapsamlı analizinde aşağıdakileri belirlemek gerekir.</a:t>
            </a:r>
            <a:endParaRPr lang="en-US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tr-TR" dirty="0">
                <a:latin typeface="Times New Roman"/>
                <a:ea typeface="Times New Roman"/>
              </a:rPr>
              <a:t>-sistemin alansal ve dikey yayılışı</a:t>
            </a:r>
            <a:endParaRPr lang="en-US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tr-TR" dirty="0">
                <a:latin typeface="Times New Roman"/>
                <a:ea typeface="Times New Roman"/>
              </a:rPr>
              <a:t>-sınır koşulları</a:t>
            </a:r>
            <a:endParaRPr lang="en-US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tr-TR" dirty="0">
                <a:latin typeface="Times New Roman"/>
                <a:ea typeface="Times New Roman"/>
              </a:rPr>
              <a:t>su giriş ve çıkış alanları ve hacimleri</a:t>
            </a:r>
            <a:endParaRPr lang="en-US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tr-TR" dirty="0">
                <a:latin typeface="Times New Roman"/>
                <a:ea typeface="Times New Roman"/>
              </a:rPr>
              <a:t>-</a:t>
            </a:r>
            <a:r>
              <a:rPr lang="tr-TR" dirty="0" err="1">
                <a:latin typeface="Times New Roman"/>
                <a:ea typeface="Times New Roman"/>
              </a:rPr>
              <a:t>akifer</a:t>
            </a:r>
            <a:r>
              <a:rPr lang="tr-TR" dirty="0">
                <a:latin typeface="Times New Roman"/>
                <a:ea typeface="Times New Roman"/>
              </a:rPr>
              <a:t> ve bağlantılarının iç yapısı</a:t>
            </a:r>
            <a:endParaRPr lang="en-US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tr-TR" dirty="0">
                <a:latin typeface="Times New Roman"/>
                <a:ea typeface="Times New Roman"/>
              </a:rPr>
              <a:t>-</a:t>
            </a:r>
            <a:r>
              <a:rPr lang="tr-TR" dirty="0" err="1">
                <a:latin typeface="Times New Roman"/>
                <a:ea typeface="Times New Roman"/>
              </a:rPr>
              <a:t>Akiferlerin</a:t>
            </a:r>
            <a:r>
              <a:rPr lang="tr-TR" dirty="0">
                <a:latin typeface="Times New Roman"/>
                <a:ea typeface="Times New Roman"/>
              </a:rPr>
              <a:t> kapasiteleri ve fiziksel karakterleri</a:t>
            </a:r>
            <a:endParaRPr lang="en-US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tr-TR" dirty="0">
                <a:latin typeface="Times New Roman"/>
                <a:ea typeface="Times New Roman"/>
              </a:rPr>
              <a:t>-rölatif olarak bağlantıların önemi</a:t>
            </a:r>
            <a:endParaRPr lang="en-US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tr-TR" dirty="0">
                <a:latin typeface="Times New Roman"/>
                <a:ea typeface="Times New Roman"/>
              </a:rPr>
              <a:t>-doğrudan sahayı </a:t>
            </a:r>
            <a:r>
              <a:rPr lang="tr-TR" dirty="0" smtClean="0">
                <a:latin typeface="Times New Roman"/>
                <a:ea typeface="Times New Roman"/>
              </a:rPr>
              <a:t>kat eden </a:t>
            </a:r>
            <a:r>
              <a:rPr lang="tr-TR" dirty="0">
                <a:latin typeface="Times New Roman"/>
                <a:ea typeface="Times New Roman"/>
              </a:rPr>
              <a:t>akış oranı</a:t>
            </a:r>
            <a:endParaRPr lang="en-US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tr-TR" dirty="0">
                <a:latin typeface="Times New Roman"/>
                <a:ea typeface="Times New Roman"/>
              </a:rPr>
              <a:t>-depolanma girdi ve çıktı etkileşimi</a:t>
            </a:r>
            <a:endParaRPr lang="en-US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tr-TR" dirty="0">
                <a:latin typeface="Times New Roman"/>
                <a:ea typeface="Times New Roman"/>
              </a:rPr>
              <a:t>-farklı akış şartlarına sistemin yanıtı</a:t>
            </a:r>
            <a:endParaRPr lang="en-US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064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tr-TR" sz="1600" dirty="0">
                <a:latin typeface="Times New Roman"/>
                <a:ea typeface="Times New Roman"/>
              </a:rPr>
              <a:t>Tüm </a:t>
            </a:r>
            <a:r>
              <a:rPr lang="tr-TR" sz="1600" dirty="0" err="1">
                <a:latin typeface="Times New Roman"/>
                <a:ea typeface="Times New Roman"/>
              </a:rPr>
              <a:t>akiferler</a:t>
            </a:r>
            <a:r>
              <a:rPr lang="tr-TR" sz="1600" dirty="0">
                <a:latin typeface="Times New Roman"/>
                <a:ea typeface="Times New Roman"/>
              </a:rPr>
              <a:t> akış koşullarını düzenleyen sınırlara sahiptir. </a:t>
            </a:r>
            <a:r>
              <a:rPr lang="tr-TR" sz="1600" dirty="0" smtClean="0">
                <a:latin typeface="Times New Roman"/>
                <a:ea typeface="Times New Roman"/>
              </a:rPr>
              <a:t>Bir </a:t>
            </a:r>
            <a:r>
              <a:rPr lang="tr-TR" sz="1600" dirty="0" err="1" smtClean="0">
                <a:latin typeface="Times New Roman"/>
                <a:ea typeface="Times New Roman"/>
              </a:rPr>
              <a:t>akiferin</a:t>
            </a:r>
            <a:r>
              <a:rPr lang="tr-TR" sz="1600" dirty="0" smtClean="0">
                <a:latin typeface="Times New Roman"/>
                <a:ea typeface="Times New Roman"/>
              </a:rPr>
              <a:t> </a:t>
            </a:r>
            <a:r>
              <a:rPr lang="tr-TR" sz="1600" dirty="0">
                <a:latin typeface="Times New Roman"/>
                <a:ea typeface="Times New Roman"/>
              </a:rPr>
              <a:t>sınırları geçirimsiz tabaka ve </a:t>
            </a:r>
            <a:r>
              <a:rPr lang="tr-TR" sz="1600" dirty="0" smtClean="0">
                <a:latin typeface="Times New Roman"/>
                <a:ea typeface="Times New Roman"/>
              </a:rPr>
              <a:t>su tablasıdır. Bu </a:t>
            </a:r>
            <a:r>
              <a:rPr lang="tr-TR" sz="1600" dirty="0">
                <a:latin typeface="Times New Roman"/>
                <a:ea typeface="Times New Roman"/>
              </a:rPr>
              <a:t>faktörler dikey sınır şartlarıdır. Ayrıca </a:t>
            </a:r>
            <a:r>
              <a:rPr lang="tr-TR" sz="1600" dirty="0" err="1">
                <a:latin typeface="Times New Roman"/>
                <a:ea typeface="Times New Roman"/>
              </a:rPr>
              <a:t>akiferin</a:t>
            </a:r>
            <a:r>
              <a:rPr lang="tr-TR" sz="1600" dirty="0">
                <a:latin typeface="Times New Roman"/>
                <a:ea typeface="Times New Roman"/>
              </a:rPr>
              <a:t> geçirimsiz formasyonlardan olan girdi ve çıktılarını belirleyen yatay sınırları da önemlidir. </a:t>
            </a:r>
            <a:endParaRPr lang="en-US" sz="1600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tr-TR" sz="1600" dirty="0" smtClean="0">
                <a:latin typeface="Times New Roman"/>
                <a:ea typeface="Times New Roman"/>
              </a:rPr>
              <a:t>Karstik olmayan </a:t>
            </a:r>
            <a:r>
              <a:rPr lang="tr-TR" sz="1600" dirty="0">
                <a:latin typeface="Times New Roman"/>
                <a:ea typeface="Times New Roman"/>
              </a:rPr>
              <a:t>bölgelerde </a:t>
            </a:r>
            <a:r>
              <a:rPr lang="tr-TR" sz="1600" dirty="0" err="1">
                <a:latin typeface="Times New Roman"/>
                <a:ea typeface="Times New Roman"/>
              </a:rPr>
              <a:t>yeraltısuyu</a:t>
            </a:r>
            <a:r>
              <a:rPr lang="tr-TR" sz="1600" dirty="0">
                <a:latin typeface="Times New Roman"/>
                <a:ea typeface="Times New Roman"/>
              </a:rPr>
              <a:t> bölümlerinin yüzeydeki su bölümü çizgilerine uyduğu düşünülür. Bu yaklaşım karst çalışmalarında ancak başlangıç hipotezi olarak düşünülür. Araştırmalar karst bölgelerinde </a:t>
            </a:r>
            <a:r>
              <a:rPr lang="tr-TR" sz="1600" dirty="0" err="1">
                <a:latin typeface="Times New Roman"/>
                <a:ea typeface="Times New Roman"/>
              </a:rPr>
              <a:t>vados</a:t>
            </a:r>
            <a:r>
              <a:rPr lang="tr-TR" sz="1600" dirty="0">
                <a:latin typeface="Times New Roman"/>
                <a:ea typeface="Times New Roman"/>
              </a:rPr>
              <a:t> ve </a:t>
            </a:r>
            <a:r>
              <a:rPr lang="tr-TR" sz="1600" dirty="0" err="1">
                <a:latin typeface="Times New Roman"/>
                <a:ea typeface="Times New Roman"/>
              </a:rPr>
              <a:t>freatik</a:t>
            </a:r>
            <a:r>
              <a:rPr lang="tr-TR" sz="1600" dirty="0">
                <a:latin typeface="Times New Roman"/>
                <a:ea typeface="Times New Roman"/>
              </a:rPr>
              <a:t> </a:t>
            </a:r>
            <a:r>
              <a:rPr lang="tr-TR" sz="1600" dirty="0" err="1">
                <a:latin typeface="Times New Roman"/>
                <a:ea typeface="Times New Roman"/>
              </a:rPr>
              <a:t>zonların</a:t>
            </a:r>
            <a:r>
              <a:rPr lang="tr-TR" sz="1600" dirty="0">
                <a:latin typeface="Times New Roman"/>
                <a:ea typeface="Times New Roman"/>
              </a:rPr>
              <a:t> yüzey bölümlenmesinden önemli sapmalar gösterdiğini ortaya koymuştur. Dahası </a:t>
            </a:r>
            <a:r>
              <a:rPr lang="tr-TR" sz="1600" dirty="0" err="1">
                <a:latin typeface="Times New Roman"/>
                <a:ea typeface="Times New Roman"/>
              </a:rPr>
              <a:t>freatik</a:t>
            </a:r>
            <a:r>
              <a:rPr lang="tr-TR" sz="1600" dirty="0">
                <a:latin typeface="Times New Roman"/>
                <a:ea typeface="Times New Roman"/>
              </a:rPr>
              <a:t> havzalar suyun akış şartlarının etkinliğine bağlı olarak yanal olarak göç eder. Bir yer altı su havzasının tamamında  </a:t>
            </a:r>
            <a:r>
              <a:rPr lang="tr-TR" sz="1600" dirty="0" err="1">
                <a:latin typeface="Times New Roman"/>
                <a:ea typeface="Times New Roman"/>
              </a:rPr>
              <a:t>piezometrik</a:t>
            </a:r>
            <a:r>
              <a:rPr lang="tr-TR" sz="1600" dirty="0">
                <a:latin typeface="Times New Roman"/>
                <a:ea typeface="Times New Roman"/>
              </a:rPr>
              <a:t> yüzey yüksek olduğu zaman düşük su tablası seviyesi geçerli olmayabilir. Basit karst </a:t>
            </a:r>
            <a:r>
              <a:rPr lang="tr-TR" sz="1600" dirty="0" err="1">
                <a:latin typeface="Times New Roman"/>
                <a:ea typeface="Times New Roman"/>
              </a:rPr>
              <a:t>akiferi</a:t>
            </a:r>
            <a:r>
              <a:rPr lang="tr-TR" sz="1600" dirty="0">
                <a:latin typeface="Times New Roman"/>
                <a:ea typeface="Times New Roman"/>
              </a:rPr>
              <a:t> içinde birbiriyle minimum hidrolojik bağlantılı olan birçok </a:t>
            </a:r>
            <a:r>
              <a:rPr lang="tr-TR" sz="1600" dirty="0" err="1">
                <a:latin typeface="Times New Roman"/>
                <a:ea typeface="Times New Roman"/>
              </a:rPr>
              <a:t>yeraltısuyu</a:t>
            </a:r>
            <a:r>
              <a:rPr lang="tr-TR" sz="1600" dirty="0">
                <a:latin typeface="Times New Roman"/>
                <a:ea typeface="Times New Roman"/>
              </a:rPr>
              <a:t> havzasından oluşabilir ve her biri farklı kaynaklardan drene edilir. </a:t>
            </a:r>
            <a:endParaRPr lang="en-US" sz="1600" dirty="0">
              <a:latin typeface="Times New Roman"/>
              <a:ea typeface="Times New Roman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3102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0"/>
            <a:ext cx="7521120" cy="558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4"/>
          <p:cNvSpPr/>
          <p:nvPr/>
        </p:nvSpPr>
        <p:spPr>
          <a:xfrm>
            <a:off x="683568" y="5661248"/>
            <a:ext cx="756084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Times New Roman"/>
                <a:ea typeface="Calibri"/>
                <a:cs typeface="Times New Roman"/>
              </a:rPr>
              <a:t>Kaynak: D.C</a:t>
            </a:r>
            <a:r>
              <a:rPr lang="tr-TR" dirty="0">
                <a:latin typeface="Times New Roman"/>
                <a:ea typeface="Calibri"/>
                <a:cs typeface="Times New Roman"/>
              </a:rPr>
              <a:t>. Ford, P.W. Williams. 2007. Karst </a:t>
            </a:r>
            <a:r>
              <a:rPr lang="tr-TR" dirty="0" err="1">
                <a:latin typeface="Times New Roman"/>
                <a:ea typeface="Calibri"/>
                <a:cs typeface="Times New Roman"/>
              </a:rPr>
              <a:t>Hydrogeology</a:t>
            </a:r>
            <a:r>
              <a:rPr lang="tr-TR" dirty="0">
                <a:latin typeface="Times New Roman"/>
                <a:ea typeface="Calibri"/>
                <a:cs typeface="Times New Roman"/>
              </a:rPr>
              <a:t> </a:t>
            </a:r>
            <a:r>
              <a:rPr lang="tr-TR" dirty="0" err="1">
                <a:latin typeface="Times New Roman"/>
                <a:ea typeface="Calibri"/>
                <a:cs typeface="Times New Roman"/>
              </a:rPr>
              <a:t>and</a:t>
            </a:r>
            <a:r>
              <a:rPr lang="tr-TR" dirty="0">
                <a:latin typeface="Times New Roman"/>
                <a:ea typeface="Calibri"/>
                <a:cs typeface="Times New Roman"/>
              </a:rPr>
              <a:t> </a:t>
            </a:r>
            <a:r>
              <a:rPr lang="tr-TR" dirty="0" err="1">
                <a:latin typeface="Times New Roman"/>
                <a:ea typeface="Calibri"/>
                <a:cs typeface="Times New Roman"/>
              </a:rPr>
              <a:t>Geomorphology</a:t>
            </a:r>
            <a:r>
              <a:rPr lang="tr-TR" dirty="0">
                <a:latin typeface="Times New Roman"/>
                <a:ea typeface="Calibri"/>
                <a:cs typeface="Times New Roman"/>
              </a:rPr>
              <a:t>. John </a:t>
            </a:r>
            <a:r>
              <a:rPr lang="tr-TR" dirty="0" err="1">
                <a:latin typeface="Times New Roman"/>
                <a:ea typeface="Calibri"/>
                <a:cs typeface="Times New Roman"/>
              </a:rPr>
              <a:t>Wiley</a:t>
            </a:r>
            <a:r>
              <a:rPr lang="tr-TR" dirty="0">
                <a:latin typeface="Times New Roman"/>
                <a:ea typeface="Calibri"/>
                <a:cs typeface="Times New Roman"/>
              </a:rPr>
              <a:t> &amp; </a:t>
            </a:r>
            <a:r>
              <a:rPr lang="tr-TR" dirty="0" err="1">
                <a:latin typeface="Times New Roman"/>
                <a:ea typeface="Calibri"/>
                <a:cs typeface="Times New Roman"/>
              </a:rPr>
              <a:t>Sons</a:t>
            </a:r>
            <a:r>
              <a:rPr lang="tr-TR" dirty="0">
                <a:latin typeface="Times New Roman"/>
                <a:ea typeface="Calibri"/>
                <a:cs typeface="Times New Roman"/>
              </a:rPr>
              <a:t> </a:t>
            </a:r>
            <a:r>
              <a:rPr lang="tr-TR" dirty="0" err="1">
                <a:latin typeface="Times New Roman"/>
                <a:ea typeface="Calibri"/>
                <a:cs typeface="Times New Roman"/>
              </a:rPr>
              <a:t>Ltd</a:t>
            </a:r>
            <a:endParaRPr lang="en-US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80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9875" name="Picture 3" descr="artesia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2413" y="44450"/>
            <a:ext cx="8712200" cy="6716713"/>
          </a:xfrm>
          <a:noFill/>
          <a:ln/>
        </p:spPr>
      </p:pic>
    </p:spTree>
    <p:extLst>
      <p:ext uri="{BB962C8B-B14F-4D97-AF65-F5344CB8AC3E}">
        <p14:creationId xmlns="" xmlns:p14="http://schemas.microsoft.com/office/powerpoint/2010/main" val="1633632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</a:t>
            </a:r>
            <a:endParaRPr lang="tr-TR" dirty="0"/>
          </a:p>
        </p:txBody>
      </p:sp>
      <p:pic>
        <p:nvPicPr>
          <p:cNvPr id="1026" name="Picture 2" descr="I:\Suğla haziran 2016\DCIM\100D5300\DSC_0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Geçirimsiz sahadan gelen su girdisi</a:t>
            </a:r>
            <a:endParaRPr lang="tr-TR" sz="2400" dirty="0"/>
          </a:p>
        </p:txBody>
      </p:sp>
      <p:pic>
        <p:nvPicPr>
          <p:cNvPr id="3075" name="Picture 3" descr="I:\Suğla haziran 2016\DCIM\100D5300\DSC_0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Geçirimli-geçirimsiz kayalar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227</Words>
  <Application>Microsoft Office PowerPoint</Application>
  <PresentationFormat>Ekran Gösterisi (4:3)</PresentationFormat>
  <Paragraphs>20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Karst drenaj sisteminin analizi</vt:lpstr>
      <vt:lpstr>Slayt 2</vt:lpstr>
      <vt:lpstr>Slayt 3</vt:lpstr>
      <vt:lpstr>Slayt 4</vt:lpstr>
      <vt:lpstr>Slayt 5</vt:lpstr>
      <vt:lpstr>kaynak</vt:lpstr>
      <vt:lpstr>Geçirimsiz sahadan gelen su girdisi</vt:lpstr>
      <vt:lpstr>Geçirimli-geçirimsiz kayalar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Karst drenaj sisteminin analizi</dc:title>
  <dc:creator>Kullanıcı</dc:creator>
  <cp:lastModifiedBy>-</cp:lastModifiedBy>
  <cp:revision>5</cp:revision>
  <dcterms:created xsi:type="dcterms:W3CDTF">2020-01-29T17:41:25Z</dcterms:created>
  <dcterms:modified xsi:type="dcterms:W3CDTF">2020-02-05T09:39:43Z</dcterms:modified>
</cp:coreProperties>
</file>