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25"/>
  </p:notesMasterIdLst>
  <p:sldIdLst>
    <p:sldId id="307" r:id="rId2"/>
    <p:sldId id="260" r:id="rId3"/>
    <p:sldId id="257" r:id="rId4"/>
    <p:sldId id="320" r:id="rId5"/>
    <p:sldId id="300" r:id="rId6"/>
    <p:sldId id="292" r:id="rId7"/>
    <p:sldId id="293" r:id="rId8"/>
    <p:sldId id="294" r:id="rId9"/>
    <p:sldId id="297" r:id="rId10"/>
    <p:sldId id="298" r:id="rId11"/>
    <p:sldId id="296" r:id="rId12"/>
    <p:sldId id="259" r:id="rId13"/>
    <p:sldId id="291" r:id="rId14"/>
    <p:sldId id="305" r:id="rId15"/>
    <p:sldId id="304" r:id="rId16"/>
    <p:sldId id="321" r:id="rId17"/>
    <p:sldId id="306" r:id="rId18"/>
    <p:sldId id="317" r:id="rId19"/>
    <p:sldId id="316" r:id="rId20"/>
    <p:sldId id="281" r:id="rId21"/>
    <p:sldId id="295" r:id="rId22"/>
    <p:sldId id="302" r:id="rId23"/>
    <p:sldId id="318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Tw Cen MT" panose="020B0602020104020603" pitchFamily="34" charset="0"/>
      <p:regular r:id="rId30"/>
      <p:bold r:id="rId31"/>
      <p:italic r:id="rId32"/>
      <p:boldItalic r:id="rId33"/>
    </p:embeddedFont>
    <p:embeddedFont>
      <p:font typeface="Dosis" panose="020B0604020202020204" charset="-94"/>
      <p:regular r:id="rId34"/>
      <p:bold r:id="rId35"/>
    </p:embeddedFont>
    <p:embeddedFont>
      <p:font typeface="Wingdings 3" panose="05040102010807070707" pitchFamily="18" charset="2"/>
      <p:regular r:id="rId36"/>
    </p:embeddedFont>
    <p:embeddedFont>
      <p:font typeface="Tw Cen MT Condensed" panose="020B0606020104020203" pitchFamily="34" charset="0"/>
      <p:regular r:id="rId37"/>
      <p:bold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00"/>
    <a:srgbClr val="FF9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63A603-F2B0-4927-B688-6F14704FF1D9}">
  <a:tblStyle styleId="{4563A603-F2B0-4927-B688-6F14704FF1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375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39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527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01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3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678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9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08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688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725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83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975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9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45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43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83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5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36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15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88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89019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10961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729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29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21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▸"/>
              <a:defRPr sz="3600" i="1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20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4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98651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21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15687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23202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23957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9143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7654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6224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7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gm.meb.gov.tr/meb_iys_dosyalar/2017_06/09162955_BiliYim_Teknolojileri__ve_YazYlYm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gm.meb.gov.tr/meb_iys_dosyalar/2017_06/09162955_BiliYim_Teknolojileri__ve_YazYlYm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materyaller/programlama-5-6.pdf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teryaller/5.s&#305;n&#305;f/03110826_1.Donem-Materyalleri-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teryaller/6.s&#305;n&#305;f/52586ae6676447e85452a81f3ee323139858bc79a0001.pdf" TargetMode="External"/><Relationship Id="rId4" Type="http://schemas.openxmlformats.org/officeDocument/2006/relationships/hyperlink" Target="materyaller/5.s&#305;n&#305;f/03111720_2.Donem_Materyalleri-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.gov.tr/ekitap?channel=21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egem.net/dosyalar/dokuman/138248-20131221141855-4.pdf" TargetMode="External"/><Relationship Id="rId3" Type="http://schemas.openxmlformats.org/officeDocument/2006/relationships/hyperlink" Target="http://dergipark.gov.tr/download/article-file/393720" TargetMode="External"/><Relationship Id="rId7" Type="http://schemas.openxmlformats.org/officeDocument/2006/relationships/hyperlink" Target="http://www.hurriyet.com.tr/egitim/mufredat-sil-bastan-4033573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hurriyet.com.tr/egitim/bilisim-teknolojileri-ogretmenleri-bilisim-okur-yazarligi-zorunlu-ders-olsun-26802715" TargetMode="External"/><Relationship Id="rId5" Type="http://schemas.openxmlformats.org/officeDocument/2006/relationships/hyperlink" Target="http://ttkb.meb.gov.tr/kurul_kararlari2.aspx?ilk=1&amp;aranan=bili%C5%9Fim&amp;tarihi=____-__-__&amp;kararno=%25&amp;sayfa=1" TargetMode="External"/><Relationship Id="rId4" Type="http://schemas.openxmlformats.org/officeDocument/2006/relationships/hyperlink" Target="http://www.hurriyet.com.tr/egitim/ortaokulda-bilisim-dersi-zorunlu-oldu-2338392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berler.com/bilisim-ogretmenleri-bilisim-teknoloji-dersini-11109034-haber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sabah.com.tr/egitim/2012/06/27/meb-ilkokul-ve-ortaokul-derslerini-belirledi" TargetMode="External"/><Relationship Id="rId5" Type="http://schemas.openxmlformats.org/officeDocument/2006/relationships/hyperlink" Target="https://ctrlbizde.com/index.php/dersler/bty-bilisim-teknolojileri-ve-yazilim-dersi/item/503-5-ve-6-siniflar-icin-bilisim-teknolojileri-ve-yazilim-dersi-ders-kitabi-yayinlandi" TargetMode="External"/><Relationship Id="rId4" Type="http://schemas.openxmlformats.org/officeDocument/2006/relationships/hyperlink" Target="http://tegm.meb.gov.tr/www/ortaokullarda-bilisim-teknolojileri-ve-yazilim-dersi-icin-temel-egitim-genel-mudurlugu-ile-google-turkiye-arasinda-imzalanan-is-birligi-protokolu/icerik/47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ufredat.meb.gov.tr/Dosyalar/2018124103559587-Bili%C5%9Fim%20Teknolojileri%20ve%20Yaz%C4%B1l%C4%B1m%205-6.%20S%C4%B1n%C4%B1flar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tegm.meb.gov.tr/meb_iys_dosyalar/2017_06/09162955_BiliYim_Teknolojileri__ve_YazYlYm.pdf" TargetMode="External"/><Relationship Id="rId4" Type="http://schemas.openxmlformats.org/officeDocument/2006/relationships/hyperlink" Target="http://mufredat.meb.gov.tr/Dosyalar/2018813171732131-4-2018-91%20Bili%C5%9Fim%20Teknolojileri%20ve%20Yaz%C4%B1l%C4%B1m%20(1-4.%20S%C4%B1n%C4%B1flar)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rsimiz.com/yazili_sinav_sorulari/5Sinif-Bilisim-Teknolojileri-ve-Yazilim-Dersi-2donem-1yazili-sorulari-incele-22475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memurlar.net/haber/25932/ilkogretimde-yeni-ders-cizelgesi-belirlendi.html" TargetMode="External"/><Relationship Id="rId4" Type="http://schemas.openxmlformats.org/officeDocument/2006/relationships/hyperlink" Target="https://www.dersimiz.com/yazili_sinav_sorulari/6-Sinif-bilisim-teknolojileri-ve-yazilim-dersi-1-donem-1-yazili-sinav-sorulari-incele-2267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ege-dergisi-tu&#287;ba-hoca/138248-20131221141855-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ah.com.tr/haberleri/me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tmp"/><Relationship Id="rId5" Type="http://schemas.openxmlformats.org/officeDocument/2006/relationships/hyperlink" Target="https://www.sabah.com.tr/haberleri/ortaokul" TargetMode="External"/><Relationship Id="rId4" Type="http://schemas.openxmlformats.org/officeDocument/2006/relationships/hyperlink" Target="https://www.sabah.com.tr/haberleri/ilkoku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AKTARACAĞIM KONULAR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9" y="1632077"/>
            <a:ext cx="75744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tr-TR" sz="1400" dirty="0"/>
              <a:t>Hangi kademelerde okutulmaktadır?</a:t>
            </a:r>
          </a:p>
          <a:p>
            <a:pPr fontAlgn="base"/>
            <a:r>
              <a:rPr lang="tr-TR" sz="1400" dirty="0"/>
              <a:t>Hangi statüdedir? Seçmeli mi? Zorunlu mu?</a:t>
            </a:r>
          </a:p>
          <a:p>
            <a:pPr fontAlgn="base"/>
            <a:endParaRPr lang="tr-TR" sz="1400" dirty="0"/>
          </a:p>
          <a:p>
            <a:pPr fontAlgn="base"/>
            <a:endParaRPr lang="tr-TR" sz="1400" dirty="0"/>
          </a:p>
          <a:p>
            <a:pPr marL="63500" indent="0" fontAlgn="base">
              <a:buNone/>
            </a:pPr>
            <a:r>
              <a:rPr lang="tr-TR" sz="1400" dirty="0"/>
              <a:t>			Birlikte bu sorulara yanıtlar veriyor olacağız.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4" y="1356984"/>
            <a:ext cx="5263139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BİLİŞİM TEKNOLOJİLERİ VE YAZILIM DERSİ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024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tr-TR" dirty="0"/>
              <a:t>İnternet sitesi üzerinden verilere ulaşmak için..</a:t>
            </a:r>
            <a:endParaRPr lang="tr-TR" dirty="0">
              <a:latin typeface="Dosis" panose="020B0604020202020204" charset="-94"/>
            </a:endParaRPr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9" y="1632077"/>
            <a:ext cx="3826412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400" dirty="0">
                <a:solidFill>
                  <a:srgbClr val="FF8700"/>
                </a:solidFill>
              </a:rPr>
              <a:t>http://tegm.meb.gov.tr/www/bilisim-teknolojileri-ve-yazilim-dersi-icin-hazirlanan-materyaller-ogretmen-ile-ogrencilerimiz-kullanimina-sunulmustur/icerik/476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endParaRPr lang="tr-TR" sz="1400"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Adres : </a:t>
            </a:r>
            <a:endParaRPr lang="en-US" sz="1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7DE250-5BFA-4F97-AC46-F9DBAAAFF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29" y="1073649"/>
            <a:ext cx="4034972" cy="379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tr-TR" dirty="0"/>
              <a:t>BTY Dersini Alan Öğretmenleri Okutsun</a:t>
            </a:r>
            <a:r>
              <a:rPr lang="tr-TR" b="1" dirty="0"/>
              <a:t> </a:t>
            </a:r>
            <a:r>
              <a:rPr lang="tr-TR" dirty="0">
                <a:latin typeface="Dosis" panose="020B0604020202020204" charset="-94"/>
              </a:rPr>
              <a:t>(0</a:t>
            </a:r>
            <a:r>
              <a:rPr lang="tr-TR" dirty="0"/>
              <a:t>2.08.2018</a:t>
            </a:r>
            <a:r>
              <a:rPr lang="tr-TR" dirty="0">
                <a:latin typeface="Dosis" panose="020B0604020202020204" charset="-94"/>
              </a:rPr>
              <a:t>)</a:t>
            </a:r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8" y="1632077"/>
            <a:ext cx="5343155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tr-TR" sz="1400" dirty="0"/>
              <a:t>Milli Eğitim Bakanlığı, Haziran ayında Bilişim Teknolojileri Ve Yazılım Dersi İlkokul 1-2-3-4 öğretim programını yayımlandı. Programın rehber öğretmenleri tarafından okutulacağını öğrenen bilişim öğretmenleri, alan öğretmenleri tarafından okutulmasını talep etti.</a:t>
            </a:r>
            <a:br>
              <a:rPr lang="tr-TR" sz="1400" dirty="0"/>
            </a:br>
            <a:r>
              <a:rPr lang="tr-TR" sz="1400" dirty="0">
                <a:latin typeface="Roboto" panose="020B0604020202020204" charset="0"/>
                <a:ea typeface="Roboto" panose="020B0604020202020204" charset="0"/>
              </a:rPr>
              <a:t>(Haberler.com)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Peki Neler Oldu?</a:t>
            </a:r>
            <a:endParaRPr lang="en-US" sz="1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742977-08AE-490D-9EC0-76F02E1C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86" y="1474477"/>
            <a:ext cx="3323034" cy="25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6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r-TR" dirty="0"/>
              <a:t>ÖĞRETİM PROGRAMININ ÜNİTE KONU VE SÜRELERİ:</a:t>
            </a:r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5313" cy="731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Öğretim Programının 5. Sınıf Ünite Konu ve Süreleri</a:t>
            </a:r>
            <a:endParaRPr dirty="0"/>
          </a:p>
        </p:txBody>
      </p:sp>
      <p:sp>
        <p:nvSpPr>
          <p:cNvPr id="18" name="Google Shape;319;p38">
            <a:extLst>
              <a:ext uri="{FF2B5EF4-FFF2-40B4-BE49-F238E27FC236}">
                <a16:creationId xmlns:a16="http://schemas.microsoft.com/office/drawing/2014/main" id="{4A8296E2-9235-4699-A4BD-0F0308BFC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8" y="1632077"/>
            <a:ext cx="3594183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tr-TR" sz="1400" dirty="0">
                <a:latin typeface="Roboto" panose="020B0604020202020204" charset="0"/>
                <a:ea typeface="Roboto" panose="020B0604020202020204" charset="0"/>
                <a:hlinkClick r:id="rId3"/>
              </a:rPr>
              <a:t>https://tegm.meb.gov.tr/meb_iys_dosyalar/2017_06/09162955_BiliYim_Teknolojileri__ve_YazYlYm.pdf</a:t>
            </a: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  <a:p>
            <a:pPr marL="63500" indent="0" fontAlgn="base">
              <a:buNone/>
            </a:pP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17" name="Google Shape;111;p14">
            <a:extLst>
              <a:ext uri="{FF2B5EF4-FFF2-40B4-BE49-F238E27FC236}">
                <a16:creationId xmlns:a16="http://schemas.microsoft.com/office/drawing/2014/main" id="{FCC7975C-06CF-46D4-9EFC-810850596006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Adres ;</a:t>
            </a:r>
            <a:endParaRPr lang="en-US" sz="1400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49D0BF1-3DEE-4839-BC1F-78398FF42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732" y="1077576"/>
            <a:ext cx="5048639" cy="37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Öğretim Programının 6. Sınıf Ünite Konu ve Süreleri</a:t>
            </a:r>
            <a:endParaRPr dirty="0"/>
          </a:p>
        </p:txBody>
      </p:sp>
      <p:sp>
        <p:nvSpPr>
          <p:cNvPr id="18" name="Google Shape;319;p38">
            <a:extLst>
              <a:ext uri="{FF2B5EF4-FFF2-40B4-BE49-F238E27FC236}">
                <a16:creationId xmlns:a16="http://schemas.microsoft.com/office/drawing/2014/main" id="{4A8296E2-9235-4699-A4BD-0F0308BFC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8" y="1632077"/>
            <a:ext cx="3594183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tr-TR" sz="1400" dirty="0">
                <a:latin typeface="Roboto" panose="020B0604020202020204" charset="0"/>
                <a:ea typeface="Roboto" panose="020B0604020202020204" charset="0"/>
                <a:hlinkClick r:id="rId3"/>
              </a:rPr>
              <a:t>https://tegm.meb.gov.tr/meb_iys_dosyalar/2017_06/09162955_BiliYim_Teknolojileri__ve_YazYlYm.pdf</a:t>
            </a: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  <a:p>
            <a:pPr marL="63500" indent="0" fontAlgn="base">
              <a:buNone/>
            </a:pP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17" name="Google Shape;111;p14">
            <a:extLst>
              <a:ext uri="{FF2B5EF4-FFF2-40B4-BE49-F238E27FC236}">
                <a16:creationId xmlns:a16="http://schemas.microsoft.com/office/drawing/2014/main" id="{FCC7975C-06CF-46D4-9EFC-810850596006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Adres ;</a:t>
            </a:r>
            <a:endParaRPr lang="en-US" sz="1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B3EC5F3-D291-4A4D-A10D-F3623A301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71" y="1082007"/>
            <a:ext cx="4775200" cy="36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7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BTY Dersi Öğrenci Materyalleri : 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pic>
        <p:nvPicPr>
          <p:cNvPr id="1026" name="Picture 2" descr="http://img.eba.gov.tr/751/463/9c8/dc6/73f/1a4/575/974/e15/e45/fe2/b9f/8c7/9a0/001/7514639c8dc673f1a4575974e15e45fe2b9f8c79a0001.jpg">
            <a:extLst>
              <a:ext uri="{FF2B5EF4-FFF2-40B4-BE49-F238E27FC236}">
                <a16:creationId xmlns:a16="http://schemas.microsoft.com/office/drawing/2014/main" id="{60ED3447-2BAF-49E1-9BFE-EAC84D2E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36" y="1134594"/>
            <a:ext cx="2017341" cy="28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eba.gov.tr/929/863/9c8/dc6/73f/1a4/575/974/e15/e45/fe2/b9f/8c7/9a0/002/9298639c8dc673f1a4575974e15e45fe2b9f8c79a0002.jpg">
            <a:extLst>
              <a:ext uri="{FF2B5EF4-FFF2-40B4-BE49-F238E27FC236}">
                <a16:creationId xmlns:a16="http://schemas.microsoft.com/office/drawing/2014/main" id="{74E36100-A646-4356-A933-FEEC1AAE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90" y="1134594"/>
            <a:ext cx="2022663" cy="28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eba.gov.tr/725/784/68a/3c1/9b8/ab4/dce/a0e/317/0bd/e0f/c30/354/a34/004/72578468a3c19b8ab4dcea0e3170bde0fc30354a34004.jpg">
            <a:hlinkClick r:id="rId5" action="ppaction://hlinkfile"/>
            <a:extLst>
              <a:ext uri="{FF2B5EF4-FFF2-40B4-BE49-F238E27FC236}">
                <a16:creationId xmlns:a16="http://schemas.microsoft.com/office/drawing/2014/main" id="{3C157D66-859C-410C-BE4E-6F042A6E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70" y="1134594"/>
            <a:ext cx="2030648" cy="28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9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Öğrenci Materyalleri İçerik</a:t>
            </a:r>
            <a:endParaRPr dirty="0"/>
          </a:p>
        </p:txBody>
      </p:sp>
      <p:sp>
        <p:nvSpPr>
          <p:cNvPr id="18" name="Google Shape;319;p38">
            <a:extLst>
              <a:ext uri="{FF2B5EF4-FFF2-40B4-BE49-F238E27FC236}">
                <a16:creationId xmlns:a16="http://schemas.microsoft.com/office/drawing/2014/main" id="{4A8296E2-9235-4699-A4BD-0F0308BFC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8" y="1632077"/>
            <a:ext cx="3594183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tr-TR" sz="1400" dirty="0">
                <a:latin typeface="Roboto" panose="020B0604020202020204" charset="0"/>
                <a:ea typeface="Roboto" panose="020B0604020202020204" charset="0"/>
                <a:hlinkClick r:id="rId3" action="ppaction://hlinkfile"/>
              </a:rPr>
              <a:t>5.sınıf 1.Dönem Materyalleri</a:t>
            </a: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  <a:p>
            <a:pPr fontAlgn="base"/>
            <a:r>
              <a:rPr lang="tr-TR" sz="1400" dirty="0">
                <a:latin typeface="Roboto" panose="020B0604020202020204" charset="0"/>
                <a:ea typeface="Roboto" panose="020B0604020202020204" charset="0"/>
                <a:hlinkClick r:id="rId4" action="ppaction://hlinkfile"/>
              </a:rPr>
              <a:t>5.sınıf 2.Dönem Materyalleri</a:t>
            </a: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  <a:p>
            <a:pPr fontAlgn="base"/>
            <a:r>
              <a:rPr lang="tr-TR" sz="1400" dirty="0">
                <a:latin typeface="Roboto" panose="020B0604020202020204" charset="0"/>
                <a:ea typeface="Roboto" panose="020B0604020202020204" charset="0"/>
                <a:hlinkClick r:id="rId5" action="ppaction://hlinkfile"/>
              </a:rPr>
              <a:t>6.sınıf Materyalleri</a:t>
            </a: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17" name="Google Shape;111;p14">
            <a:extLst>
              <a:ext uri="{FF2B5EF4-FFF2-40B4-BE49-F238E27FC236}">
                <a16:creationId xmlns:a16="http://schemas.microsoft.com/office/drawing/2014/main" id="{FCC7975C-06CF-46D4-9EFC-810850596006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Materyaller 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139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549766"/>
            <a:ext cx="4769070" cy="472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BTY Dersi Öğretmen Rehberleri : </a:t>
            </a:r>
            <a:endParaRPr dirty="0"/>
          </a:p>
        </p:txBody>
      </p:sp>
      <p:sp>
        <p:nvSpPr>
          <p:cNvPr id="18" name="Google Shape;319;p38">
            <a:extLst>
              <a:ext uri="{FF2B5EF4-FFF2-40B4-BE49-F238E27FC236}">
                <a16:creationId xmlns:a16="http://schemas.microsoft.com/office/drawing/2014/main" id="{4A8296E2-9235-4699-A4BD-0F0308BFC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8" y="1632077"/>
            <a:ext cx="4080412" cy="407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tr-TR" sz="1400" dirty="0">
                <a:latin typeface="Roboto" panose="020B0604020202020204" charset="0"/>
                <a:ea typeface="Roboto" panose="020B0604020202020204" charset="0"/>
                <a:hlinkClick r:id="rId3"/>
              </a:rPr>
              <a:t>http://www.eba.gov.tr/ekitap?channel=218</a:t>
            </a: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  <a:p>
            <a:pPr marL="63500" indent="0" fontAlgn="base">
              <a:buNone/>
            </a:pP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17" name="Google Shape;111;p14">
            <a:extLst>
              <a:ext uri="{FF2B5EF4-FFF2-40B4-BE49-F238E27FC236}">
                <a16:creationId xmlns:a16="http://schemas.microsoft.com/office/drawing/2014/main" id="{FCC7975C-06CF-46D4-9EFC-810850596006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Adres :</a:t>
            </a:r>
            <a:endParaRPr lang="en-US" sz="1400" dirty="0"/>
          </a:p>
        </p:txBody>
      </p:sp>
      <p:pic>
        <p:nvPicPr>
          <p:cNvPr id="2050" name="Picture 2" descr="http://img.eba.gov.tr/115/16b/6cd/278/c91/9b4/c0e/9ef/cee/c8a/57f/816/6c7/9a0/002/11516b6cd278c919b4c0e9efceec8a57f8166c79a0002.jpg">
            <a:extLst>
              <a:ext uri="{FF2B5EF4-FFF2-40B4-BE49-F238E27FC236}">
                <a16:creationId xmlns:a16="http://schemas.microsoft.com/office/drawing/2014/main" id="{EAF6F206-F0C8-46FB-BF4A-E96E6BD7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85" y="1142582"/>
            <a:ext cx="2016280" cy="28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eba.gov.tr/367/86b/6cd/278/c91/9b4/c0e/9ef/cee/c8a/57f/816/6c7/9a0/004/36786b6cd278c919b4c0e9efceec8a57f8166c79a0004.jpg">
            <a:extLst>
              <a:ext uri="{FF2B5EF4-FFF2-40B4-BE49-F238E27FC236}">
                <a16:creationId xmlns:a16="http://schemas.microsoft.com/office/drawing/2014/main" id="{4B44BC4B-07E2-4546-A011-450A2F9F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01" y="1142582"/>
            <a:ext cx="2021600" cy="28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5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5" y="549766"/>
            <a:ext cx="6620215" cy="472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BTY Dersi Örnek Yazılı Soruları (6. Sınıf-1.Dönem) : 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pic>
        <p:nvPicPr>
          <p:cNvPr id="1032" name="Picture 8" descr="2bilg">
            <a:extLst>
              <a:ext uri="{FF2B5EF4-FFF2-40B4-BE49-F238E27FC236}">
                <a16:creationId xmlns:a16="http://schemas.microsoft.com/office/drawing/2014/main" id="{796EBF65-A818-4EB0-8E4E-6A856CDB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63" y="1083121"/>
            <a:ext cx="3017437" cy="38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g">
            <a:extLst>
              <a:ext uri="{FF2B5EF4-FFF2-40B4-BE49-F238E27FC236}">
                <a16:creationId xmlns:a16="http://schemas.microsoft.com/office/drawing/2014/main" id="{FAE95A00-81DF-4EBA-B744-8FB424C8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93" y="1083121"/>
            <a:ext cx="2837320" cy="3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9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5" y="549766"/>
            <a:ext cx="6141244" cy="472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BTY Dersi Örnek Yazılı Soruları (5. Sınıf-2.Dönem) : 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pic>
        <p:nvPicPr>
          <p:cNvPr id="1036" name="Picture 12" descr="5biliÅim">
            <a:extLst>
              <a:ext uri="{FF2B5EF4-FFF2-40B4-BE49-F238E27FC236}">
                <a16:creationId xmlns:a16="http://schemas.microsoft.com/office/drawing/2014/main" id="{70742399-7A3B-4A1C-8672-B357B981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61" y="1021949"/>
            <a:ext cx="2738210" cy="38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biliÅim">
            <a:extLst>
              <a:ext uri="{FF2B5EF4-FFF2-40B4-BE49-F238E27FC236}">
                <a16:creationId xmlns:a16="http://schemas.microsoft.com/office/drawing/2014/main" id="{157AEA97-E2E1-47E6-ADC6-57484991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71" y="1022716"/>
            <a:ext cx="2737667" cy="38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1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tr-TR" dirty="0"/>
              <a:t>Öğretim ortamlarına dijital teknolojilerin entegre olmasıyla farklı gereksinimler açığa çıkmıştır. Bu gereksinimlerin başında öğretim programlarının güncel ve dinamik olma gereği yer almaktadır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KAYNAKÇA</a:t>
            </a:r>
            <a:endParaRPr dirty="0"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3"/>
              </a:rPr>
              <a:t>http://dergipark.gov.tr/download/article-file/393720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4"/>
              </a:rPr>
              <a:t>http://www.hurriyet.com.tr/egitim/ortaokulda-bilisim-dersi-zorunlu-oldu-23383925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5"/>
              </a:rPr>
              <a:t>http://ttkb.meb.gov.tr/kurul_kararlari2.aspx?ilk=1&amp;aranan=bili%C5%9Fim&amp;tarihi=____-__-__&amp;kararno=%&amp;sayfa=1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6"/>
              </a:rPr>
              <a:t>http://www.hurriyet.com.tr/egitim/bilisim-teknolojileri-ogretmenleri-bilisim-okur-yazarligi-zorunlu-ders-olsun-26802715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7"/>
              </a:rPr>
              <a:t>http://www.hurriyet.com.tr/egitim/mufredat-sil-bastan-40335732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8"/>
              </a:rPr>
              <a:t>https://pegem.net/dosyalar/dokuman/138248-20131221141855-4.pdf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/>
              <a:t>Orange </a:t>
            </a:r>
            <a:r>
              <a:rPr lang="en" sz="1800" b="1" dirty="0">
                <a:solidFill>
                  <a:srgbClr val="FF8700"/>
                </a:solidFill>
              </a:rPr>
              <a:t>#ff8700</a:t>
            </a:r>
            <a:endParaRPr sz="1800" b="1" dirty="0">
              <a:solidFill>
                <a:srgbClr val="FF8700"/>
              </a:solidFill>
            </a:endParaRPr>
          </a:p>
        </p:txBody>
      </p:sp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KAYNAKÇA</a:t>
            </a:r>
            <a:endParaRPr dirty="0"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3"/>
              </a:rPr>
              <a:t>https://www.haberler.com/bilisim-ogretmenleri-bilisim-teknoloji-dersini-11109034-haberi/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4"/>
              </a:rPr>
              <a:t>http://tegm.meb.gov.tr/www/ortaokullarda-bilisim-teknolojileri-ve-yazilim-dersi-icin-temel-egitim-genel-mudurlugu-ile-google-turkiye-arasinda-imzalanan-is-birligi-protokolu/icerik/475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5"/>
              </a:rPr>
              <a:t>https://ctrlbizde.com/index.php/dersler/bty-bilisim-teknolojileri-ve-yazilim-dersi/item/503-5-ve-6-siniflar-icin-bilisim-teknolojileri-ve-yazilim-dersi-ders-kitabi-yayinlandi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6"/>
              </a:rPr>
              <a:t>https://www.sabah.com.tr/egitim/2012/06/27/meb-ilkokul-ve-ortaokul-derslerini-belirledi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/>
              <a:t>Orange </a:t>
            </a:r>
            <a:r>
              <a:rPr lang="en" sz="1800" b="1" dirty="0">
                <a:solidFill>
                  <a:srgbClr val="FF8700"/>
                </a:solidFill>
              </a:rPr>
              <a:t>#ff8700</a:t>
            </a:r>
            <a:endParaRPr sz="1800" b="1" dirty="0">
              <a:solidFill>
                <a:srgbClr val="FF8700"/>
              </a:solidFill>
            </a:endParaRPr>
          </a:p>
        </p:txBody>
      </p:sp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98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KAYNAKÇA</a:t>
            </a:r>
            <a:endParaRPr dirty="0"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3"/>
              </a:rPr>
              <a:t>http://mufredat.meb.gov.tr/Dosyalar/2018124103559587-Bili%C5%9Fim%20Teknolojileri%20ve%20Yaz%C4%B1l%C4%B1m%205-6.%20S%C4%B1n%C4%B1flar.pdf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4"/>
              </a:rPr>
              <a:t>http://mufredat.meb.gov.tr/Dosyalar/2018813171732131-4-2018-91%20Bili%C5%9Fim%20Teknolojileri%20ve%20Yaz%C4%B1l%C4%B1m%20(1-4.%20S%C4%B1n%C4%B1flar).pdf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5"/>
              </a:rPr>
              <a:t>https://tegm.meb.gov.tr/meb_iys_dosyalar/2017_06/09162955_BiliYim_Teknolojileri__ve_YazYlYm.pdf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/>
              <a:t>Orange </a:t>
            </a:r>
            <a:r>
              <a:rPr lang="en" sz="1800" b="1" dirty="0">
                <a:solidFill>
                  <a:srgbClr val="FF8700"/>
                </a:solidFill>
              </a:rPr>
              <a:t>#ff8700</a:t>
            </a:r>
            <a:endParaRPr sz="1800" b="1" dirty="0">
              <a:solidFill>
                <a:srgbClr val="FF8700"/>
              </a:solidFill>
            </a:endParaRPr>
          </a:p>
        </p:txBody>
      </p:sp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2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KAYNAKÇA</a:t>
            </a:r>
            <a:endParaRPr dirty="0"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3"/>
              </a:rPr>
              <a:t>https://www.dersimiz.com/yazili_sinav_sorulari/5Sinif-Bilisim-Teknolojileri-ve-Yazilim-Dersi-2donem-1yazili-sorulari-incele-22475.html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4"/>
              </a:rPr>
              <a:t>https://www.dersimiz.com/yazili_sinav_sorulari/6-Sinif-bilisim-teknolojileri-ve-yazilim-dersi-1-donem-1-yazili-sinav-sorulari-incele-22671.html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800" dirty="0">
                <a:hlinkClick r:id="rId5"/>
              </a:rPr>
              <a:t>https://www.memurlar.net/haber/25932/ilkogretimde-yeni-ders-cizelgesi-belirlendi.html</a:t>
            </a: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lang="tr-TR" sz="1800" dirty="0"/>
          </a:p>
          <a:p>
            <a:pPr lvl="0" indent="-342900">
              <a:lnSpc>
                <a:spcPct val="115000"/>
              </a:lnSpc>
              <a:buSzPts val="1800"/>
            </a:pP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/>
              <a:t>Orange </a:t>
            </a:r>
            <a:r>
              <a:rPr lang="en" sz="1800" b="1" dirty="0">
                <a:solidFill>
                  <a:srgbClr val="FF8700"/>
                </a:solidFill>
              </a:rPr>
              <a:t>#ff8700</a:t>
            </a:r>
            <a:endParaRPr sz="1800" b="1" dirty="0">
              <a:solidFill>
                <a:srgbClr val="FF8700"/>
              </a:solidFill>
            </a:endParaRPr>
          </a:p>
        </p:txBody>
      </p:sp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63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BTY dersi seçmeli olunca.. (2006)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endParaRPr lang="en-US" sz="1400" dirty="0"/>
          </a:p>
        </p:txBody>
      </p:sp>
      <p:sp>
        <p:nvSpPr>
          <p:cNvPr id="13" name="Google Shape;111;p14">
            <a:extLst>
              <a:ext uri="{FF2B5EF4-FFF2-40B4-BE49-F238E27FC236}">
                <a16:creationId xmlns:a16="http://schemas.microsoft.com/office/drawing/2014/main" id="{4DE7A863-C412-488D-9070-2E2130513D51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Peki Neler Oldu?</a:t>
            </a:r>
            <a:endParaRPr lang="en-US" sz="1400" dirty="0"/>
          </a:p>
        </p:txBody>
      </p:sp>
      <p:sp>
        <p:nvSpPr>
          <p:cNvPr id="16" name="Google Shape;319;p38">
            <a:extLst>
              <a:ext uri="{FF2B5EF4-FFF2-40B4-BE49-F238E27FC236}">
                <a16:creationId xmlns:a16="http://schemas.microsoft.com/office/drawing/2014/main" id="{67B8B419-8E29-41A3-A896-CCCD65D83FFA}"/>
              </a:ext>
            </a:extLst>
          </p:cNvPr>
          <p:cNvSpPr txBox="1">
            <a:spLocks/>
          </p:cNvSpPr>
          <p:nvPr/>
        </p:nvSpPr>
        <p:spPr>
          <a:xfrm>
            <a:off x="643989" y="1632077"/>
            <a:ext cx="400784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fontAlgn="base"/>
            <a:r>
              <a:rPr lang="tr-TR" sz="1400" dirty="0"/>
              <a:t>BTY dersi seçmeli olduktan sonra, durumu eleştiren makaleler de yayınlandı. Öğretim görevlileri, uzmanlar tarafından çözüm önerileri sunuldu, seçmeli ders üzerine anketler düzenlendi, araştırmalar yapıldı.</a:t>
            </a:r>
          </a:p>
          <a:p>
            <a:pPr fontAlgn="base"/>
            <a:r>
              <a:rPr lang="tr-TR" sz="1400" dirty="0"/>
              <a:t>Ege Eğitim Dergisi (2011)</a:t>
            </a:r>
          </a:p>
        </p:txBody>
      </p:sp>
      <p:pic>
        <p:nvPicPr>
          <p:cNvPr id="7" name="Resim 6">
            <a:hlinkClick r:id="rId3" action="ppaction://hlinkfile"/>
            <a:extLst>
              <a:ext uri="{FF2B5EF4-FFF2-40B4-BE49-F238E27FC236}">
                <a16:creationId xmlns:a16="http://schemas.microsoft.com/office/drawing/2014/main" id="{BBD78D99-9E3C-44D4-8BA6-AE0DDCBE9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024" y="1149446"/>
            <a:ext cx="3283987" cy="37212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Bilişim </a:t>
            </a:r>
            <a:r>
              <a:rPr lang="tr-TR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MEB</a:t>
            </a:r>
            <a:r>
              <a:rPr lang="tr-TR" dirty="0">
                <a:solidFill>
                  <a:schemeClr val="bg1"/>
                </a:solidFill>
              </a:rPr>
              <a:t>, </a:t>
            </a:r>
            <a:r>
              <a:rPr lang="tr-TR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ilkokul</a:t>
            </a:r>
            <a:r>
              <a:rPr lang="tr-TR" dirty="0">
                <a:solidFill>
                  <a:schemeClr val="bg1"/>
                </a:solidFill>
              </a:rPr>
              <a:t> ve </a:t>
            </a:r>
            <a:r>
              <a:rPr lang="tr-TR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ortaokul</a:t>
            </a:r>
            <a:r>
              <a:rPr lang="tr-TR" dirty="0">
                <a:solidFill>
                  <a:schemeClr val="bg1"/>
                </a:solidFill>
              </a:rPr>
              <a:t> derslerini belirledi</a:t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>(27.06.2012)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9" y="1632077"/>
            <a:ext cx="400784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tr-TR" sz="1400" dirty="0"/>
              <a:t>MEB, 2012-2013 eğitim öğretim yılından itibaren geçerli olacak haftalık ders çizelgesiyle ilgili çalışmaları tamamlayarak, karara bağladı. (Sabah)</a:t>
            </a:r>
          </a:p>
          <a:p>
            <a:pPr fontAlgn="base"/>
            <a:r>
              <a:rPr lang="tr-TR" sz="1400" dirty="0"/>
              <a:t>BTY’ </a:t>
            </a:r>
            <a:r>
              <a:rPr lang="tr-TR" sz="1400" dirty="0" err="1"/>
              <a:t>nin</a:t>
            </a:r>
            <a:r>
              <a:rPr lang="tr-TR" sz="1400" dirty="0"/>
              <a:t> 5., 6., 7. ve 8. sınıflarda seçmeli ders olarak verildiğini görüyoruz.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Peki Neler Oldu?</a:t>
            </a:r>
            <a:endParaRPr lang="en-US" sz="1400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15147AD-5EAF-46F2-B044-1689EBE98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560" y="1043179"/>
            <a:ext cx="2415154" cy="37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5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r-TR" dirty="0"/>
              <a:t>Bilişim Dersi zorunlu oldu (28.05.2013)</a:t>
            </a:r>
            <a:endParaRPr dirty="0"/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9" y="1632077"/>
            <a:ext cx="400784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15000"/>
              </a:lnSpc>
              <a:buSzPts val="1800"/>
            </a:pPr>
            <a:r>
              <a:rPr lang="tr-TR" sz="1400" dirty="0"/>
              <a:t>TTK, ortaokulların haftalık ders çizelgesinde değişiklik yaptı.</a:t>
            </a:r>
          </a:p>
          <a:p>
            <a:pPr lvl="0" indent="-342900">
              <a:lnSpc>
                <a:spcPct val="115000"/>
              </a:lnSpc>
              <a:buSzPts val="1800"/>
            </a:pPr>
            <a:r>
              <a:rPr lang="tr-TR" sz="1400" dirty="0"/>
              <a:t>Bilişim teknolojileri ve yazılım dersi, seçmeli dersler listesinden çıkarılarak, haftada 2 saat olmak üzere zorunlu dersler arasına alındı.  (Hürriyet)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3A4E081-BD2B-42D1-9EE8-1B2128329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54" t="517" r="119" b="72274"/>
          <a:stretch/>
        </p:blipFill>
        <p:spPr>
          <a:xfrm>
            <a:off x="4942114" y="1042635"/>
            <a:ext cx="3810000" cy="858739"/>
          </a:xfrm>
          <a:prstGeom prst="rect">
            <a:avLst/>
          </a:prstGeom>
        </p:spPr>
      </p:pic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Peki Neler Oldu?</a:t>
            </a:r>
            <a:endParaRPr lang="en-US" sz="1400" dirty="0"/>
          </a:p>
        </p:txBody>
      </p:sp>
      <p:pic>
        <p:nvPicPr>
          <p:cNvPr id="2050" name="Picture 2" descr="https://www.memurlar.net/common/news/documents/377404/ilk-ort-haf-ders-ciz-28mayis2013-1.jpg">
            <a:extLst>
              <a:ext uri="{FF2B5EF4-FFF2-40B4-BE49-F238E27FC236}">
                <a16:creationId xmlns:a16="http://schemas.microsoft.com/office/drawing/2014/main" id="{453C32CE-2344-4AE7-BE20-1D8FE560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09" y="1803220"/>
            <a:ext cx="2179864" cy="30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6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tr-TR" dirty="0">
                <a:latin typeface="Dosis" panose="020B0604020202020204" charset="-94"/>
              </a:rPr>
              <a:t>Bilişim okur-yazarlığı zorunlu ders olsun(14.07.2014)</a:t>
            </a:r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9" y="1632077"/>
            <a:ext cx="3938586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buSzPts val="1800"/>
            </a:pPr>
            <a:r>
              <a:rPr lang="tr-TR" sz="1400" dirty="0">
                <a:latin typeface="Roboto" panose="020B0604020202020204" charset="0"/>
                <a:ea typeface="Roboto" panose="020B0604020202020204" charset="0"/>
              </a:rPr>
              <a:t>Bilişim teknolojileri öğretmenleri hazırladığı Fatih Projesi raporunda, bilişim okur-yazarlığının ilkokuldan itibaren zorunlu ders olmasını istedi. (Hürriyet)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381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tr-TR" dirty="0"/>
              <a:t>Müfredat sil baştan </a:t>
            </a:r>
            <a:r>
              <a:rPr lang="tr-TR" dirty="0">
                <a:latin typeface="Dosis" panose="020B0604020202020204" charset="-94"/>
              </a:rPr>
              <a:t>(14.01.2017)</a:t>
            </a:r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8" y="1632076"/>
            <a:ext cx="4479555" cy="3238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buSzPts val="1800"/>
            </a:pPr>
            <a:r>
              <a:rPr lang="tr-TR" sz="1400" dirty="0"/>
              <a:t>Uzun süredir üzerinde çalışılan eğitimde yeni müfredatı, Milli Eğitim Bakanı İsmet Yılmaz (13.01.2017) açıkladı.</a:t>
            </a:r>
          </a:p>
          <a:p>
            <a:pPr indent="-342900">
              <a:lnSpc>
                <a:spcPct val="115000"/>
              </a:lnSpc>
              <a:buSzPts val="1800"/>
            </a:pPr>
            <a:r>
              <a:rPr lang="tr-TR" sz="1400" dirty="0"/>
              <a:t>Yeni müfredatla ilgili Doç. Dr. Şirin Karadeniz (</a:t>
            </a:r>
            <a:r>
              <a:rPr lang="tr-TR" sz="1400" dirty="0" err="1"/>
              <a:t>Bahçeşehir</a:t>
            </a:r>
            <a:r>
              <a:rPr lang="tr-TR" sz="1400" dirty="0"/>
              <a:t> Üniversitesi BÖTE Bölüm Başkanı): </a:t>
            </a:r>
            <a:r>
              <a:rPr lang="tr-TR" sz="1400" i="1" dirty="0"/>
              <a:t>‘Kodlama eğitiminin ağırlığı artırıldı’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>“Kodlama ve programlama eğitiminin ağırlığı artırıldı. Ortaokulda bilişim teknolojileri ve yazılım dersinde bu eğitim öngörülüyor. </a:t>
            </a:r>
            <a:endParaRPr lang="tr-TR" sz="14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Peki Neler Oldu?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118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tr-TR" dirty="0"/>
              <a:t>Müfredat sil baştan </a:t>
            </a:r>
            <a:r>
              <a:rPr lang="tr-TR" dirty="0">
                <a:latin typeface="Dosis" panose="020B0604020202020204" charset="-94"/>
              </a:rPr>
              <a:t>(14.01.2017)</a:t>
            </a:r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8" y="1632077"/>
            <a:ext cx="5343155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buSzPts val="1800"/>
            </a:pPr>
            <a:r>
              <a:rPr lang="tr-TR" sz="1400" dirty="0"/>
              <a:t>BTY, 5, 6’ncı sınıflarda zorunlu, 7 ve 8’de ise seçmeli olacak. </a:t>
            </a:r>
          </a:p>
          <a:p>
            <a:pPr indent="-342900">
              <a:lnSpc>
                <a:spcPct val="115000"/>
              </a:lnSpc>
              <a:buSzPts val="1800"/>
            </a:pPr>
            <a:r>
              <a:rPr lang="tr-TR" sz="1400" dirty="0"/>
              <a:t>2 saatlik ders verilecek. </a:t>
            </a:r>
          </a:p>
          <a:p>
            <a:pPr indent="-342900">
              <a:lnSpc>
                <a:spcPct val="115000"/>
              </a:lnSpc>
              <a:buSzPts val="1800"/>
            </a:pPr>
            <a:r>
              <a:rPr lang="tr-TR" sz="1400" dirty="0"/>
              <a:t>1 ve 4’üncü sınıflarda serbest etkinlik ders saatinde, bilişim teknolojileri ve yazılım, veli isteği ve okulun inisiyatifine göre yapılacak. </a:t>
            </a:r>
          </a:p>
          <a:p>
            <a:pPr indent="-342900">
              <a:lnSpc>
                <a:spcPct val="115000"/>
              </a:lnSpc>
              <a:buSzPts val="1800"/>
            </a:pPr>
            <a:r>
              <a:rPr lang="tr-TR" sz="1400" dirty="0"/>
              <a:t>1’den 8’inci sınıfa kadar öğrenciler bilgi ve iletişim teknolojileri, etik ve güvenlik, iletişim, araştırma ve işbirliği; dijital ürün oluşturma ve hesaplamalı düşünme gibi 5 ünitede eğitim görecek. Müfredatta, programlama için bilgisayarlar, tabletler ya da robot kitleri kullanılabilecek.”</a:t>
            </a:r>
            <a:br>
              <a:rPr lang="tr-TR" sz="1400" dirty="0"/>
            </a:br>
            <a:r>
              <a:rPr lang="tr-TR" sz="1400" dirty="0">
                <a:latin typeface="Roboto" panose="020B0604020202020204" charset="0"/>
                <a:ea typeface="Roboto" panose="020B0604020202020204" charset="0"/>
              </a:rPr>
              <a:t>(Hürriyet)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Peki Neler Oldu?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366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tr-TR" dirty="0"/>
              <a:t>Ortaokullarda Bilişim Teknolojileri ve Yazılım Dersi İçin..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 </a:t>
            </a:r>
            <a:r>
              <a:rPr lang="tr-TR" dirty="0">
                <a:latin typeface="Dosis" panose="020B0604020202020204" charset="-94"/>
              </a:rPr>
              <a:t>(27</a:t>
            </a:r>
            <a:r>
              <a:rPr lang="tr-TR" dirty="0"/>
              <a:t>.09.2017</a:t>
            </a:r>
            <a:r>
              <a:rPr lang="tr-TR" dirty="0">
                <a:latin typeface="Dosis" panose="020B0604020202020204" charset="-94"/>
              </a:rPr>
              <a:t>)</a:t>
            </a:r>
          </a:p>
        </p:txBody>
      </p:sp>
      <p:sp>
        <p:nvSpPr>
          <p:cNvPr id="15" name="Google Shape;319;p38">
            <a:extLst>
              <a:ext uri="{FF2B5EF4-FFF2-40B4-BE49-F238E27FC236}">
                <a16:creationId xmlns:a16="http://schemas.microsoft.com/office/drawing/2014/main" id="{61EC6BBB-2FE3-407F-BB79-DE6BC9B91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3989" y="1632077"/>
            <a:ext cx="4501325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400" dirty="0">
                <a:solidFill>
                  <a:srgbClr val="FF8700"/>
                </a:solidFill>
              </a:rPr>
              <a:t>Ortaokullarda Bilişim Teknolojileri ve Yazılım Dersi İçin Temel Eğitim Genel Müdürlüğü İle Google Türkiye Arasında İmzalanan İş Birliği Protokolü 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>Google ile Temel Eğitim Genel Müdürlüğü Arasındaki Bilişim Teknolojileri ve Yazılım Dersine Yönelik İşbirliği Protokolü kapsamında 5. sınıflar için hazırlanan ve 2017-2018 eğitim öğretim yılında öğretmen ve öğrencilerimizin hizmetine sunulacak olan  “Bilişim Teknolojileri ve Yazılım Dersi Öğretim Materyali”, Ankara’da yapılan basın toplantısıyla kamuoyuna tanıtıldı.   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6588F41E-2AFE-4384-955C-A9AA7970D34D}"/>
              </a:ext>
            </a:extLst>
          </p:cNvPr>
          <p:cNvSpPr txBox="1">
            <a:spLocks/>
          </p:cNvSpPr>
          <p:nvPr/>
        </p:nvSpPr>
        <p:spPr>
          <a:xfrm>
            <a:off x="1101375" y="1349550"/>
            <a:ext cx="34812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tr-TR" sz="1400" b="1" dirty="0">
                <a:highlight>
                  <a:srgbClr val="FF8700"/>
                </a:highlight>
              </a:rPr>
              <a:t>Peki Neler Oldu?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22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406</TotalTime>
  <Words>747</Words>
  <Application>Microsoft Office PowerPoint</Application>
  <PresentationFormat>Ekran Gösterisi (16:9)</PresentationFormat>
  <Paragraphs>142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Roboto</vt:lpstr>
      <vt:lpstr>Arial</vt:lpstr>
      <vt:lpstr>Tw Cen MT</vt:lpstr>
      <vt:lpstr>Dosis</vt:lpstr>
      <vt:lpstr>Wingdings 3</vt:lpstr>
      <vt:lpstr>Tw Cen MT Condensed</vt:lpstr>
      <vt:lpstr>Entegral</vt:lpstr>
      <vt:lpstr>AKTARACAĞIM KONULAR</vt:lpstr>
      <vt:lpstr>PowerPoint Sunusu</vt:lpstr>
      <vt:lpstr>BTY dersi seçmeli olunca.. (2006)</vt:lpstr>
      <vt:lpstr>Bilişim MEB, ilkokul ve ortaokul derslerini belirledi (27.06.2012)</vt:lpstr>
      <vt:lpstr>Bilişim Dersi zorunlu oldu (28.05.2013)</vt:lpstr>
      <vt:lpstr>Bilişim okur-yazarlığı zorunlu ders olsun(14.07.2014)</vt:lpstr>
      <vt:lpstr>Müfredat sil baştan (14.01.2017)</vt:lpstr>
      <vt:lpstr>Müfredat sil baştan (14.01.2017)</vt:lpstr>
      <vt:lpstr>Ortaokullarda Bilişim Teknolojileri ve Yazılım Dersi İçin..  (27.09.2017)</vt:lpstr>
      <vt:lpstr>İnternet sitesi üzerinden verilere ulaşmak için..</vt:lpstr>
      <vt:lpstr>BTY Dersini Alan Öğretmenleri Okutsun (02.08.2018)</vt:lpstr>
      <vt:lpstr>ÖĞRETİM PROGRAMININ ÜNİTE KONU VE SÜRELERİ:</vt:lpstr>
      <vt:lpstr>Öğretim Programının 5. Sınıf Ünite Konu ve Süreleri</vt:lpstr>
      <vt:lpstr>Öğretim Programının 6. Sınıf Ünite Konu ve Süreleri</vt:lpstr>
      <vt:lpstr>BTY Dersi Öğrenci Materyalleri : </vt:lpstr>
      <vt:lpstr>Öğrenci Materyalleri İçerik</vt:lpstr>
      <vt:lpstr>BTY Dersi Öğretmen Rehberleri : </vt:lpstr>
      <vt:lpstr>BTY Dersi Örnek Yazılı Soruları (6. Sınıf-1.Dönem) : </vt:lpstr>
      <vt:lpstr>BTY Dersi Örnek Yazılı Soruları (5. Sınıf-2.Dönem) : </vt:lpstr>
      <vt:lpstr>KAYNAKÇA</vt:lpstr>
      <vt:lpstr>KAYNAKÇA</vt:lpstr>
      <vt:lpstr>KAYNAKÇA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TEKNOLOJİLERİ VE YAZILIM DERSİ</dc:title>
  <dc:creator>toshiba</dc:creator>
  <cp:lastModifiedBy>A</cp:lastModifiedBy>
  <cp:revision>52</cp:revision>
  <dcterms:modified xsi:type="dcterms:W3CDTF">2020-05-04T20:24:01Z</dcterms:modified>
</cp:coreProperties>
</file>