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autoCompressPictures="0">
  <p:sldMasterIdLst>
    <p:sldMasterId id="2147483660" r:id="rId1"/>
  </p:sldMasterIdLst>
  <p:notesMasterIdLst>
    <p:notesMasterId r:id="rId25"/>
  </p:notesMasterIdLst>
  <p:sldIdLst>
    <p:sldId id="307" r:id="rId2"/>
    <p:sldId id="260" r:id="rId3"/>
    <p:sldId id="257" r:id="rId4"/>
    <p:sldId id="320" r:id="rId5"/>
    <p:sldId id="300" r:id="rId6"/>
    <p:sldId id="292" r:id="rId7"/>
    <p:sldId id="293" r:id="rId8"/>
    <p:sldId id="294" r:id="rId9"/>
    <p:sldId id="297" r:id="rId10"/>
    <p:sldId id="298" r:id="rId11"/>
    <p:sldId id="296" r:id="rId12"/>
    <p:sldId id="259" r:id="rId13"/>
    <p:sldId id="291" r:id="rId14"/>
    <p:sldId id="305" r:id="rId15"/>
    <p:sldId id="304" r:id="rId16"/>
    <p:sldId id="321" r:id="rId17"/>
    <p:sldId id="306" r:id="rId18"/>
    <p:sldId id="317" r:id="rId19"/>
    <p:sldId id="316" r:id="rId20"/>
    <p:sldId id="281" r:id="rId21"/>
    <p:sldId id="295" r:id="rId22"/>
    <p:sldId id="302" r:id="rId23"/>
    <p:sldId id="318" r:id="rId24"/>
  </p:sldIdLst>
  <p:sldSz cx="9144000" cy="5143500" type="screen16x9"/>
  <p:notesSz cx="6858000" cy="9144000"/>
  <p:embeddedFontLst>
    <p:embeddedFont>
      <p:font typeface="Roboto" panose="02000000000000000000" pitchFamily="2" charset="0"/>
      <p:regular r:id="rId26"/>
      <p:bold r:id="rId27"/>
      <p:italic r:id="rId28"/>
      <p:boldItalic r:id="rId29"/>
    </p:embeddedFont>
    <p:embeddedFont>
      <p:font typeface="Tw Cen MT" panose="020B0602020104020603" pitchFamily="34" charset="0"/>
      <p:regular r:id="rId30"/>
      <p:bold r:id="rId31"/>
      <p:italic r:id="rId32"/>
      <p:boldItalic r:id="rId33"/>
    </p:embeddedFont>
    <p:embeddedFont>
      <p:font typeface="Dosis" panose="020B0604020202020204" charset="-94"/>
      <p:regular r:id="rId34"/>
      <p:bold r:id="rId35"/>
    </p:embeddedFont>
    <p:embeddedFont>
      <p:font typeface="Wingdings 3" panose="05040102010807070707" pitchFamily="18" charset="2"/>
      <p:regular r:id="rId36"/>
    </p:embeddedFont>
    <p:embeddedFont>
      <p:font typeface="Tw Cen MT Condensed" panose="020B0606020104020203" pitchFamily="34" charset="0"/>
      <p:regular r:id="rId37"/>
      <p:bold r:id="rId3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700"/>
    <a:srgbClr val="FF9C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563A603-F2B0-4927-B688-6F14704FF1D9}">
  <a:tblStyle styleId="{4563A603-F2B0-4927-B688-6F14704FF1D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3"/>
    <p:restoredTop sz="94375"/>
  </p:normalViewPr>
  <p:slideViewPr>
    <p:cSldViewPr snapToGrid="0">
      <p:cViewPr varScale="1">
        <p:scale>
          <a:sx n="86" d="100"/>
          <a:sy n="86" d="100"/>
        </p:scale>
        <p:origin x="72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033999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535275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580121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18393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896785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7911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90852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096882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387250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698380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35ed75ccf_0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35ed75ccf_0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35ed75ccf_0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35ed75ccf_0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89755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35ed75ccf_0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35ed75ccf_0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05966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35ed75ccf_0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35ed75ccf_0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92456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764303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68326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4586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473635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21559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2886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3429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9144000" cy="3429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3720103"/>
            <a:ext cx="5829300" cy="1097280"/>
          </a:xfrm>
        </p:spPr>
        <p:txBody>
          <a:bodyPr anchor="ctr">
            <a:normAutofit/>
          </a:bodyPr>
          <a:lstStyle>
            <a:lvl1pPr algn="r">
              <a:defRPr sz="3750" spc="15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3720103"/>
            <a:ext cx="2400300" cy="109728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35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 algn="ctr">
              <a:buNone/>
              <a:defRPr sz="135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350"/>
            </a:lvl4pPr>
            <a:lvl5pPr marL="1371600" indent="0" algn="ctr">
              <a:buNone/>
              <a:defRPr sz="1350"/>
            </a:lvl5pPr>
            <a:lvl6pPr marL="1714500" indent="0" algn="ctr">
              <a:buNone/>
              <a:defRPr sz="1350"/>
            </a:lvl6pPr>
            <a:lvl7pPr marL="2057400" indent="0" algn="ctr">
              <a:buNone/>
              <a:defRPr sz="1350"/>
            </a:lvl7pPr>
            <a:lvl8pPr marL="2400300" indent="0" algn="ctr">
              <a:buNone/>
              <a:defRPr sz="1350"/>
            </a:lvl8pPr>
            <a:lvl9pPr marL="2743200" indent="0" algn="ctr">
              <a:buNone/>
              <a:defRPr sz="135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3948080"/>
            <a:ext cx="0" cy="6858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5890198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391096122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571500"/>
            <a:ext cx="1971675" cy="4057650"/>
          </a:xfrm>
        </p:spPr>
        <p:txBody>
          <a:bodyPr vert="eaVert" lIns="45720" tIns="91440" rIns="45720" bIns="9144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571500"/>
            <a:ext cx="5686425" cy="40576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44447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8872972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1101386" y="272850"/>
            <a:ext cx="7574400" cy="74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 b="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 b="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 b="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 b="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 b="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 b="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 b="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 b="0"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1"/>
          </p:nvPr>
        </p:nvSpPr>
        <p:spPr>
          <a:xfrm>
            <a:off x="1101375" y="1311550"/>
            <a:ext cx="3681900" cy="3537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93700">
              <a:spcBef>
                <a:spcPts val="600"/>
              </a:spcBef>
              <a:spcAft>
                <a:spcPts val="0"/>
              </a:spcAft>
              <a:buSzPts val="2600"/>
              <a:buChar char="▸"/>
              <a:defRPr sz="2600"/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2pPr>
            <a:lvl3pPr marL="1371600" lvl="2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body" idx="2"/>
          </p:nvPr>
        </p:nvSpPr>
        <p:spPr>
          <a:xfrm>
            <a:off x="5004949" y="1311550"/>
            <a:ext cx="3681900" cy="3537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93700">
              <a:spcBef>
                <a:spcPts val="600"/>
              </a:spcBef>
              <a:spcAft>
                <a:spcPts val="0"/>
              </a:spcAft>
              <a:buSzPts val="2600"/>
              <a:buChar char="▸"/>
              <a:defRPr sz="2600"/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2pPr>
            <a:lvl3pPr marL="1371600" lvl="2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9pPr>
          </a:lstStyle>
          <a:p>
            <a:endParaRPr/>
          </a:p>
        </p:txBody>
      </p:sp>
      <p:sp>
        <p:nvSpPr>
          <p:cNvPr id="50" name="Google Shape;50;p6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594900" cy="7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822981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bg>
      <p:bgPr>
        <a:solidFill>
          <a:srgbClr val="FF8700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>
            <a:spLocks noGrp="1"/>
          </p:cNvSpPr>
          <p:nvPr>
            <p:ph type="ctrTitle"/>
          </p:nvPr>
        </p:nvSpPr>
        <p:spPr>
          <a:xfrm>
            <a:off x="1028475" y="2345350"/>
            <a:ext cx="52200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1"/>
          </p:nvPr>
        </p:nvSpPr>
        <p:spPr>
          <a:xfrm>
            <a:off x="1028475" y="3449650"/>
            <a:ext cx="5220000" cy="570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092149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990375" y="1021950"/>
            <a:ext cx="7343100" cy="337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457200" rtl="0">
              <a:spcBef>
                <a:spcPts val="600"/>
              </a:spcBef>
              <a:spcAft>
                <a:spcPts val="0"/>
              </a:spcAft>
              <a:buSzPts val="3600"/>
              <a:buChar char="▸"/>
              <a:defRPr sz="3600" i="1"/>
            </a:lvl1pPr>
            <a:lvl2pPr marL="914400" lvl="1" indent="-457200" rtl="0">
              <a:spcBef>
                <a:spcPts val="0"/>
              </a:spcBef>
              <a:spcAft>
                <a:spcPts val="0"/>
              </a:spcAft>
              <a:buSzPts val="3600"/>
              <a:buChar char="▹"/>
              <a:defRPr sz="3600" i="1"/>
            </a:lvl2pPr>
            <a:lvl3pPr marL="1371600" lvl="2" indent="-457200" rtl="0">
              <a:spcBef>
                <a:spcPts val="0"/>
              </a:spcBef>
              <a:spcAft>
                <a:spcPts val="0"/>
              </a:spcAft>
              <a:buSzPts val="3600"/>
              <a:buChar char="▹"/>
              <a:defRPr sz="3600" i="1"/>
            </a:lvl3pPr>
            <a:lvl4pPr marL="1828800" lvl="3" indent="-457200" rtl="0">
              <a:spcBef>
                <a:spcPts val="0"/>
              </a:spcBef>
              <a:spcAft>
                <a:spcPts val="0"/>
              </a:spcAft>
              <a:buSzPts val="3600"/>
              <a:buChar char="▹"/>
              <a:defRPr sz="3600" i="1"/>
            </a:lvl4pPr>
            <a:lvl5pPr marL="2286000" lvl="4" indent="-457200" rtl="0">
              <a:spcBef>
                <a:spcPts val="0"/>
              </a:spcBef>
              <a:spcAft>
                <a:spcPts val="0"/>
              </a:spcAft>
              <a:buSzPts val="3600"/>
              <a:buChar char="▹"/>
              <a:defRPr sz="3600" i="1"/>
            </a:lvl5pPr>
            <a:lvl6pPr marL="2743200" lvl="5" indent="-457200" rtl="0">
              <a:spcBef>
                <a:spcPts val="0"/>
              </a:spcBef>
              <a:spcAft>
                <a:spcPts val="0"/>
              </a:spcAft>
              <a:buSzPts val="3600"/>
              <a:buChar char="▹"/>
              <a:defRPr sz="3600" i="1"/>
            </a:lvl6pPr>
            <a:lvl7pPr marL="3200400" lvl="6" indent="-457200" rtl="0">
              <a:spcBef>
                <a:spcPts val="0"/>
              </a:spcBef>
              <a:spcAft>
                <a:spcPts val="0"/>
              </a:spcAft>
              <a:buSzPts val="3600"/>
              <a:buChar char="▹"/>
              <a:defRPr sz="3600" i="1"/>
            </a:lvl7pPr>
            <a:lvl8pPr marL="3657600" lvl="7" indent="-457200" rtl="0">
              <a:spcBef>
                <a:spcPts val="0"/>
              </a:spcBef>
              <a:spcAft>
                <a:spcPts val="0"/>
              </a:spcAft>
              <a:buSzPts val="3600"/>
              <a:buChar char="▹"/>
              <a:defRPr sz="3600" i="1"/>
            </a:lvl8pPr>
            <a:lvl9pPr marL="4114800" lvl="8" indent="-457200">
              <a:spcBef>
                <a:spcPts val="0"/>
              </a:spcBef>
              <a:spcAft>
                <a:spcPts val="0"/>
              </a:spcAft>
              <a:buSzPts val="3600"/>
              <a:buChar char="▹"/>
              <a:defRPr sz="3600" i="1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792001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>
            <a:spLocks noGrp="1"/>
          </p:cNvSpPr>
          <p:nvPr>
            <p:ph type="title"/>
          </p:nvPr>
        </p:nvSpPr>
        <p:spPr>
          <a:xfrm>
            <a:off x="1104900" y="276075"/>
            <a:ext cx="6724500" cy="74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1"/>
          </p:nvPr>
        </p:nvSpPr>
        <p:spPr>
          <a:xfrm>
            <a:off x="1104900" y="1277625"/>
            <a:ext cx="7581900" cy="3648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SzPts val="3000"/>
              <a:buChar char="▸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▹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▹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594900" cy="7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041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089865113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3429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9144000" cy="3429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720103"/>
            <a:ext cx="5829300" cy="1097280"/>
          </a:xfrm>
        </p:spPr>
        <p:txBody>
          <a:bodyPr anchor="ctr">
            <a:normAutofit/>
          </a:bodyPr>
          <a:lstStyle>
            <a:lvl1pPr algn="r">
              <a:defRPr sz="3750" b="0" spc="15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3720103"/>
            <a:ext cx="2400300" cy="109728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35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3948080"/>
            <a:ext cx="0" cy="6858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552100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438912"/>
            <a:ext cx="7290054" cy="112471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5" y="1714500"/>
            <a:ext cx="3566160" cy="301752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1714500"/>
            <a:ext cx="3566160" cy="301752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59156873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1634727"/>
            <a:ext cx="3566160" cy="61722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725" b="0" cap="none" baseline="0">
                <a:solidFill>
                  <a:schemeClr val="accent1"/>
                </a:solidFill>
                <a:latin typeface="+mn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225841"/>
            <a:ext cx="3566160" cy="250617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3166" y="1634727"/>
            <a:ext cx="3566160" cy="61722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1725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marL="0" lvl="0" indent="0" algn="l" defTabSz="685800" rtl="0" eaLnBrk="1" latinLnBrk="0" hangingPunct="1">
              <a:lnSpc>
                <a:spcPct val="90000"/>
              </a:lnSpc>
              <a:spcBef>
                <a:spcPts val="135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3166" y="2225841"/>
            <a:ext cx="3566160" cy="250617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542320204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432395702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1914344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353632"/>
            <a:ext cx="3291840" cy="130302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617220"/>
            <a:ext cx="4258818" cy="388848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1693129"/>
            <a:ext cx="3291840" cy="2821721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450"/>
              </a:spcBef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2765488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720104"/>
            <a:ext cx="5829300" cy="1097280"/>
          </a:xfrm>
        </p:spPr>
        <p:txBody>
          <a:bodyPr anchor="ctr">
            <a:normAutofit/>
          </a:bodyPr>
          <a:lstStyle>
            <a:lvl1pPr algn="r">
              <a:defRPr sz="3750" spc="15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3429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3720104"/>
            <a:ext cx="2400300" cy="109728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35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3948080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6622402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438912"/>
            <a:ext cx="7290054" cy="1124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1714500"/>
            <a:ext cx="7290055" cy="301752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4853028"/>
            <a:ext cx="1615607" cy="2057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4853028"/>
            <a:ext cx="4426094" cy="2057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4853028"/>
            <a:ext cx="730250" cy="2057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61974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8775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  <p:sldLayoutId id="2147483674" r:id="rId13"/>
    <p:sldLayoutId id="2147483675" r:id="rId14"/>
    <p:sldLayoutId id="2147483676" r:id="rId15"/>
  </p:sldLayoutIdLst>
  <p:transition>
    <p:fade thruBlk="1"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685800" rtl="0" eaLnBrk="1" latinLnBrk="0" hangingPunct="1">
        <a:lnSpc>
          <a:spcPct val="80000"/>
        </a:lnSpc>
        <a:spcBef>
          <a:spcPct val="0"/>
        </a:spcBef>
        <a:buNone/>
        <a:defRPr sz="3750" kern="1200" cap="all" spc="75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1650" kern="1200">
          <a:solidFill>
            <a:schemeClr val="tx1"/>
          </a:solidFill>
          <a:latin typeface="+mn-lt"/>
          <a:ea typeface="+mn-ea"/>
          <a:cs typeface="+mn-cs"/>
        </a:defRPr>
      </a:lvl1pPr>
      <a:lvl2pPr marL="19888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33604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44577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58293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68580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795528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912114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102184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tegm.meb.gov.tr/meb_iys_dosyalar/2017_06/09162955_BiliYim_Teknolojileri__ve_YazYlYm.pdf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tm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tegm.meb.gov.tr/meb_iys_dosyalar/2017_06/09162955_BiliYim_Teknolojileri__ve_YazYlYm.pdf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tm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jpeg"/><Relationship Id="rId5" Type="http://schemas.openxmlformats.org/officeDocument/2006/relationships/hyperlink" Target="materyaller/programlama-5-6.pdf" TargetMode="External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teryaller/5.s&#305;n&#305;f/03110826_1.Donem-Materyalleri-.pdf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5" Type="http://schemas.openxmlformats.org/officeDocument/2006/relationships/hyperlink" Target="materyaller/6.s&#305;n&#305;f/52586ae6676447e85452a81f3ee323139858bc79a0001.pdf" TargetMode="External"/><Relationship Id="rId4" Type="http://schemas.openxmlformats.org/officeDocument/2006/relationships/hyperlink" Target="materyaller/5.s&#305;n&#305;f/03111720_2.Donem_Materyalleri-.pdf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ba.gov.tr/ekitap?channel=218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pegem.net/dosyalar/dokuman/138248-20131221141855-4.pdf" TargetMode="External"/><Relationship Id="rId3" Type="http://schemas.openxmlformats.org/officeDocument/2006/relationships/hyperlink" Target="http://dergipark.gov.tr/download/article-file/393720" TargetMode="External"/><Relationship Id="rId7" Type="http://schemas.openxmlformats.org/officeDocument/2006/relationships/hyperlink" Target="http://www.hurriyet.com.tr/egitim/mufredat-sil-bastan-40335732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://www.hurriyet.com.tr/egitim/bilisim-teknolojileri-ogretmenleri-bilisim-okur-yazarligi-zorunlu-ders-olsun-26802715" TargetMode="External"/><Relationship Id="rId5" Type="http://schemas.openxmlformats.org/officeDocument/2006/relationships/hyperlink" Target="http://ttkb.meb.gov.tr/kurul_kararlari2.aspx?ilk=1&amp;aranan=bili%C5%9Fim&amp;tarihi=____-__-__&amp;kararno=%25&amp;sayfa=1" TargetMode="External"/><Relationship Id="rId4" Type="http://schemas.openxmlformats.org/officeDocument/2006/relationships/hyperlink" Target="http://www.hurriyet.com.tr/egitim/ortaokulda-bilisim-dersi-zorunlu-oldu-23383925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aberler.com/bilisim-ogretmenleri-bilisim-teknoloji-dersini-11109034-haberi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www.sabah.com.tr/egitim/2012/06/27/meb-ilkokul-ve-ortaokul-derslerini-belirledi" TargetMode="External"/><Relationship Id="rId5" Type="http://schemas.openxmlformats.org/officeDocument/2006/relationships/hyperlink" Target="https://ctrlbizde.com/index.php/dersler/bty-bilisim-teknolojileri-ve-yazilim-dersi/item/503-5-ve-6-siniflar-icin-bilisim-teknolojileri-ve-yazilim-dersi-ders-kitabi-yayinlandi" TargetMode="External"/><Relationship Id="rId4" Type="http://schemas.openxmlformats.org/officeDocument/2006/relationships/hyperlink" Target="http://tegm.meb.gov.tr/www/ortaokullarda-bilisim-teknolojileri-ve-yazilim-dersi-icin-temel-egitim-genel-mudurlugu-ile-google-turkiye-arasinda-imzalanan-is-birligi-protokolu/icerik/475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mufredat.meb.gov.tr/Dosyalar/2018124103559587-Bili%C5%9Fim%20Teknolojileri%20ve%20Yaz%C4%B1l%C4%B1m%205-6.%20S%C4%B1n%C4%B1flar.pdf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5.xml"/><Relationship Id="rId5" Type="http://schemas.openxmlformats.org/officeDocument/2006/relationships/hyperlink" Target="https://tegm.meb.gov.tr/meb_iys_dosyalar/2017_06/09162955_BiliYim_Teknolojileri__ve_YazYlYm.pdf" TargetMode="External"/><Relationship Id="rId4" Type="http://schemas.openxmlformats.org/officeDocument/2006/relationships/hyperlink" Target="http://mufredat.meb.gov.tr/Dosyalar/2018813171732131-4-2018-91%20Bili%C5%9Fim%20Teknolojileri%20ve%20Yaz%C4%B1l%C4%B1m%20(1-4.%20S%C4%B1n%C4%B1flar).pdf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rsimiz.com/yazili_sinav_sorulari/5Sinif-Bilisim-Teknolojileri-ve-Yazilim-Dersi-2donem-1yazili-sorulari-incele-22475.html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5.xml"/><Relationship Id="rId5" Type="http://schemas.openxmlformats.org/officeDocument/2006/relationships/hyperlink" Target="https://www.memurlar.net/haber/25932/ilkogretimde-yeni-ders-cizelgesi-belirlendi.html" TargetMode="External"/><Relationship Id="rId4" Type="http://schemas.openxmlformats.org/officeDocument/2006/relationships/hyperlink" Target="https://www.dersimiz.com/yazili_sinav_sorulari/6-Sinif-bilisim-teknolojileri-ve-yazilim-dersi-1-donem-1-yazili-sinav-sorulari-incele-22671.htm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ege-dergisi-tu&#287;ba-hoca/138248-20131221141855-4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tm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abah.com.tr/haberleri/meb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tmp"/><Relationship Id="rId5" Type="http://schemas.openxmlformats.org/officeDocument/2006/relationships/hyperlink" Target="https://www.sabah.com.tr/haberleri/ortaokul" TargetMode="External"/><Relationship Id="rId4" Type="http://schemas.openxmlformats.org/officeDocument/2006/relationships/hyperlink" Target="https://www.sabah.com.tr/haberleri/ilkokul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tr-TR" dirty="0">
                <a:solidFill>
                  <a:schemeClr val="bg1"/>
                </a:solidFill>
              </a:rPr>
              <a:t>AKTARACAĞIM KONULAR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5" name="Google Shape;319;p38">
            <a:extLst>
              <a:ext uri="{FF2B5EF4-FFF2-40B4-BE49-F238E27FC236}">
                <a16:creationId xmlns:a16="http://schemas.microsoft.com/office/drawing/2014/main" id="{61EC6BBB-2FE3-407F-BB79-DE6BC9B9153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43989" y="1632077"/>
            <a:ext cx="7574400" cy="266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fontAlgn="base"/>
            <a:r>
              <a:rPr lang="tr-TR" sz="1400" dirty="0"/>
              <a:t>Hangi kademelerde okutulmaktadır?</a:t>
            </a:r>
          </a:p>
          <a:p>
            <a:pPr fontAlgn="base"/>
            <a:r>
              <a:rPr lang="tr-TR" sz="1400" dirty="0"/>
              <a:t>Hangi statüdedir? Seçmeli mi? Zorunlu mu?</a:t>
            </a:r>
          </a:p>
          <a:p>
            <a:pPr fontAlgn="base"/>
            <a:endParaRPr lang="tr-TR" sz="1400" dirty="0"/>
          </a:p>
          <a:p>
            <a:pPr fontAlgn="base"/>
            <a:endParaRPr lang="tr-TR" sz="1400" dirty="0"/>
          </a:p>
          <a:p>
            <a:pPr marL="63500" indent="0" fontAlgn="base">
              <a:buNone/>
            </a:pPr>
            <a:r>
              <a:rPr lang="tr-TR" sz="1400" dirty="0"/>
              <a:t>			Birlikte bu sorulara yanıtlar veriyor olacağız.</a:t>
            </a:r>
          </a:p>
        </p:txBody>
      </p:sp>
      <p:sp>
        <p:nvSpPr>
          <p:cNvPr id="114" name="Google Shape;114;p1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</a:t>
            </a:fld>
            <a:endParaRPr dirty="0"/>
          </a:p>
        </p:txBody>
      </p:sp>
      <p:sp>
        <p:nvSpPr>
          <p:cNvPr id="14" name="Google Shape;111;p14">
            <a:extLst>
              <a:ext uri="{FF2B5EF4-FFF2-40B4-BE49-F238E27FC236}">
                <a16:creationId xmlns:a16="http://schemas.microsoft.com/office/drawing/2014/main" id="{6588F41E-2AFE-4384-955C-A9AA7970D34D}"/>
              </a:ext>
            </a:extLst>
          </p:cNvPr>
          <p:cNvSpPr txBox="1">
            <a:spLocks/>
          </p:cNvSpPr>
          <p:nvPr/>
        </p:nvSpPr>
        <p:spPr>
          <a:xfrm>
            <a:off x="1101374" y="1356984"/>
            <a:ext cx="5263139" cy="17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▸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>
              <a:buFont typeface="Roboto"/>
              <a:buNone/>
            </a:pPr>
            <a:r>
              <a:rPr lang="tr-TR" sz="1400" b="1" dirty="0">
                <a:highlight>
                  <a:srgbClr val="FF8700"/>
                </a:highlight>
              </a:rPr>
              <a:t>BİLİŞİM TEKNOLOJİLERİ VE YAZILIM DERSİ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9002471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fontAlgn="base"/>
            <a:r>
              <a:rPr lang="tr-TR" dirty="0"/>
              <a:t>İnternet sitesi üzerinden verilere ulaşmak için..</a:t>
            </a:r>
            <a:endParaRPr lang="tr-TR" dirty="0">
              <a:latin typeface="Dosis" panose="020B0604020202020204" charset="-94"/>
            </a:endParaRPr>
          </a:p>
        </p:txBody>
      </p:sp>
      <p:sp>
        <p:nvSpPr>
          <p:cNvPr id="15" name="Google Shape;319;p38">
            <a:extLst>
              <a:ext uri="{FF2B5EF4-FFF2-40B4-BE49-F238E27FC236}">
                <a16:creationId xmlns:a16="http://schemas.microsoft.com/office/drawing/2014/main" id="{61EC6BBB-2FE3-407F-BB79-DE6BC9B9153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43989" y="1632077"/>
            <a:ext cx="3826412" cy="266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tr-TR" sz="1400" dirty="0">
                <a:solidFill>
                  <a:srgbClr val="FF8700"/>
                </a:solidFill>
              </a:rPr>
              <a:t>http://tegm.meb.gov.tr/www/bilisim-teknolojileri-ve-yazilim-dersi-icin-hazirlanan-materyaller-ogretmen-ile-ogrencilerimiz-kullanimina-sunulmustur/icerik/476</a:t>
            </a:r>
            <a:r>
              <a:rPr lang="tr-TR" sz="1400" dirty="0"/>
              <a:t/>
            </a:r>
            <a:br>
              <a:rPr lang="tr-TR" sz="1400" dirty="0"/>
            </a:br>
            <a:r>
              <a:rPr lang="tr-TR" sz="1400" dirty="0"/>
              <a:t/>
            </a:r>
            <a:br>
              <a:rPr lang="tr-TR" sz="1400" dirty="0"/>
            </a:br>
            <a:endParaRPr lang="tr-TR" sz="1400" dirty="0"/>
          </a:p>
        </p:txBody>
      </p:sp>
      <p:sp>
        <p:nvSpPr>
          <p:cNvPr id="114" name="Google Shape;114;p1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 dirty="0"/>
          </a:p>
        </p:txBody>
      </p:sp>
      <p:sp>
        <p:nvSpPr>
          <p:cNvPr id="14" name="Google Shape;111;p14">
            <a:extLst>
              <a:ext uri="{FF2B5EF4-FFF2-40B4-BE49-F238E27FC236}">
                <a16:creationId xmlns:a16="http://schemas.microsoft.com/office/drawing/2014/main" id="{6588F41E-2AFE-4384-955C-A9AA7970D34D}"/>
              </a:ext>
            </a:extLst>
          </p:cNvPr>
          <p:cNvSpPr txBox="1">
            <a:spLocks/>
          </p:cNvSpPr>
          <p:nvPr/>
        </p:nvSpPr>
        <p:spPr>
          <a:xfrm>
            <a:off x="1101375" y="1349550"/>
            <a:ext cx="3481200" cy="17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▸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>
              <a:buFont typeface="Roboto"/>
              <a:buNone/>
            </a:pPr>
            <a:r>
              <a:rPr lang="tr-TR" sz="1400" b="1" dirty="0">
                <a:highlight>
                  <a:srgbClr val="FF8700"/>
                </a:highlight>
              </a:rPr>
              <a:t>Adres : </a:t>
            </a:r>
            <a:endParaRPr lang="en-US" sz="14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D57DE250-5BFA-4F97-AC46-F9DBAAAFF4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4229" y="1073649"/>
            <a:ext cx="4034972" cy="379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6726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fontAlgn="base"/>
            <a:r>
              <a:rPr lang="tr-TR" dirty="0"/>
              <a:t>BTY Dersini Alan Öğretmenleri Okutsun</a:t>
            </a:r>
            <a:r>
              <a:rPr lang="tr-TR" b="1" dirty="0"/>
              <a:t> </a:t>
            </a:r>
            <a:r>
              <a:rPr lang="tr-TR" dirty="0">
                <a:latin typeface="Dosis" panose="020B0604020202020204" charset="-94"/>
              </a:rPr>
              <a:t>(0</a:t>
            </a:r>
            <a:r>
              <a:rPr lang="tr-TR" dirty="0"/>
              <a:t>2.08.2018</a:t>
            </a:r>
            <a:r>
              <a:rPr lang="tr-TR" dirty="0">
                <a:latin typeface="Dosis" panose="020B0604020202020204" charset="-94"/>
              </a:rPr>
              <a:t>)</a:t>
            </a:r>
          </a:p>
        </p:txBody>
      </p:sp>
      <p:sp>
        <p:nvSpPr>
          <p:cNvPr id="15" name="Google Shape;319;p38">
            <a:extLst>
              <a:ext uri="{FF2B5EF4-FFF2-40B4-BE49-F238E27FC236}">
                <a16:creationId xmlns:a16="http://schemas.microsoft.com/office/drawing/2014/main" id="{61EC6BBB-2FE3-407F-BB79-DE6BC9B9153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43988" y="1632077"/>
            <a:ext cx="5343155" cy="266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fontAlgn="base"/>
            <a:r>
              <a:rPr lang="tr-TR" sz="1400" dirty="0"/>
              <a:t>Milli Eğitim Bakanlığı, Haziran ayında Bilişim Teknolojileri Ve Yazılım Dersi İlkokul 1-2-3-4 öğretim programını yayımlandı. Programın rehber öğretmenleri tarafından okutulacağını öğrenen bilişim öğretmenleri, alan öğretmenleri tarafından okutulmasını talep etti.</a:t>
            </a:r>
            <a:br>
              <a:rPr lang="tr-TR" sz="1400" dirty="0"/>
            </a:br>
            <a:r>
              <a:rPr lang="tr-TR" sz="1400" dirty="0">
                <a:latin typeface="Roboto" panose="020B0604020202020204" charset="0"/>
                <a:ea typeface="Roboto" panose="020B0604020202020204" charset="0"/>
              </a:rPr>
              <a:t>(Haberler.com)</a:t>
            </a:r>
          </a:p>
        </p:txBody>
      </p:sp>
      <p:sp>
        <p:nvSpPr>
          <p:cNvPr id="114" name="Google Shape;114;p1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 dirty="0"/>
          </a:p>
        </p:txBody>
      </p:sp>
      <p:sp>
        <p:nvSpPr>
          <p:cNvPr id="14" name="Google Shape;111;p14">
            <a:extLst>
              <a:ext uri="{FF2B5EF4-FFF2-40B4-BE49-F238E27FC236}">
                <a16:creationId xmlns:a16="http://schemas.microsoft.com/office/drawing/2014/main" id="{6588F41E-2AFE-4384-955C-A9AA7970D34D}"/>
              </a:ext>
            </a:extLst>
          </p:cNvPr>
          <p:cNvSpPr txBox="1">
            <a:spLocks/>
          </p:cNvSpPr>
          <p:nvPr/>
        </p:nvSpPr>
        <p:spPr>
          <a:xfrm>
            <a:off x="1101375" y="1349550"/>
            <a:ext cx="3481200" cy="17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▸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>
              <a:buFont typeface="Roboto"/>
              <a:buNone/>
            </a:pPr>
            <a:r>
              <a:rPr lang="tr-TR" sz="1400" b="1" dirty="0">
                <a:highlight>
                  <a:srgbClr val="FF8700"/>
                </a:highlight>
              </a:rPr>
              <a:t>Peki Neler Oldu?</a:t>
            </a:r>
            <a:endParaRPr lang="en-US" sz="14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9D742977-08AE-490D-9EC0-76F02E1CE3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5086" y="1474477"/>
            <a:ext cx="3323034" cy="2560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7660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6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tr-TR" dirty="0"/>
              <a:t>ÖĞRETİM PROGRAMININ ÜNİTE KONU VE SÜRELERİ:</a:t>
            </a:r>
          </a:p>
        </p:txBody>
      </p:sp>
      <p:sp>
        <p:nvSpPr>
          <p:cNvPr id="129" name="Google Shape;129;p16"/>
          <p:cNvSpPr txBox="1">
            <a:spLocks noGrp="1"/>
          </p:cNvSpPr>
          <p:nvPr>
            <p:ph type="sldNum" idx="4294967295"/>
          </p:nvPr>
        </p:nvSpPr>
        <p:spPr>
          <a:xfrm>
            <a:off x="0" y="0"/>
            <a:ext cx="595313" cy="73183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Öğretim Programının 5. Sınıf Ünite Konu ve Süreleri</a:t>
            </a:r>
            <a:endParaRPr dirty="0"/>
          </a:p>
        </p:txBody>
      </p:sp>
      <p:sp>
        <p:nvSpPr>
          <p:cNvPr id="18" name="Google Shape;319;p38">
            <a:extLst>
              <a:ext uri="{FF2B5EF4-FFF2-40B4-BE49-F238E27FC236}">
                <a16:creationId xmlns:a16="http://schemas.microsoft.com/office/drawing/2014/main" id="{4A8296E2-9235-4699-A4BD-0F0308BFCAA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43988" y="1632077"/>
            <a:ext cx="3594183" cy="266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fontAlgn="base"/>
            <a:r>
              <a:rPr lang="tr-TR" sz="1400" dirty="0">
                <a:latin typeface="Roboto" panose="020B0604020202020204" charset="0"/>
                <a:ea typeface="Roboto" panose="020B0604020202020204" charset="0"/>
                <a:hlinkClick r:id="rId3"/>
              </a:rPr>
              <a:t>https://tegm.meb.gov.tr/meb_iys_dosyalar/2017_06/09162955_BiliYim_Teknolojileri__ve_YazYlYm.pdf</a:t>
            </a:r>
            <a:endParaRPr lang="tr-TR" sz="1400" dirty="0">
              <a:latin typeface="Roboto" panose="020B0604020202020204" charset="0"/>
              <a:ea typeface="Roboto" panose="020B0604020202020204" charset="0"/>
            </a:endParaRPr>
          </a:p>
          <a:p>
            <a:pPr marL="63500" indent="0" fontAlgn="base">
              <a:buNone/>
            </a:pPr>
            <a:endParaRPr lang="tr-TR" sz="1400" dirty="0"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114" name="Google Shape;114;p1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 dirty="0"/>
          </a:p>
        </p:txBody>
      </p:sp>
      <p:sp>
        <p:nvSpPr>
          <p:cNvPr id="17" name="Google Shape;111;p14">
            <a:extLst>
              <a:ext uri="{FF2B5EF4-FFF2-40B4-BE49-F238E27FC236}">
                <a16:creationId xmlns:a16="http://schemas.microsoft.com/office/drawing/2014/main" id="{FCC7975C-06CF-46D4-9EFC-810850596006}"/>
              </a:ext>
            </a:extLst>
          </p:cNvPr>
          <p:cNvSpPr txBox="1">
            <a:spLocks/>
          </p:cNvSpPr>
          <p:nvPr/>
        </p:nvSpPr>
        <p:spPr>
          <a:xfrm>
            <a:off x="1101375" y="1349550"/>
            <a:ext cx="3481200" cy="17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▸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>
              <a:buFont typeface="Roboto"/>
              <a:buNone/>
            </a:pPr>
            <a:r>
              <a:rPr lang="tr-TR" sz="1400" b="1" dirty="0">
                <a:highlight>
                  <a:srgbClr val="FF8700"/>
                </a:highlight>
              </a:rPr>
              <a:t>Adres ;</a:t>
            </a:r>
            <a:endParaRPr lang="en-US" sz="1400" dirty="0"/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A49D0BF1-3DEE-4839-BC1F-78398FF424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4732" y="1077576"/>
            <a:ext cx="5048639" cy="379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1180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Öğretim Programının 6. Sınıf Ünite Konu ve Süreleri</a:t>
            </a:r>
            <a:endParaRPr dirty="0"/>
          </a:p>
        </p:txBody>
      </p:sp>
      <p:sp>
        <p:nvSpPr>
          <p:cNvPr id="18" name="Google Shape;319;p38">
            <a:extLst>
              <a:ext uri="{FF2B5EF4-FFF2-40B4-BE49-F238E27FC236}">
                <a16:creationId xmlns:a16="http://schemas.microsoft.com/office/drawing/2014/main" id="{4A8296E2-9235-4699-A4BD-0F0308BFCAA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43988" y="1632077"/>
            <a:ext cx="3594183" cy="266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fontAlgn="base"/>
            <a:r>
              <a:rPr lang="tr-TR" sz="1400" dirty="0">
                <a:latin typeface="Roboto" panose="020B0604020202020204" charset="0"/>
                <a:ea typeface="Roboto" panose="020B0604020202020204" charset="0"/>
                <a:hlinkClick r:id="rId3"/>
              </a:rPr>
              <a:t>https://tegm.meb.gov.tr/meb_iys_dosyalar/2017_06/09162955_BiliYim_Teknolojileri__ve_YazYlYm.pdf</a:t>
            </a:r>
            <a:endParaRPr lang="tr-TR" sz="1400" dirty="0">
              <a:latin typeface="Roboto" panose="020B0604020202020204" charset="0"/>
              <a:ea typeface="Roboto" panose="020B0604020202020204" charset="0"/>
            </a:endParaRPr>
          </a:p>
          <a:p>
            <a:pPr marL="63500" indent="0" fontAlgn="base">
              <a:buNone/>
            </a:pPr>
            <a:endParaRPr lang="tr-TR" sz="1400" dirty="0"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114" name="Google Shape;114;p1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 dirty="0"/>
          </a:p>
        </p:txBody>
      </p:sp>
      <p:sp>
        <p:nvSpPr>
          <p:cNvPr id="17" name="Google Shape;111;p14">
            <a:extLst>
              <a:ext uri="{FF2B5EF4-FFF2-40B4-BE49-F238E27FC236}">
                <a16:creationId xmlns:a16="http://schemas.microsoft.com/office/drawing/2014/main" id="{FCC7975C-06CF-46D4-9EFC-810850596006}"/>
              </a:ext>
            </a:extLst>
          </p:cNvPr>
          <p:cNvSpPr txBox="1">
            <a:spLocks/>
          </p:cNvSpPr>
          <p:nvPr/>
        </p:nvSpPr>
        <p:spPr>
          <a:xfrm>
            <a:off x="1101375" y="1349550"/>
            <a:ext cx="3481200" cy="17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▸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>
              <a:buFont typeface="Roboto"/>
              <a:buNone/>
            </a:pPr>
            <a:r>
              <a:rPr lang="tr-TR" sz="1400" b="1" dirty="0">
                <a:highlight>
                  <a:srgbClr val="FF8700"/>
                </a:highlight>
              </a:rPr>
              <a:t>Adres ;</a:t>
            </a:r>
            <a:endParaRPr lang="en-US" sz="14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B3EC5F3-D291-4A4D-A10D-F3623A301E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8171" y="1082007"/>
            <a:ext cx="4775200" cy="3616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6072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BTY Dersi Öğrenci Materyalleri : </a:t>
            </a:r>
            <a:endParaRPr dirty="0"/>
          </a:p>
        </p:txBody>
      </p:sp>
      <p:sp>
        <p:nvSpPr>
          <p:cNvPr id="114" name="Google Shape;114;p1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 dirty="0"/>
          </a:p>
        </p:txBody>
      </p:sp>
      <p:pic>
        <p:nvPicPr>
          <p:cNvPr id="1026" name="Picture 2" descr="http://img.eba.gov.tr/751/463/9c8/dc6/73f/1a4/575/974/e15/e45/fe2/b9f/8c7/9a0/001/7514639c8dc673f1a4575974e15e45fe2b9f8c79a0001.jpg">
            <a:extLst>
              <a:ext uri="{FF2B5EF4-FFF2-40B4-BE49-F238E27FC236}">
                <a16:creationId xmlns:a16="http://schemas.microsoft.com/office/drawing/2014/main" id="{60ED3447-2BAF-49E1-9BFE-EAC84D2EC9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0636" y="1134594"/>
            <a:ext cx="2017341" cy="2874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img.eba.gov.tr/929/863/9c8/dc6/73f/1a4/575/974/e15/e45/fe2/b9f/8c7/9a0/002/9298639c8dc673f1a4575974e15e45fe2b9f8c79a0002.jpg">
            <a:extLst>
              <a:ext uri="{FF2B5EF4-FFF2-40B4-BE49-F238E27FC236}">
                <a16:creationId xmlns:a16="http://schemas.microsoft.com/office/drawing/2014/main" id="{74E36100-A646-4356-A933-FEEC1AAE60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1890" y="1134594"/>
            <a:ext cx="2022663" cy="2874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img.eba.gov.tr/725/784/68a/3c1/9b8/ab4/dce/a0e/317/0bd/e0f/c30/354/a34/004/72578468a3c19b8ab4dcea0e3170bde0fc30354a34004.jpg">
            <a:hlinkClick r:id="rId5" action="ppaction://hlinkfile"/>
            <a:extLst>
              <a:ext uri="{FF2B5EF4-FFF2-40B4-BE49-F238E27FC236}">
                <a16:creationId xmlns:a16="http://schemas.microsoft.com/office/drawing/2014/main" id="{3C157D66-859C-410C-BE4E-6F042A6EF1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2470" y="1134594"/>
            <a:ext cx="2030648" cy="2874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70912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Öğrenci Materyalleri İçerik</a:t>
            </a:r>
            <a:endParaRPr dirty="0"/>
          </a:p>
        </p:txBody>
      </p:sp>
      <p:sp>
        <p:nvSpPr>
          <p:cNvPr id="18" name="Google Shape;319;p38">
            <a:extLst>
              <a:ext uri="{FF2B5EF4-FFF2-40B4-BE49-F238E27FC236}">
                <a16:creationId xmlns:a16="http://schemas.microsoft.com/office/drawing/2014/main" id="{4A8296E2-9235-4699-A4BD-0F0308BFCAA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43988" y="1632077"/>
            <a:ext cx="3594183" cy="266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fontAlgn="base"/>
            <a:r>
              <a:rPr lang="tr-TR" sz="1400" dirty="0">
                <a:latin typeface="Roboto" panose="020B0604020202020204" charset="0"/>
                <a:ea typeface="Roboto" panose="020B0604020202020204" charset="0"/>
                <a:hlinkClick r:id="rId3" action="ppaction://hlinkfile"/>
              </a:rPr>
              <a:t>5.sınıf 1.Dönem Materyalleri</a:t>
            </a:r>
            <a:endParaRPr lang="tr-TR" sz="1400" dirty="0">
              <a:latin typeface="Roboto" panose="020B0604020202020204" charset="0"/>
              <a:ea typeface="Roboto" panose="020B0604020202020204" charset="0"/>
            </a:endParaRPr>
          </a:p>
          <a:p>
            <a:pPr fontAlgn="base"/>
            <a:r>
              <a:rPr lang="tr-TR" sz="1400" dirty="0">
                <a:latin typeface="Roboto" panose="020B0604020202020204" charset="0"/>
                <a:ea typeface="Roboto" panose="020B0604020202020204" charset="0"/>
                <a:hlinkClick r:id="rId4" action="ppaction://hlinkfile"/>
              </a:rPr>
              <a:t>5.sınıf 2.Dönem Materyalleri</a:t>
            </a:r>
            <a:endParaRPr lang="tr-TR" sz="1400" dirty="0">
              <a:latin typeface="Roboto" panose="020B0604020202020204" charset="0"/>
              <a:ea typeface="Roboto" panose="020B0604020202020204" charset="0"/>
            </a:endParaRPr>
          </a:p>
          <a:p>
            <a:pPr fontAlgn="base"/>
            <a:r>
              <a:rPr lang="tr-TR" sz="1400" dirty="0">
                <a:latin typeface="Roboto" panose="020B0604020202020204" charset="0"/>
                <a:ea typeface="Roboto" panose="020B0604020202020204" charset="0"/>
                <a:hlinkClick r:id="rId5" action="ppaction://hlinkfile"/>
              </a:rPr>
              <a:t>6.sınıf Materyalleri</a:t>
            </a:r>
            <a:endParaRPr lang="tr-TR" sz="1400" dirty="0"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114" name="Google Shape;114;p1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 dirty="0"/>
          </a:p>
        </p:txBody>
      </p:sp>
      <p:sp>
        <p:nvSpPr>
          <p:cNvPr id="17" name="Google Shape;111;p14">
            <a:extLst>
              <a:ext uri="{FF2B5EF4-FFF2-40B4-BE49-F238E27FC236}">
                <a16:creationId xmlns:a16="http://schemas.microsoft.com/office/drawing/2014/main" id="{FCC7975C-06CF-46D4-9EFC-810850596006}"/>
              </a:ext>
            </a:extLst>
          </p:cNvPr>
          <p:cNvSpPr txBox="1">
            <a:spLocks/>
          </p:cNvSpPr>
          <p:nvPr/>
        </p:nvSpPr>
        <p:spPr>
          <a:xfrm>
            <a:off x="1101375" y="1349550"/>
            <a:ext cx="3481200" cy="17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▸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>
              <a:buFont typeface="Roboto"/>
              <a:buNone/>
            </a:pPr>
            <a:r>
              <a:rPr lang="tr-TR" sz="1400" b="1" dirty="0">
                <a:highlight>
                  <a:srgbClr val="FF8700"/>
                </a:highlight>
              </a:rPr>
              <a:t>Materyaller ;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6113908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4"/>
          <p:cNvSpPr txBox="1">
            <a:spLocks noGrp="1"/>
          </p:cNvSpPr>
          <p:nvPr>
            <p:ph type="title"/>
          </p:nvPr>
        </p:nvSpPr>
        <p:spPr>
          <a:xfrm>
            <a:off x="1101386" y="549766"/>
            <a:ext cx="4769070" cy="47218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BTY Dersi Öğretmen Rehberleri : </a:t>
            </a:r>
            <a:endParaRPr dirty="0"/>
          </a:p>
        </p:txBody>
      </p:sp>
      <p:sp>
        <p:nvSpPr>
          <p:cNvPr id="18" name="Google Shape;319;p38">
            <a:extLst>
              <a:ext uri="{FF2B5EF4-FFF2-40B4-BE49-F238E27FC236}">
                <a16:creationId xmlns:a16="http://schemas.microsoft.com/office/drawing/2014/main" id="{4A8296E2-9235-4699-A4BD-0F0308BFCAA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43988" y="1632077"/>
            <a:ext cx="4080412" cy="4071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fontAlgn="base"/>
            <a:r>
              <a:rPr lang="tr-TR" sz="1400" dirty="0">
                <a:latin typeface="Roboto" panose="020B0604020202020204" charset="0"/>
                <a:ea typeface="Roboto" panose="020B0604020202020204" charset="0"/>
                <a:hlinkClick r:id="rId3"/>
              </a:rPr>
              <a:t>http://www.eba.gov.tr/ekitap?channel=218</a:t>
            </a:r>
            <a:endParaRPr lang="tr-TR" sz="1400" dirty="0">
              <a:latin typeface="Roboto" panose="020B0604020202020204" charset="0"/>
              <a:ea typeface="Roboto" panose="020B0604020202020204" charset="0"/>
            </a:endParaRPr>
          </a:p>
          <a:p>
            <a:pPr marL="63500" indent="0" fontAlgn="base">
              <a:buNone/>
            </a:pPr>
            <a:endParaRPr lang="tr-TR" sz="1400" dirty="0"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114" name="Google Shape;114;p1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 dirty="0"/>
          </a:p>
        </p:txBody>
      </p:sp>
      <p:sp>
        <p:nvSpPr>
          <p:cNvPr id="17" name="Google Shape;111;p14">
            <a:extLst>
              <a:ext uri="{FF2B5EF4-FFF2-40B4-BE49-F238E27FC236}">
                <a16:creationId xmlns:a16="http://schemas.microsoft.com/office/drawing/2014/main" id="{FCC7975C-06CF-46D4-9EFC-810850596006}"/>
              </a:ext>
            </a:extLst>
          </p:cNvPr>
          <p:cNvSpPr txBox="1">
            <a:spLocks/>
          </p:cNvSpPr>
          <p:nvPr/>
        </p:nvSpPr>
        <p:spPr>
          <a:xfrm>
            <a:off x="1101375" y="1349550"/>
            <a:ext cx="3481200" cy="17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▸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>
              <a:buFont typeface="Roboto"/>
              <a:buNone/>
            </a:pPr>
            <a:r>
              <a:rPr lang="tr-TR" sz="1400" b="1" dirty="0">
                <a:highlight>
                  <a:srgbClr val="FF8700"/>
                </a:highlight>
              </a:rPr>
              <a:t>Adres :</a:t>
            </a:r>
            <a:endParaRPr lang="en-US" sz="1400" dirty="0"/>
          </a:p>
        </p:txBody>
      </p:sp>
      <p:pic>
        <p:nvPicPr>
          <p:cNvPr id="2050" name="Picture 2" descr="http://img.eba.gov.tr/115/16b/6cd/278/c91/9b4/c0e/9ef/cee/c8a/57f/816/6c7/9a0/002/11516b6cd278c919b4c0e9efceec8a57f8166c79a0002.jpg">
            <a:extLst>
              <a:ext uri="{FF2B5EF4-FFF2-40B4-BE49-F238E27FC236}">
                <a16:creationId xmlns:a16="http://schemas.microsoft.com/office/drawing/2014/main" id="{EAF6F206-F0C8-46FB-BF4A-E96E6BD746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4485" y="1142582"/>
            <a:ext cx="2016280" cy="287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img.eba.gov.tr/367/86b/6cd/278/c91/9b4/c0e/9ef/cee/c8a/57f/816/6c7/9a0/004/36786b6cd278c919b4c0e9efceec8a57f8166c79a0004.jpg">
            <a:extLst>
              <a:ext uri="{FF2B5EF4-FFF2-40B4-BE49-F238E27FC236}">
                <a16:creationId xmlns:a16="http://schemas.microsoft.com/office/drawing/2014/main" id="{4B44BC4B-07E2-4546-A011-450A2F9F66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001" y="1142582"/>
            <a:ext cx="2021600" cy="287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65586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4"/>
          <p:cNvSpPr txBox="1">
            <a:spLocks noGrp="1"/>
          </p:cNvSpPr>
          <p:nvPr>
            <p:ph type="title"/>
          </p:nvPr>
        </p:nvSpPr>
        <p:spPr>
          <a:xfrm>
            <a:off x="1101385" y="549766"/>
            <a:ext cx="6620215" cy="47218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BTY Dersi Örnek Yazılı Soruları (6. Sınıf-1.Dönem) : </a:t>
            </a:r>
            <a:endParaRPr dirty="0"/>
          </a:p>
        </p:txBody>
      </p:sp>
      <p:sp>
        <p:nvSpPr>
          <p:cNvPr id="114" name="Google Shape;114;p1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 dirty="0"/>
          </a:p>
        </p:txBody>
      </p:sp>
      <p:pic>
        <p:nvPicPr>
          <p:cNvPr id="1032" name="Picture 8" descr="2bilg">
            <a:extLst>
              <a:ext uri="{FF2B5EF4-FFF2-40B4-BE49-F238E27FC236}">
                <a16:creationId xmlns:a16="http://schemas.microsoft.com/office/drawing/2014/main" id="{796EBF65-A818-4EB0-8E4E-6A856CDB58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563" y="1083121"/>
            <a:ext cx="3017437" cy="3844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bilg">
            <a:extLst>
              <a:ext uri="{FF2B5EF4-FFF2-40B4-BE49-F238E27FC236}">
                <a16:creationId xmlns:a16="http://schemas.microsoft.com/office/drawing/2014/main" id="{FAE95A00-81DF-4EBA-B744-8FB424C8BC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893" y="1083121"/>
            <a:ext cx="2837320" cy="384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93992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4"/>
          <p:cNvSpPr txBox="1">
            <a:spLocks noGrp="1"/>
          </p:cNvSpPr>
          <p:nvPr>
            <p:ph type="title"/>
          </p:nvPr>
        </p:nvSpPr>
        <p:spPr>
          <a:xfrm>
            <a:off x="1101385" y="549766"/>
            <a:ext cx="6141244" cy="47218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BTY Dersi Örnek Yazılı Soruları (5. Sınıf-2.Dönem) : </a:t>
            </a:r>
            <a:endParaRPr dirty="0"/>
          </a:p>
        </p:txBody>
      </p:sp>
      <p:sp>
        <p:nvSpPr>
          <p:cNvPr id="114" name="Google Shape;114;p1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 dirty="0"/>
          </a:p>
        </p:txBody>
      </p:sp>
      <p:pic>
        <p:nvPicPr>
          <p:cNvPr id="1036" name="Picture 12" descr="5biliÅim">
            <a:extLst>
              <a:ext uri="{FF2B5EF4-FFF2-40B4-BE49-F238E27FC236}">
                <a16:creationId xmlns:a16="http://schemas.microsoft.com/office/drawing/2014/main" id="{70742399-7A3B-4A1C-8672-B357B9818F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6361" y="1021949"/>
            <a:ext cx="2738210" cy="3870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5biliÅim">
            <a:extLst>
              <a:ext uri="{FF2B5EF4-FFF2-40B4-BE49-F238E27FC236}">
                <a16:creationId xmlns:a16="http://schemas.microsoft.com/office/drawing/2014/main" id="{157AEA97-E2E1-47E6-ADC6-57484991A2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4571" y="1022716"/>
            <a:ext cx="2737667" cy="387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3410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None/>
            </a:pPr>
            <a:r>
              <a:rPr lang="tr-TR" dirty="0"/>
              <a:t>Öğretim ortamlarına dijital teknolojilerin entegre olmasıyla farklı gereksinimler açığa çıkmıştır. Bu gereksinimlerin başında öğretim programlarının güncel ve dinamik olma gereği yer almaktadır</a:t>
            </a:r>
            <a:r>
              <a:rPr lang="en" dirty="0"/>
              <a:t>.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3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KAYNAKÇA</a:t>
            </a:r>
            <a:endParaRPr dirty="0"/>
          </a:p>
        </p:txBody>
      </p:sp>
      <p:sp>
        <p:nvSpPr>
          <p:cNvPr id="319" name="Google Shape;319;p38"/>
          <p:cNvSpPr txBox="1">
            <a:spLocks noGrp="1"/>
          </p:cNvSpPr>
          <p:nvPr>
            <p:ph type="body" idx="1"/>
          </p:nvPr>
        </p:nvSpPr>
        <p:spPr>
          <a:xfrm>
            <a:off x="1104900" y="1200150"/>
            <a:ext cx="7581900" cy="266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-342900">
              <a:lnSpc>
                <a:spcPct val="115000"/>
              </a:lnSpc>
              <a:buSzPts val="1800"/>
            </a:pPr>
            <a:r>
              <a:rPr lang="tr-TR" sz="1800" dirty="0">
                <a:hlinkClick r:id="rId3"/>
              </a:rPr>
              <a:t>http://dergipark.gov.tr/download/article-file/393720</a:t>
            </a:r>
            <a:endParaRPr lang="tr-TR" sz="1800" dirty="0"/>
          </a:p>
          <a:p>
            <a:pPr lvl="0" indent="-342900">
              <a:lnSpc>
                <a:spcPct val="115000"/>
              </a:lnSpc>
              <a:buSzPts val="1800"/>
            </a:pPr>
            <a:r>
              <a:rPr lang="tr-TR" sz="1800" dirty="0">
                <a:hlinkClick r:id="rId4"/>
              </a:rPr>
              <a:t>http://www.hurriyet.com.tr/egitim/ortaokulda-bilisim-dersi-zorunlu-oldu-23383925</a:t>
            </a:r>
            <a:endParaRPr lang="tr-TR" sz="1800" dirty="0"/>
          </a:p>
          <a:p>
            <a:pPr lvl="0" indent="-342900">
              <a:lnSpc>
                <a:spcPct val="115000"/>
              </a:lnSpc>
              <a:buSzPts val="1800"/>
            </a:pPr>
            <a:r>
              <a:rPr lang="tr-TR" sz="1800" dirty="0">
                <a:hlinkClick r:id="rId5"/>
              </a:rPr>
              <a:t>http://ttkb.meb.gov.tr/kurul_kararlari2.aspx?ilk=1&amp;aranan=bili%C5%9Fim&amp;tarihi=____-__-__&amp;kararno=%&amp;sayfa=1</a:t>
            </a:r>
            <a:endParaRPr lang="tr-TR" sz="1800" dirty="0"/>
          </a:p>
          <a:p>
            <a:pPr lvl="0" indent="-342900">
              <a:lnSpc>
                <a:spcPct val="115000"/>
              </a:lnSpc>
              <a:buSzPts val="1800"/>
            </a:pPr>
            <a:r>
              <a:rPr lang="tr-TR" sz="1800" dirty="0">
                <a:hlinkClick r:id="rId6"/>
              </a:rPr>
              <a:t>http://www.hurriyet.com.tr/egitim/bilisim-teknolojileri-ogretmenleri-bilisim-okur-yazarligi-zorunlu-ders-olsun-26802715</a:t>
            </a:r>
            <a:endParaRPr lang="tr-TR" sz="1800" dirty="0"/>
          </a:p>
          <a:p>
            <a:pPr lvl="0" indent="-342900">
              <a:lnSpc>
                <a:spcPct val="115000"/>
              </a:lnSpc>
              <a:buSzPts val="1800"/>
            </a:pPr>
            <a:r>
              <a:rPr lang="tr-TR" sz="1800" dirty="0">
                <a:hlinkClick r:id="rId7"/>
              </a:rPr>
              <a:t>http://www.hurriyet.com.tr/egitim/mufredat-sil-bastan-40335732</a:t>
            </a:r>
            <a:endParaRPr lang="tr-TR" sz="1800" dirty="0"/>
          </a:p>
          <a:p>
            <a:pPr lvl="0" indent="-342900">
              <a:lnSpc>
                <a:spcPct val="115000"/>
              </a:lnSpc>
              <a:buSzPts val="1800"/>
            </a:pPr>
            <a:r>
              <a:rPr lang="tr-TR" sz="1800" dirty="0">
                <a:hlinkClick r:id="rId8"/>
              </a:rPr>
              <a:t>https://pegem.net/dosyalar/dokuman/138248-20131221141855-4.pdf</a:t>
            </a:r>
            <a:endParaRPr lang="tr-TR" sz="1800" dirty="0"/>
          </a:p>
          <a:p>
            <a:pPr lvl="0" indent="-342900">
              <a:lnSpc>
                <a:spcPct val="115000"/>
              </a:lnSpc>
              <a:buSzPts val="1800"/>
            </a:pPr>
            <a:endParaRPr lang="tr-TR" sz="1800" dirty="0"/>
          </a:p>
          <a:p>
            <a:pPr lvl="0" indent="-342900">
              <a:lnSpc>
                <a:spcPct val="115000"/>
              </a:lnSpc>
              <a:buSzPts val="1800"/>
            </a:pPr>
            <a:endParaRPr lang="tr-TR" sz="1800" dirty="0"/>
          </a:p>
          <a:p>
            <a:pPr lvl="0" indent="-342900">
              <a:lnSpc>
                <a:spcPct val="115000"/>
              </a:lnSpc>
              <a:buSzPts val="1800"/>
            </a:pPr>
            <a:endParaRPr lang="tr-TR" sz="1800" dirty="0"/>
          </a:p>
          <a:p>
            <a:pPr lvl="0" indent="-342900">
              <a:lnSpc>
                <a:spcPct val="115000"/>
              </a:lnSpc>
              <a:buSzPts val="1800"/>
            </a:pPr>
            <a:endParaRPr lang="tr-TR" sz="1800" dirty="0"/>
          </a:p>
          <a:p>
            <a:pPr lvl="0" indent="-342900">
              <a:lnSpc>
                <a:spcPct val="115000"/>
              </a:lnSpc>
              <a:buSzPts val="1800"/>
            </a:pPr>
            <a:endParaRPr lang="tr-TR" sz="1800" dirty="0"/>
          </a:p>
          <a:p>
            <a:pPr lvl="0" indent="-342900">
              <a:lnSpc>
                <a:spcPct val="115000"/>
              </a:lnSpc>
              <a:buSzPts val="1800"/>
            </a:pPr>
            <a:endParaRPr sz="1800" b="1" dirty="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▸"/>
            </a:pPr>
            <a:r>
              <a:rPr lang="en" sz="1800" dirty="0"/>
              <a:t>Orange </a:t>
            </a:r>
            <a:r>
              <a:rPr lang="en" sz="1800" b="1" dirty="0">
                <a:solidFill>
                  <a:srgbClr val="FF8700"/>
                </a:solidFill>
              </a:rPr>
              <a:t>#ff8700</a:t>
            </a:r>
            <a:endParaRPr sz="1800" b="1" dirty="0">
              <a:solidFill>
                <a:srgbClr val="FF8700"/>
              </a:solidFill>
            </a:endParaRPr>
          </a:p>
        </p:txBody>
      </p:sp>
      <p:sp>
        <p:nvSpPr>
          <p:cNvPr id="321" name="Google Shape;321;p3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3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KAYNAKÇA</a:t>
            </a:r>
            <a:endParaRPr dirty="0"/>
          </a:p>
        </p:txBody>
      </p:sp>
      <p:sp>
        <p:nvSpPr>
          <p:cNvPr id="319" name="Google Shape;319;p38"/>
          <p:cNvSpPr txBox="1">
            <a:spLocks noGrp="1"/>
          </p:cNvSpPr>
          <p:nvPr>
            <p:ph type="body" idx="1"/>
          </p:nvPr>
        </p:nvSpPr>
        <p:spPr>
          <a:xfrm>
            <a:off x="1104900" y="1200150"/>
            <a:ext cx="7581900" cy="266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-342900">
              <a:lnSpc>
                <a:spcPct val="115000"/>
              </a:lnSpc>
              <a:buSzPts val="1800"/>
            </a:pPr>
            <a:r>
              <a:rPr lang="tr-TR" sz="1800" dirty="0">
                <a:hlinkClick r:id="rId3"/>
              </a:rPr>
              <a:t>https://www.haberler.com/bilisim-ogretmenleri-bilisim-teknoloji-dersini-11109034-haberi/</a:t>
            </a:r>
            <a:endParaRPr lang="tr-TR" sz="1800" dirty="0"/>
          </a:p>
          <a:p>
            <a:pPr lvl="0" indent="-342900">
              <a:lnSpc>
                <a:spcPct val="115000"/>
              </a:lnSpc>
              <a:buSzPts val="1800"/>
            </a:pPr>
            <a:r>
              <a:rPr lang="tr-TR" sz="1800" dirty="0">
                <a:hlinkClick r:id="rId4"/>
              </a:rPr>
              <a:t>http://tegm.meb.gov.tr/www/ortaokullarda-bilisim-teknolojileri-ve-yazilim-dersi-icin-temel-egitim-genel-mudurlugu-ile-google-turkiye-arasinda-imzalanan-is-birligi-protokolu/icerik/475</a:t>
            </a:r>
            <a:endParaRPr lang="tr-TR" sz="1800" dirty="0"/>
          </a:p>
          <a:p>
            <a:pPr lvl="0" indent="-342900">
              <a:lnSpc>
                <a:spcPct val="115000"/>
              </a:lnSpc>
              <a:buSzPts val="1800"/>
            </a:pPr>
            <a:r>
              <a:rPr lang="tr-TR" sz="1800" dirty="0">
                <a:hlinkClick r:id="rId5"/>
              </a:rPr>
              <a:t>https://ctrlbizde.com/index.php/dersler/bty-bilisim-teknolojileri-ve-yazilim-dersi/item/503-5-ve-6-siniflar-icin-bilisim-teknolojileri-ve-yazilim-dersi-ders-kitabi-yayinlandi</a:t>
            </a:r>
            <a:endParaRPr lang="tr-TR" sz="1800" dirty="0"/>
          </a:p>
          <a:p>
            <a:pPr lvl="0" indent="-342900">
              <a:lnSpc>
                <a:spcPct val="115000"/>
              </a:lnSpc>
              <a:buSzPts val="1800"/>
            </a:pPr>
            <a:r>
              <a:rPr lang="tr-TR" sz="1800" dirty="0">
                <a:hlinkClick r:id="rId6"/>
              </a:rPr>
              <a:t>https://www.sabah.com.tr/egitim/2012/06/27/meb-ilkokul-ve-ortaokul-derslerini-belirledi</a:t>
            </a:r>
            <a:endParaRPr lang="tr-TR" sz="1800" dirty="0"/>
          </a:p>
          <a:p>
            <a:pPr lvl="0" indent="-342900">
              <a:lnSpc>
                <a:spcPct val="115000"/>
              </a:lnSpc>
              <a:buSzPts val="1800"/>
            </a:pPr>
            <a:endParaRPr lang="tr-TR" sz="1800" dirty="0"/>
          </a:p>
          <a:p>
            <a:pPr lvl="0" indent="-342900">
              <a:lnSpc>
                <a:spcPct val="115000"/>
              </a:lnSpc>
              <a:buSzPts val="1800"/>
            </a:pPr>
            <a:endParaRPr lang="tr-TR" sz="1800" dirty="0"/>
          </a:p>
          <a:p>
            <a:pPr lvl="0" indent="-342900">
              <a:lnSpc>
                <a:spcPct val="115000"/>
              </a:lnSpc>
              <a:buSzPts val="1800"/>
            </a:pPr>
            <a:endParaRPr lang="tr-TR" sz="1800" dirty="0"/>
          </a:p>
          <a:p>
            <a:pPr lvl="0" indent="-342900">
              <a:lnSpc>
                <a:spcPct val="115000"/>
              </a:lnSpc>
              <a:buSzPts val="1800"/>
            </a:pPr>
            <a:endParaRPr lang="tr-TR" sz="1800" dirty="0"/>
          </a:p>
          <a:p>
            <a:pPr lvl="0" indent="-342900">
              <a:lnSpc>
                <a:spcPct val="115000"/>
              </a:lnSpc>
              <a:buSzPts val="1800"/>
            </a:pPr>
            <a:endParaRPr lang="tr-TR" sz="1800" dirty="0"/>
          </a:p>
          <a:p>
            <a:pPr lvl="0" indent="-342900">
              <a:lnSpc>
                <a:spcPct val="115000"/>
              </a:lnSpc>
              <a:buSzPts val="1800"/>
            </a:pPr>
            <a:endParaRPr lang="tr-TR" sz="1800" dirty="0"/>
          </a:p>
          <a:p>
            <a:pPr lvl="0" indent="-342900">
              <a:lnSpc>
                <a:spcPct val="115000"/>
              </a:lnSpc>
              <a:buSzPts val="1800"/>
            </a:pPr>
            <a:endParaRPr lang="tr-TR" sz="1800" dirty="0"/>
          </a:p>
          <a:p>
            <a:pPr lvl="0" indent="-342900">
              <a:lnSpc>
                <a:spcPct val="115000"/>
              </a:lnSpc>
              <a:buSzPts val="1800"/>
            </a:pPr>
            <a:endParaRPr sz="1800" b="1" dirty="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▸"/>
            </a:pPr>
            <a:r>
              <a:rPr lang="en" sz="1800" dirty="0"/>
              <a:t>Orange </a:t>
            </a:r>
            <a:r>
              <a:rPr lang="en" sz="1800" b="1" dirty="0">
                <a:solidFill>
                  <a:srgbClr val="FF8700"/>
                </a:solidFill>
              </a:rPr>
              <a:t>#ff8700</a:t>
            </a:r>
            <a:endParaRPr sz="1800" b="1" dirty="0">
              <a:solidFill>
                <a:srgbClr val="FF8700"/>
              </a:solidFill>
            </a:endParaRPr>
          </a:p>
        </p:txBody>
      </p:sp>
      <p:sp>
        <p:nvSpPr>
          <p:cNvPr id="321" name="Google Shape;321;p3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149812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3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KAYNAKÇA</a:t>
            </a:r>
            <a:endParaRPr dirty="0"/>
          </a:p>
        </p:txBody>
      </p:sp>
      <p:sp>
        <p:nvSpPr>
          <p:cNvPr id="319" name="Google Shape;319;p38"/>
          <p:cNvSpPr txBox="1">
            <a:spLocks noGrp="1"/>
          </p:cNvSpPr>
          <p:nvPr>
            <p:ph type="body" idx="1"/>
          </p:nvPr>
        </p:nvSpPr>
        <p:spPr>
          <a:xfrm>
            <a:off x="1104900" y="1200150"/>
            <a:ext cx="7581900" cy="266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-342900">
              <a:lnSpc>
                <a:spcPct val="115000"/>
              </a:lnSpc>
              <a:buSzPts val="1800"/>
            </a:pPr>
            <a:r>
              <a:rPr lang="tr-TR" sz="1800" dirty="0">
                <a:hlinkClick r:id="rId3"/>
              </a:rPr>
              <a:t>http://mufredat.meb.gov.tr/Dosyalar/2018124103559587-Bili%C5%9Fim%20Teknolojileri%20ve%20Yaz%C4%B1l%C4%B1m%205-6.%20S%C4%B1n%C4%B1flar.pdf</a:t>
            </a:r>
            <a:endParaRPr lang="tr-TR" sz="1800" dirty="0"/>
          </a:p>
          <a:p>
            <a:pPr lvl="0" indent="-342900">
              <a:lnSpc>
                <a:spcPct val="115000"/>
              </a:lnSpc>
              <a:buSzPts val="1800"/>
            </a:pPr>
            <a:r>
              <a:rPr lang="tr-TR" sz="1800" dirty="0">
                <a:hlinkClick r:id="rId4"/>
              </a:rPr>
              <a:t>http://mufredat.meb.gov.tr/Dosyalar/2018813171732131-4-2018-91%20Bili%C5%9Fim%20Teknolojileri%20ve%20Yaz%C4%B1l%C4%B1m%20(1-4.%20S%C4%B1n%C4%B1flar).pdf</a:t>
            </a:r>
            <a:endParaRPr lang="tr-TR" sz="1800" dirty="0"/>
          </a:p>
          <a:p>
            <a:pPr lvl="0" indent="-342900">
              <a:lnSpc>
                <a:spcPct val="115000"/>
              </a:lnSpc>
              <a:buSzPts val="1800"/>
            </a:pPr>
            <a:r>
              <a:rPr lang="tr-TR" sz="1800" dirty="0">
                <a:hlinkClick r:id="rId5"/>
              </a:rPr>
              <a:t>https://tegm.meb.gov.tr/meb_iys_dosyalar/2017_06/09162955_BiliYim_Teknolojileri__ve_YazYlYm.pdf</a:t>
            </a:r>
            <a:endParaRPr lang="tr-TR" sz="1800" dirty="0"/>
          </a:p>
          <a:p>
            <a:pPr lvl="0" indent="-342900">
              <a:lnSpc>
                <a:spcPct val="115000"/>
              </a:lnSpc>
              <a:buSzPts val="1800"/>
            </a:pPr>
            <a:endParaRPr lang="tr-TR" sz="1800" dirty="0"/>
          </a:p>
          <a:p>
            <a:pPr lvl="0" indent="-342900">
              <a:lnSpc>
                <a:spcPct val="115000"/>
              </a:lnSpc>
              <a:buSzPts val="1800"/>
            </a:pPr>
            <a:endParaRPr lang="tr-TR" sz="1800" dirty="0"/>
          </a:p>
          <a:p>
            <a:pPr lvl="0" indent="-342900">
              <a:lnSpc>
                <a:spcPct val="115000"/>
              </a:lnSpc>
              <a:buSzPts val="1800"/>
            </a:pPr>
            <a:endParaRPr lang="tr-TR" sz="1800" dirty="0"/>
          </a:p>
          <a:p>
            <a:pPr lvl="0" indent="-342900">
              <a:lnSpc>
                <a:spcPct val="115000"/>
              </a:lnSpc>
              <a:buSzPts val="1800"/>
            </a:pPr>
            <a:endParaRPr lang="tr-TR" sz="1800" dirty="0"/>
          </a:p>
          <a:p>
            <a:pPr lvl="0" indent="-342900">
              <a:lnSpc>
                <a:spcPct val="115000"/>
              </a:lnSpc>
              <a:buSzPts val="1800"/>
            </a:pPr>
            <a:endParaRPr lang="tr-TR" sz="1800" dirty="0"/>
          </a:p>
          <a:p>
            <a:pPr lvl="0" indent="-342900">
              <a:lnSpc>
                <a:spcPct val="115000"/>
              </a:lnSpc>
              <a:buSzPts val="1800"/>
            </a:pPr>
            <a:endParaRPr lang="tr-TR" sz="1800" dirty="0"/>
          </a:p>
          <a:p>
            <a:pPr lvl="0" indent="-342900">
              <a:lnSpc>
                <a:spcPct val="115000"/>
              </a:lnSpc>
              <a:buSzPts val="1800"/>
            </a:pPr>
            <a:endParaRPr lang="tr-TR" sz="1800" dirty="0"/>
          </a:p>
          <a:p>
            <a:pPr lvl="0" indent="-342900">
              <a:lnSpc>
                <a:spcPct val="115000"/>
              </a:lnSpc>
              <a:buSzPts val="1800"/>
            </a:pPr>
            <a:endParaRPr lang="tr-TR" sz="1800" dirty="0"/>
          </a:p>
          <a:p>
            <a:pPr lvl="0" indent="-342900">
              <a:lnSpc>
                <a:spcPct val="115000"/>
              </a:lnSpc>
              <a:buSzPts val="1800"/>
            </a:pPr>
            <a:endParaRPr sz="1800" b="1" dirty="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▸"/>
            </a:pPr>
            <a:r>
              <a:rPr lang="en" sz="1800" dirty="0"/>
              <a:t>Orange </a:t>
            </a:r>
            <a:r>
              <a:rPr lang="en" sz="1800" b="1" dirty="0">
                <a:solidFill>
                  <a:srgbClr val="FF8700"/>
                </a:solidFill>
              </a:rPr>
              <a:t>#ff8700</a:t>
            </a:r>
            <a:endParaRPr sz="1800" b="1" dirty="0">
              <a:solidFill>
                <a:srgbClr val="FF8700"/>
              </a:solidFill>
            </a:endParaRPr>
          </a:p>
        </p:txBody>
      </p:sp>
      <p:sp>
        <p:nvSpPr>
          <p:cNvPr id="321" name="Google Shape;321;p3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42254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3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KAYNAKÇA</a:t>
            </a:r>
            <a:endParaRPr dirty="0"/>
          </a:p>
        </p:txBody>
      </p:sp>
      <p:sp>
        <p:nvSpPr>
          <p:cNvPr id="319" name="Google Shape;319;p38"/>
          <p:cNvSpPr txBox="1">
            <a:spLocks noGrp="1"/>
          </p:cNvSpPr>
          <p:nvPr>
            <p:ph type="body" idx="1"/>
          </p:nvPr>
        </p:nvSpPr>
        <p:spPr>
          <a:xfrm>
            <a:off x="1104900" y="1200150"/>
            <a:ext cx="7581900" cy="266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-342900">
              <a:lnSpc>
                <a:spcPct val="115000"/>
              </a:lnSpc>
              <a:buSzPts val="1800"/>
            </a:pPr>
            <a:r>
              <a:rPr lang="tr-TR" sz="1800" dirty="0">
                <a:hlinkClick r:id="rId3"/>
              </a:rPr>
              <a:t>https://www.dersimiz.com/yazili_sinav_sorulari/5Sinif-Bilisim-Teknolojileri-ve-Yazilim-Dersi-2donem-1yazili-sorulari-incele-22475.html</a:t>
            </a:r>
            <a:endParaRPr lang="tr-TR" sz="1800" dirty="0"/>
          </a:p>
          <a:p>
            <a:pPr lvl="0" indent="-342900">
              <a:lnSpc>
                <a:spcPct val="115000"/>
              </a:lnSpc>
              <a:buSzPts val="1800"/>
            </a:pPr>
            <a:r>
              <a:rPr lang="tr-TR" sz="1800" dirty="0">
                <a:hlinkClick r:id="rId4"/>
              </a:rPr>
              <a:t>https://www.dersimiz.com/yazili_sinav_sorulari/6-Sinif-bilisim-teknolojileri-ve-yazilim-dersi-1-donem-1-yazili-sinav-sorulari-incele-22671.html</a:t>
            </a:r>
            <a:endParaRPr lang="tr-TR" sz="1800" dirty="0"/>
          </a:p>
          <a:p>
            <a:pPr lvl="0" indent="-342900">
              <a:lnSpc>
                <a:spcPct val="115000"/>
              </a:lnSpc>
              <a:buSzPts val="1800"/>
            </a:pPr>
            <a:r>
              <a:rPr lang="tr-TR" sz="1800" dirty="0">
                <a:hlinkClick r:id="rId5"/>
              </a:rPr>
              <a:t>https://www.memurlar.net/haber/25932/ilkogretimde-yeni-ders-cizelgesi-belirlendi.html</a:t>
            </a:r>
            <a:endParaRPr lang="tr-TR" sz="1800" dirty="0"/>
          </a:p>
          <a:p>
            <a:pPr lvl="0" indent="-342900">
              <a:lnSpc>
                <a:spcPct val="115000"/>
              </a:lnSpc>
              <a:buSzPts val="1800"/>
            </a:pPr>
            <a:endParaRPr lang="tr-TR" sz="1800" dirty="0"/>
          </a:p>
          <a:p>
            <a:pPr lvl="0" indent="-342900">
              <a:lnSpc>
                <a:spcPct val="115000"/>
              </a:lnSpc>
              <a:buSzPts val="1800"/>
            </a:pPr>
            <a:endParaRPr lang="tr-TR" sz="1800" dirty="0"/>
          </a:p>
          <a:p>
            <a:pPr lvl="0" indent="-342900">
              <a:lnSpc>
                <a:spcPct val="115000"/>
              </a:lnSpc>
              <a:buSzPts val="1800"/>
            </a:pPr>
            <a:endParaRPr lang="tr-TR" sz="1800" dirty="0"/>
          </a:p>
          <a:p>
            <a:pPr lvl="0" indent="-342900">
              <a:lnSpc>
                <a:spcPct val="115000"/>
              </a:lnSpc>
              <a:buSzPts val="1800"/>
            </a:pPr>
            <a:endParaRPr lang="tr-TR" sz="1800" dirty="0"/>
          </a:p>
          <a:p>
            <a:pPr lvl="0" indent="-342900">
              <a:lnSpc>
                <a:spcPct val="115000"/>
              </a:lnSpc>
              <a:buSzPts val="1800"/>
            </a:pPr>
            <a:endParaRPr lang="tr-TR" sz="1800" dirty="0"/>
          </a:p>
          <a:p>
            <a:pPr lvl="0" indent="-342900">
              <a:lnSpc>
                <a:spcPct val="115000"/>
              </a:lnSpc>
              <a:buSzPts val="1800"/>
            </a:pPr>
            <a:endParaRPr lang="tr-TR" sz="1800" dirty="0"/>
          </a:p>
          <a:p>
            <a:pPr lvl="0" indent="-342900">
              <a:lnSpc>
                <a:spcPct val="115000"/>
              </a:lnSpc>
              <a:buSzPts val="1800"/>
            </a:pPr>
            <a:endParaRPr lang="tr-TR" sz="1800" dirty="0"/>
          </a:p>
          <a:p>
            <a:pPr lvl="0" indent="-342900">
              <a:lnSpc>
                <a:spcPct val="115000"/>
              </a:lnSpc>
              <a:buSzPts val="1800"/>
            </a:pPr>
            <a:endParaRPr lang="tr-TR" sz="1800" dirty="0"/>
          </a:p>
          <a:p>
            <a:pPr lvl="0" indent="-342900">
              <a:lnSpc>
                <a:spcPct val="115000"/>
              </a:lnSpc>
              <a:buSzPts val="1800"/>
            </a:pPr>
            <a:endParaRPr lang="tr-TR" sz="1800" dirty="0"/>
          </a:p>
          <a:p>
            <a:pPr lvl="0" indent="-342900">
              <a:lnSpc>
                <a:spcPct val="115000"/>
              </a:lnSpc>
              <a:buSzPts val="1800"/>
            </a:pPr>
            <a:endParaRPr sz="1800" b="1" dirty="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▸"/>
            </a:pPr>
            <a:r>
              <a:rPr lang="en" sz="1800" dirty="0"/>
              <a:t>Orange </a:t>
            </a:r>
            <a:r>
              <a:rPr lang="en" sz="1800" b="1" dirty="0">
                <a:solidFill>
                  <a:srgbClr val="FF8700"/>
                </a:solidFill>
              </a:rPr>
              <a:t>#ff8700</a:t>
            </a:r>
            <a:endParaRPr sz="1800" b="1" dirty="0">
              <a:solidFill>
                <a:srgbClr val="FF8700"/>
              </a:solidFill>
            </a:endParaRPr>
          </a:p>
        </p:txBody>
      </p:sp>
      <p:sp>
        <p:nvSpPr>
          <p:cNvPr id="321" name="Google Shape;321;p3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69631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tr-TR" dirty="0">
                <a:solidFill>
                  <a:schemeClr val="bg1"/>
                </a:solidFill>
              </a:rPr>
              <a:t>BTY dersi seçmeli olunca.. (2006)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14" name="Google Shape;114;p1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 dirty="0"/>
          </a:p>
        </p:txBody>
      </p:sp>
      <p:sp>
        <p:nvSpPr>
          <p:cNvPr id="14" name="Google Shape;111;p14">
            <a:extLst>
              <a:ext uri="{FF2B5EF4-FFF2-40B4-BE49-F238E27FC236}">
                <a16:creationId xmlns:a16="http://schemas.microsoft.com/office/drawing/2014/main" id="{6588F41E-2AFE-4384-955C-A9AA7970D34D}"/>
              </a:ext>
            </a:extLst>
          </p:cNvPr>
          <p:cNvSpPr txBox="1">
            <a:spLocks/>
          </p:cNvSpPr>
          <p:nvPr/>
        </p:nvSpPr>
        <p:spPr>
          <a:xfrm>
            <a:off x="1101375" y="1349550"/>
            <a:ext cx="3481200" cy="17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▸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>
              <a:buFont typeface="Roboto"/>
              <a:buNone/>
            </a:pPr>
            <a:endParaRPr lang="en-US" sz="1400" dirty="0"/>
          </a:p>
        </p:txBody>
      </p:sp>
      <p:sp>
        <p:nvSpPr>
          <p:cNvPr id="13" name="Google Shape;111;p14">
            <a:extLst>
              <a:ext uri="{FF2B5EF4-FFF2-40B4-BE49-F238E27FC236}">
                <a16:creationId xmlns:a16="http://schemas.microsoft.com/office/drawing/2014/main" id="{4DE7A863-C412-488D-9070-2E2130513D51}"/>
              </a:ext>
            </a:extLst>
          </p:cNvPr>
          <p:cNvSpPr txBox="1">
            <a:spLocks/>
          </p:cNvSpPr>
          <p:nvPr/>
        </p:nvSpPr>
        <p:spPr>
          <a:xfrm>
            <a:off x="1101375" y="1349550"/>
            <a:ext cx="3481200" cy="17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▸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>
              <a:buFont typeface="Roboto"/>
              <a:buNone/>
            </a:pPr>
            <a:r>
              <a:rPr lang="tr-TR" sz="1400" b="1" dirty="0">
                <a:highlight>
                  <a:srgbClr val="FF8700"/>
                </a:highlight>
              </a:rPr>
              <a:t>Peki Neler Oldu?</a:t>
            </a:r>
            <a:endParaRPr lang="en-US" sz="1400" dirty="0"/>
          </a:p>
        </p:txBody>
      </p:sp>
      <p:sp>
        <p:nvSpPr>
          <p:cNvPr id="16" name="Google Shape;319;p38">
            <a:extLst>
              <a:ext uri="{FF2B5EF4-FFF2-40B4-BE49-F238E27FC236}">
                <a16:creationId xmlns:a16="http://schemas.microsoft.com/office/drawing/2014/main" id="{67B8B419-8E29-41A3-A896-CCCD65D83FFA}"/>
              </a:ext>
            </a:extLst>
          </p:cNvPr>
          <p:cNvSpPr txBox="1">
            <a:spLocks/>
          </p:cNvSpPr>
          <p:nvPr/>
        </p:nvSpPr>
        <p:spPr>
          <a:xfrm>
            <a:off x="643989" y="1632077"/>
            <a:ext cx="4007840" cy="266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▸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fontAlgn="base"/>
            <a:r>
              <a:rPr lang="tr-TR" sz="1400" dirty="0"/>
              <a:t>BTY dersi seçmeli olduktan sonra, durumu eleştiren makaleler de yayınlandı. Öğretim görevlileri, uzmanlar tarafından çözüm önerileri sunuldu, seçmeli ders üzerine anketler düzenlendi, araştırmalar yapıldı.</a:t>
            </a:r>
          </a:p>
          <a:p>
            <a:pPr fontAlgn="base"/>
            <a:r>
              <a:rPr lang="tr-TR" sz="1400" dirty="0"/>
              <a:t>Ege Eğitim Dergisi (2011)</a:t>
            </a:r>
          </a:p>
        </p:txBody>
      </p:sp>
      <p:pic>
        <p:nvPicPr>
          <p:cNvPr id="7" name="Resim 6">
            <a:hlinkClick r:id="rId3" action="ppaction://hlinkfile"/>
            <a:extLst>
              <a:ext uri="{FF2B5EF4-FFF2-40B4-BE49-F238E27FC236}">
                <a16:creationId xmlns:a16="http://schemas.microsoft.com/office/drawing/2014/main" id="{BBD78D99-9E3C-44D4-8BA6-AE0DDCBE99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6024" y="1149446"/>
            <a:ext cx="3283987" cy="372120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tr-TR" dirty="0">
                <a:solidFill>
                  <a:schemeClr val="bg1"/>
                </a:solidFill>
              </a:rPr>
              <a:t>Bilişim </a:t>
            </a:r>
            <a:r>
              <a:rPr lang="tr-TR" u="sng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MEB</a:t>
            </a:r>
            <a:r>
              <a:rPr lang="tr-TR" dirty="0">
                <a:solidFill>
                  <a:schemeClr val="bg1"/>
                </a:solidFill>
              </a:rPr>
              <a:t>, </a:t>
            </a:r>
            <a:r>
              <a:rPr lang="tr-TR" u="sng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ilkokul</a:t>
            </a:r>
            <a:r>
              <a:rPr lang="tr-TR" dirty="0">
                <a:solidFill>
                  <a:schemeClr val="bg1"/>
                </a:solidFill>
              </a:rPr>
              <a:t> ve </a:t>
            </a:r>
            <a:r>
              <a:rPr lang="tr-TR" u="sng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ortaokul</a:t>
            </a:r>
            <a:r>
              <a:rPr lang="tr-TR" dirty="0">
                <a:solidFill>
                  <a:schemeClr val="bg1"/>
                </a:solidFill>
              </a:rPr>
              <a:t> derslerini belirledi</a:t>
            </a:r>
            <a:br>
              <a:rPr lang="tr-TR" dirty="0">
                <a:solidFill>
                  <a:schemeClr val="bg1"/>
                </a:solidFill>
              </a:rPr>
            </a:br>
            <a:r>
              <a:rPr lang="tr-TR" dirty="0">
                <a:solidFill>
                  <a:schemeClr val="bg1"/>
                </a:solidFill>
              </a:rPr>
              <a:t>(27.06.2012)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5" name="Google Shape;319;p38">
            <a:extLst>
              <a:ext uri="{FF2B5EF4-FFF2-40B4-BE49-F238E27FC236}">
                <a16:creationId xmlns:a16="http://schemas.microsoft.com/office/drawing/2014/main" id="{61EC6BBB-2FE3-407F-BB79-DE6BC9B9153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43989" y="1632077"/>
            <a:ext cx="4007840" cy="266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fontAlgn="base"/>
            <a:r>
              <a:rPr lang="tr-TR" sz="1400" dirty="0"/>
              <a:t>MEB, 2012-2013 eğitim öğretim yılından itibaren geçerli olacak haftalık ders çizelgesiyle ilgili çalışmaları tamamlayarak, karara bağladı. (Sabah)</a:t>
            </a:r>
          </a:p>
          <a:p>
            <a:pPr fontAlgn="base"/>
            <a:r>
              <a:rPr lang="tr-TR" sz="1400" dirty="0"/>
              <a:t>BTY’ </a:t>
            </a:r>
            <a:r>
              <a:rPr lang="tr-TR" sz="1400" dirty="0" err="1"/>
              <a:t>nin</a:t>
            </a:r>
            <a:r>
              <a:rPr lang="tr-TR" sz="1400" dirty="0"/>
              <a:t> 5., 6., 7. ve 8. sınıflarda seçmeli ders olarak verildiğini görüyoruz.</a:t>
            </a:r>
          </a:p>
        </p:txBody>
      </p:sp>
      <p:sp>
        <p:nvSpPr>
          <p:cNvPr id="114" name="Google Shape;114;p1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 dirty="0"/>
          </a:p>
        </p:txBody>
      </p:sp>
      <p:sp>
        <p:nvSpPr>
          <p:cNvPr id="14" name="Google Shape;111;p14">
            <a:extLst>
              <a:ext uri="{FF2B5EF4-FFF2-40B4-BE49-F238E27FC236}">
                <a16:creationId xmlns:a16="http://schemas.microsoft.com/office/drawing/2014/main" id="{6588F41E-2AFE-4384-955C-A9AA7970D34D}"/>
              </a:ext>
            </a:extLst>
          </p:cNvPr>
          <p:cNvSpPr txBox="1">
            <a:spLocks/>
          </p:cNvSpPr>
          <p:nvPr/>
        </p:nvSpPr>
        <p:spPr>
          <a:xfrm>
            <a:off x="1101375" y="1349550"/>
            <a:ext cx="3481200" cy="17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▸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>
              <a:buFont typeface="Roboto"/>
              <a:buNone/>
            </a:pPr>
            <a:r>
              <a:rPr lang="tr-TR" sz="1400" b="1" dirty="0">
                <a:highlight>
                  <a:srgbClr val="FF8700"/>
                </a:highlight>
              </a:rPr>
              <a:t>Peki Neler Oldu?</a:t>
            </a:r>
            <a:endParaRPr lang="en-US" sz="1400" dirty="0"/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515147AD-5EAF-46F2-B044-1689EBE982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2560" y="1043179"/>
            <a:ext cx="2415154" cy="3782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0531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tr-TR" dirty="0"/>
              <a:t>Bilişim Dersi zorunlu oldu (28.05.2013)</a:t>
            </a:r>
            <a:endParaRPr dirty="0"/>
          </a:p>
        </p:txBody>
      </p:sp>
      <p:sp>
        <p:nvSpPr>
          <p:cNvPr id="15" name="Google Shape;319;p38">
            <a:extLst>
              <a:ext uri="{FF2B5EF4-FFF2-40B4-BE49-F238E27FC236}">
                <a16:creationId xmlns:a16="http://schemas.microsoft.com/office/drawing/2014/main" id="{61EC6BBB-2FE3-407F-BB79-DE6BC9B9153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43989" y="1632077"/>
            <a:ext cx="4007840" cy="266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-342900">
              <a:lnSpc>
                <a:spcPct val="115000"/>
              </a:lnSpc>
              <a:buSzPts val="1800"/>
            </a:pPr>
            <a:r>
              <a:rPr lang="tr-TR" sz="1400" dirty="0"/>
              <a:t>TTK, ortaokulların haftalık ders çizelgesinde değişiklik yaptı.</a:t>
            </a:r>
          </a:p>
          <a:p>
            <a:pPr lvl="0" indent="-342900">
              <a:lnSpc>
                <a:spcPct val="115000"/>
              </a:lnSpc>
              <a:buSzPts val="1800"/>
            </a:pPr>
            <a:r>
              <a:rPr lang="tr-TR" sz="1400" dirty="0"/>
              <a:t>Bilişim teknolojileri ve yazılım dersi, seçmeli dersler listesinden çıkarılarak, haftada 2 saat olmak üzere zorunlu dersler arasına alındı.  (Hürriyet)</a:t>
            </a:r>
          </a:p>
        </p:txBody>
      </p:sp>
      <p:sp>
        <p:nvSpPr>
          <p:cNvPr id="114" name="Google Shape;114;p1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D3A4E081-BD2B-42D1-9EE8-1B2128329C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054" t="517" r="119" b="72274"/>
          <a:stretch/>
        </p:blipFill>
        <p:spPr>
          <a:xfrm>
            <a:off x="4942114" y="1042635"/>
            <a:ext cx="3810000" cy="858739"/>
          </a:xfrm>
          <a:prstGeom prst="rect">
            <a:avLst/>
          </a:prstGeom>
        </p:spPr>
      </p:pic>
      <p:sp>
        <p:nvSpPr>
          <p:cNvPr id="14" name="Google Shape;111;p14">
            <a:extLst>
              <a:ext uri="{FF2B5EF4-FFF2-40B4-BE49-F238E27FC236}">
                <a16:creationId xmlns:a16="http://schemas.microsoft.com/office/drawing/2014/main" id="{6588F41E-2AFE-4384-955C-A9AA7970D34D}"/>
              </a:ext>
            </a:extLst>
          </p:cNvPr>
          <p:cNvSpPr txBox="1">
            <a:spLocks/>
          </p:cNvSpPr>
          <p:nvPr/>
        </p:nvSpPr>
        <p:spPr>
          <a:xfrm>
            <a:off x="1101375" y="1349550"/>
            <a:ext cx="3481200" cy="17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▸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>
              <a:buFont typeface="Roboto"/>
              <a:buNone/>
            </a:pPr>
            <a:r>
              <a:rPr lang="tr-TR" sz="1400" b="1" dirty="0">
                <a:highlight>
                  <a:srgbClr val="FF8700"/>
                </a:highlight>
              </a:rPr>
              <a:t>Peki Neler Oldu?</a:t>
            </a:r>
            <a:endParaRPr lang="en-US" sz="1400" dirty="0"/>
          </a:p>
        </p:txBody>
      </p:sp>
      <p:pic>
        <p:nvPicPr>
          <p:cNvPr id="2050" name="Picture 2" descr="https://www.memurlar.net/common/news/documents/377404/ilk-ort-haf-ders-ciz-28mayis2013-1.jpg">
            <a:extLst>
              <a:ext uri="{FF2B5EF4-FFF2-40B4-BE49-F238E27FC236}">
                <a16:creationId xmlns:a16="http://schemas.microsoft.com/office/drawing/2014/main" id="{453C32CE-2344-4AE7-BE20-1D8FE56007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7009" y="1803220"/>
            <a:ext cx="2179864" cy="3099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36612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fontAlgn="base"/>
            <a:r>
              <a:rPr lang="tr-TR" dirty="0">
                <a:latin typeface="Dosis" panose="020B0604020202020204" charset="-94"/>
              </a:rPr>
              <a:t>Bilişim okur-yazarlığı zorunlu ders olsun(14.07.2014)</a:t>
            </a:r>
          </a:p>
        </p:txBody>
      </p:sp>
      <p:sp>
        <p:nvSpPr>
          <p:cNvPr id="15" name="Google Shape;319;p38">
            <a:extLst>
              <a:ext uri="{FF2B5EF4-FFF2-40B4-BE49-F238E27FC236}">
                <a16:creationId xmlns:a16="http://schemas.microsoft.com/office/drawing/2014/main" id="{61EC6BBB-2FE3-407F-BB79-DE6BC9B9153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43989" y="1632077"/>
            <a:ext cx="3938586" cy="266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indent="-342900">
              <a:lnSpc>
                <a:spcPct val="115000"/>
              </a:lnSpc>
              <a:buSzPts val="1800"/>
            </a:pPr>
            <a:r>
              <a:rPr lang="tr-TR" sz="1400" dirty="0">
                <a:latin typeface="Roboto" panose="020B0604020202020204" charset="0"/>
                <a:ea typeface="Roboto" panose="020B0604020202020204" charset="0"/>
              </a:rPr>
              <a:t>Bilişim teknolojileri öğretmenleri hazırladığı Fatih Projesi raporunda, bilişim okur-yazarlığının ilkokuldan itibaren zorunlu ders olmasını istedi. (Hürriyet)</a:t>
            </a:r>
          </a:p>
        </p:txBody>
      </p:sp>
      <p:sp>
        <p:nvSpPr>
          <p:cNvPr id="114" name="Google Shape;114;p1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 dirty="0"/>
          </a:p>
        </p:txBody>
      </p:sp>
      <p:sp>
        <p:nvSpPr>
          <p:cNvPr id="14" name="Google Shape;111;p14">
            <a:extLst>
              <a:ext uri="{FF2B5EF4-FFF2-40B4-BE49-F238E27FC236}">
                <a16:creationId xmlns:a16="http://schemas.microsoft.com/office/drawing/2014/main" id="{6588F41E-2AFE-4384-955C-A9AA7970D34D}"/>
              </a:ext>
            </a:extLst>
          </p:cNvPr>
          <p:cNvSpPr txBox="1">
            <a:spLocks/>
          </p:cNvSpPr>
          <p:nvPr/>
        </p:nvSpPr>
        <p:spPr>
          <a:xfrm>
            <a:off x="1101375" y="1349550"/>
            <a:ext cx="3481200" cy="17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▸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>
              <a:buFont typeface="Roboto"/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9738115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fontAlgn="base"/>
            <a:r>
              <a:rPr lang="tr-TR" dirty="0"/>
              <a:t>Müfredat sil baştan </a:t>
            </a:r>
            <a:r>
              <a:rPr lang="tr-TR" dirty="0">
                <a:latin typeface="Dosis" panose="020B0604020202020204" charset="-94"/>
              </a:rPr>
              <a:t>(14.01.2017)</a:t>
            </a:r>
          </a:p>
        </p:txBody>
      </p:sp>
      <p:sp>
        <p:nvSpPr>
          <p:cNvPr id="15" name="Google Shape;319;p38">
            <a:extLst>
              <a:ext uri="{FF2B5EF4-FFF2-40B4-BE49-F238E27FC236}">
                <a16:creationId xmlns:a16="http://schemas.microsoft.com/office/drawing/2014/main" id="{61EC6BBB-2FE3-407F-BB79-DE6BC9B9153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43988" y="1632076"/>
            <a:ext cx="4479555" cy="32385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indent="-342900">
              <a:lnSpc>
                <a:spcPct val="115000"/>
              </a:lnSpc>
              <a:buSzPts val="1800"/>
            </a:pPr>
            <a:r>
              <a:rPr lang="tr-TR" sz="1400" dirty="0"/>
              <a:t>Uzun süredir üzerinde çalışılan eğitimde yeni müfredatı, Milli Eğitim Bakanı İsmet Yılmaz (13.01.2017) açıkladı.</a:t>
            </a:r>
          </a:p>
          <a:p>
            <a:pPr indent="-342900">
              <a:lnSpc>
                <a:spcPct val="115000"/>
              </a:lnSpc>
              <a:buSzPts val="1800"/>
            </a:pPr>
            <a:r>
              <a:rPr lang="tr-TR" sz="1400" dirty="0"/>
              <a:t>Yeni müfredatla ilgili Doç. Dr. Şirin Karadeniz (</a:t>
            </a:r>
            <a:r>
              <a:rPr lang="tr-TR" sz="1400" dirty="0" err="1"/>
              <a:t>Bahçeşehir</a:t>
            </a:r>
            <a:r>
              <a:rPr lang="tr-TR" sz="1400" dirty="0"/>
              <a:t> Üniversitesi BÖTE Bölüm Başkanı): </a:t>
            </a:r>
            <a:r>
              <a:rPr lang="tr-TR" sz="1400" i="1" dirty="0"/>
              <a:t>‘Kodlama eğitiminin ağırlığı artırıldı’</a:t>
            </a:r>
            <a:r>
              <a:rPr lang="tr-TR" sz="1400" dirty="0"/>
              <a:t/>
            </a:r>
            <a:br>
              <a:rPr lang="tr-TR" sz="1400" dirty="0"/>
            </a:br>
            <a:r>
              <a:rPr lang="tr-TR" sz="1400" dirty="0"/>
              <a:t>“Kodlama ve programlama eğitiminin ağırlığı artırıldı. Ortaokulda bilişim teknolojileri ve yazılım dersinde bu eğitim öngörülüyor. </a:t>
            </a:r>
            <a:endParaRPr lang="tr-TR" sz="1400" dirty="0"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114" name="Google Shape;114;p1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 dirty="0"/>
          </a:p>
        </p:txBody>
      </p:sp>
      <p:sp>
        <p:nvSpPr>
          <p:cNvPr id="14" name="Google Shape;111;p14">
            <a:extLst>
              <a:ext uri="{FF2B5EF4-FFF2-40B4-BE49-F238E27FC236}">
                <a16:creationId xmlns:a16="http://schemas.microsoft.com/office/drawing/2014/main" id="{6588F41E-2AFE-4384-955C-A9AA7970D34D}"/>
              </a:ext>
            </a:extLst>
          </p:cNvPr>
          <p:cNvSpPr txBox="1">
            <a:spLocks/>
          </p:cNvSpPr>
          <p:nvPr/>
        </p:nvSpPr>
        <p:spPr>
          <a:xfrm>
            <a:off x="1101375" y="1349550"/>
            <a:ext cx="3481200" cy="17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▸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>
              <a:buFont typeface="Roboto"/>
              <a:buNone/>
            </a:pPr>
            <a:r>
              <a:rPr lang="tr-TR" sz="1400" b="1" dirty="0">
                <a:highlight>
                  <a:srgbClr val="FF8700"/>
                </a:highlight>
              </a:rPr>
              <a:t>Peki Neler Oldu?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9211843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fontAlgn="base"/>
            <a:r>
              <a:rPr lang="tr-TR" dirty="0"/>
              <a:t>Müfredat sil baştan </a:t>
            </a:r>
            <a:r>
              <a:rPr lang="tr-TR" dirty="0">
                <a:latin typeface="Dosis" panose="020B0604020202020204" charset="-94"/>
              </a:rPr>
              <a:t>(14.01.2017)</a:t>
            </a:r>
          </a:p>
        </p:txBody>
      </p:sp>
      <p:sp>
        <p:nvSpPr>
          <p:cNvPr id="15" name="Google Shape;319;p38">
            <a:extLst>
              <a:ext uri="{FF2B5EF4-FFF2-40B4-BE49-F238E27FC236}">
                <a16:creationId xmlns:a16="http://schemas.microsoft.com/office/drawing/2014/main" id="{61EC6BBB-2FE3-407F-BB79-DE6BC9B9153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43988" y="1632077"/>
            <a:ext cx="5343155" cy="266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indent="-342900">
              <a:lnSpc>
                <a:spcPct val="115000"/>
              </a:lnSpc>
              <a:buSzPts val="1800"/>
            </a:pPr>
            <a:r>
              <a:rPr lang="tr-TR" sz="1400" dirty="0"/>
              <a:t>BTY, 5, 6’ncı sınıflarda zorunlu, 7 ve 8’de ise seçmeli olacak. </a:t>
            </a:r>
          </a:p>
          <a:p>
            <a:pPr indent="-342900">
              <a:lnSpc>
                <a:spcPct val="115000"/>
              </a:lnSpc>
              <a:buSzPts val="1800"/>
            </a:pPr>
            <a:r>
              <a:rPr lang="tr-TR" sz="1400" dirty="0"/>
              <a:t>2 saatlik ders verilecek. </a:t>
            </a:r>
          </a:p>
          <a:p>
            <a:pPr indent="-342900">
              <a:lnSpc>
                <a:spcPct val="115000"/>
              </a:lnSpc>
              <a:buSzPts val="1800"/>
            </a:pPr>
            <a:r>
              <a:rPr lang="tr-TR" sz="1400" dirty="0"/>
              <a:t>1 ve 4’üncü sınıflarda serbest etkinlik ders saatinde, bilişim teknolojileri ve yazılım, veli isteği ve okulun inisiyatifine göre yapılacak. </a:t>
            </a:r>
          </a:p>
          <a:p>
            <a:pPr indent="-342900">
              <a:lnSpc>
                <a:spcPct val="115000"/>
              </a:lnSpc>
              <a:buSzPts val="1800"/>
            </a:pPr>
            <a:r>
              <a:rPr lang="tr-TR" sz="1400" dirty="0"/>
              <a:t>1’den 8’inci sınıfa kadar öğrenciler bilgi ve iletişim teknolojileri, etik ve güvenlik, iletişim, araştırma ve işbirliği; dijital ürün oluşturma ve hesaplamalı düşünme gibi 5 ünitede eğitim görecek. Müfredatta, programlama için bilgisayarlar, tabletler ya da robot kitleri kullanılabilecek.”</a:t>
            </a:r>
            <a:br>
              <a:rPr lang="tr-TR" sz="1400" dirty="0"/>
            </a:br>
            <a:r>
              <a:rPr lang="tr-TR" sz="1400" dirty="0">
                <a:latin typeface="Roboto" panose="020B0604020202020204" charset="0"/>
                <a:ea typeface="Roboto" panose="020B0604020202020204" charset="0"/>
              </a:rPr>
              <a:t>(Hürriyet)</a:t>
            </a:r>
          </a:p>
        </p:txBody>
      </p:sp>
      <p:sp>
        <p:nvSpPr>
          <p:cNvPr id="114" name="Google Shape;114;p1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 dirty="0"/>
          </a:p>
        </p:txBody>
      </p:sp>
      <p:sp>
        <p:nvSpPr>
          <p:cNvPr id="14" name="Google Shape;111;p14">
            <a:extLst>
              <a:ext uri="{FF2B5EF4-FFF2-40B4-BE49-F238E27FC236}">
                <a16:creationId xmlns:a16="http://schemas.microsoft.com/office/drawing/2014/main" id="{6588F41E-2AFE-4384-955C-A9AA7970D34D}"/>
              </a:ext>
            </a:extLst>
          </p:cNvPr>
          <p:cNvSpPr txBox="1">
            <a:spLocks/>
          </p:cNvSpPr>
          <p:nvPr/>
        </p:nvSpPr>
        <p:spPr>
          <a:xfrm>
            <a:off x="1101375" y="1349550"/>
            <a:ext cx="3481200" cy="17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▸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>
              <a:buFont typeface="Roboto"/>
              <a:buNone/>
            </a:pPr>
            <a:r>
              <a:rPr lang="tr-TR" sz="1400" b="1" dirty="0">
                <a:highlight>
                  <a:srgbClr val="FF8700"/>
                </a:highlight>
              </a:rPr>
              <a:t>Peki Neler Oldu?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1736628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fontAlgn="base"/>
            <a:r>
              <a:rPr lang="tr-TR" dirty="0"/>
              <a:t>Ortaokullarda Bilişim Teknolojileri ve Yazılım Dersi İçin..</a:t>
            </a:r>
            <a:r>
              <a:rPr lang="tr-TR" b="1" dirty="0"/>
              <a:t/>
            </a:r>
            <a:br>
              <a:rPr lang="tr-TR" b="1" dirty="0"/>
            </a:br>
            <a:r>
              <a:rPr lang="tr-TR" b="1" dirty="0"/>
              <a:t> </a:t>
            </a:r>
            <a:r>
              <a:rPr lang="tr-TR" dirty="0">
                <a:latin typeface="Dosis" panose="020B0604020202020204" charset="-94"/>
              </a:rPr>
              <a:t>(27</a:t>
            </a:r>
            <a:r>
              <a:rPr lang="tr-TR" dirty="0"/>
              <a:t>.09.2017</a:t>
            </a:r>
            <a:r>
              <a:rPr lang="tr-TR" dirty="0">
                <a:latin typeface="Dosis" panose="020B0604020202020204" charset="-94"/>
              </a:rPr>
              <a:t>)</a:t>
            </a:r>
          </a:p>
        </p:txBody>
      </p:sp>
      <p:sp>
        <p:nvSpPr>
          <p:cNvPr id="15" name="Google Shape;319;p38">
            <a:extLst>
              <a:ext uri="{FF2B5EF4-FFF2-40B4-BE49-F238E27FC236}">
                <a16:creationId xmlns:a16="http://schemas.microsoft.com/office/drawing/2014/main" id="{61EC6BBB-2FE3-407F-BB79-DE6BC9B9153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43989" y="1632077"/>
            <a:ext cx="4501325" cy="266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tr-TR" sz="1400" dirty="0">
                <a:solidFill>
                  <a:srgbClr val="FF8700"/>
                </a:solidFill>
              </a:rPr>
              <a:t>Ortaokullarda Bilişim Teknolojileri ve Yazılım Dersi İçin Temel Eğitim Genel Müdürlüğü İle Google Türkiye Arasında İmzalanan İş Birliği Protokolü </a:t>
            </a:r>
            <a:r>
              <a:rPr lang="tr-TR" sz="1400" dirty="0"/>
              <a:t/>
            </a:r>
            <a:br>
              <a:rPr lang="tr-TR" sz="1400" dirty="0"/>
            </a:br>
            <a:r>
              <a:rPr lang="tr-TR" sz="1400" dirty="0"/>
              <a:t/>
            </a:r>
            <a:br>
              <a:rPr lang="tr-TR" sz="1400" dirty="0"/>
            </a:br>
            <a:r>
              <a:rPr lang="tr-TR" sz="1400" dirty="0"/>
              <a:t>Google ile Temel Eğitim Genel Müdürlüğü Arasındaki Bilişim Teknolojileri ve Yazılım Dersine Yönelik İşbirliği Protokolü kapsamında 5. sınıflar için hazırlanan ve 2017-2018 eğitim öğretim yılında öğretmen ve öğrencilerimizin hizmetine sunulacak olan  “Bilişim Teknolojileri ve Yazılım Dersi Öğretim Materyali”, Ankara’da yapılan basın toplantısıyla kamuoyuna tanıtıldı.   </a:t>
            </a:r>
          </a:p>
        </p:txBody>
      </p:sp>
      <p:sp>
        <p:nvSpPr>
          <p:cNvPr id="114" name="Google Shape;114;p1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 dirty="0"/>
          </a:p>
        </p:txBody>
      </p:sp>
      <p:sp>
        <p:nvSpPr>
          <p:cNvPr id="14" name="Google Shape;111;p14">
            <a:extLst>
              <a:ext uri="{FF2B5EF4-FFF2-40B4-BE49-F238E27FC236}">
                <a16:creationId xmlns:a16="http://schemas.microsoft.com/office/drawing/2014/main" id="{6588F41E-2AFE-4384-955C-A9AA7970D34D}"/>
              </a:ext>
            </a:extLst>
          </p:cNvPr>
          <p:cNvSpPr txBox="1">
            <a:spLocks/>
          </p:cNvSpPr>
          <p:nvPr/>
        </p:nvSpPr>
        <p:spPr>
          <a:xfrm>
            <a:off x="1101375" y="1349550"/>
            <a:ext cx="3481200" cy="17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▸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>
              <a:buFont typeface="Roboto"/>
              <a:buNone/>
            </a:pPr>
            <a:r>
              <a:rPr lang="tr-TR" sz="1400" b="1" dirty="0">
                <a:highlight>
                  <a:srgbClr val="FF8700"/>
                </a:highlight>
              </a:rPr>
              <a:t>Peki Neler Oldu?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662276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ntegral">
  <a:themeElements>
    <a:clrScheme name="E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E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406</TotalTime>
  <Words>747</Words>
  <Application>Microsoft Office PowerPoint</Application>
  <PresentationFormat>Ekran Gösterisi (16:9)</PresentationFormat>
  <Paragraphs>142</Paragraphs>
  <Slides>23</Slides>
  <Notes>23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30" baseType="lpstr">
      <vt:lpstr>Roboto</vt:lpstr>
      <vt:lpstr>Arial</vt:lpstr>
      <vt:lpstr>Tw Cen MT</vt:lpstr>
      <vt:lpstr>Dosis</vt:lpstr>
      <vt:lpstr>Wingdings 3</vt:lpstr>
      <vt:lpstr>Tw Cen MT Condensed</vt:lpstr>
      <vt:lpstr>Entegral</vt:lpstr>
      <vt:lpstr>AKTARACAĞIM KONULAR</vt:lpstr>
      <vt:lpstr>PowerPoint Sunusu</vt:lpstr>
      <vt:lpstr>BTY dersi seçmeli olunca.. (2006)</vt:lpstr>
      <vt:lpstr>Bilişim MEB, ilkokul ve ortaokul derslerini belirledi (27.06.2012)</vt:lpstr>
      <vt:lpstr>Bilişim Dersi zorunlu oldu (28.05.2013)</vt:lpstr>
      <vt:lpstr>Bilişim okur-yazarlığı zorunlu ders olsun(14.07.2014)</vt:lpstr>
      <vt:lpstr>Müfredat sil baştan (14.01.2017)</vt:lpstr>
      <vt:lpstr>Müfredat sil baştan (14.01.2017)</vt:lpstr>
      <vt:lpstr>Ortaokullarda Bilişim Teknolojileri ve Yazılım Dersi İçin..  (27.09.2017)</vt:lpstr>
      <vt:lpstr>İnternet sitesi üzerinden verilere ulaşmak için..</vt:lpstr>
      <vt:lpstr>BTY Dersini Alan Öğretmenleri Okutsun (02.08.2018)</vt:lpstr>
      <vt:lpstr>ÖĞRETİM PROGRAMININ ÜNİTE KONU VE SÜRELERİ:</vt:lpstr>
      <vt:lpstr>Öğretim Programının 5. Sınıf Ünite Konu ve Süreleri</vt:lpstr>
      <vt:lpstr>Öğretim Programının 6. Sınıf Ünite Konu ve Süreleri</vt:lpstr>
      <vt:lpstr>BTY Dersi Öğrenci Materyalleri : </vt:lpstr>
      <vt:lpstr>Öğrenci Materyalleri İçerik</vt:lpstr>
      <vt:lpstr>BTY Dersi Öğretmen Rehberleri : </vt:lpstr>
      <vt:lpstr>BTY Dersi Örnek Yazılı Soruları (6. Sınıf-1.Dönem) : </vt:lpstr>
      <vt:lpstr>BTY Dersi Örnek Yazılı Soruları (5. Sınıf-2.Dönem) : </vt:lpstr>
      <vt:lpstr>KAYNAKÇA</vt:lpstr>
      <vt:lpstr>KAYNAKÇA</vt:lpstr>
      <vt:lpstr>KAYNAKÇA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BİLİŞİM TEKNOLOJİLERİ VE YAZILIM DERSİ</dc:title>
  <dc:creator>toshiba</dc:creator>
  <cp:lastModifiedBy>A</cp:lastModifiedBy>
  <cp:revision>52</cp:revision>
  <dcterms:modified xsi:type="dcterms:W3CDTF">2020-05-04T20:24:01Z</dcterms:modified>
</cp:coreProperties>
</file>