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D606F2-334C-FD44-BCF6-281FFC922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A8B5CD1-C676-D546-9375-756CFED47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CE5ADC-4397-9340-9E6D-6DD1B7F9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8D8F1E-BE48-AE43-8334-9297F1E9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A5F5F9-2EFB-924F-A5C4-D088684B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26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6991C0-9016-C04A-9604-31A184AC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F2BD5EC-38D0-1B48-8E5F-928C03224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E11BE8-7BD2-F641-90FE-CC98FD015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D814A5-020E-4048-A923-085EF328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AA0F5E-046F-3942-9FB9-C3C1E84A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C628826-B184-254D-ADA6-725CD1CF8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CCDF4A-B920-214E-A457-485DBE9C9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EB222A-5E58-724B-9BA2-40294B27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010E0-D1D3-A34D-8D98-A8CD6C27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A30CA5-E9BA-A940-BB43-4E40A4F5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4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AAEF6D-7817-3649-934B-6AA4167C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47D5A-00BC-D44D-A6AE-568564895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04A41-EE48-ED48-8A95-E18CD9BC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A93A97-FA70-7442-A058-EED3CFC6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255A52-A528-0F49-8BA4-E82B671A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7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D62FE5-7486-C848-B867-C6D05652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C837E4-FB0C-C544-8CC9-37B4493EB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B0B89E-1C02-4345-9E46-FA02FFDF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DFFC5C-6FE1-EF41-B981-8D1CA1A1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305D3D-3BFB-CD46-ABCB-B21EC8D8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1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8DE6FB-1ED9-664F-82B2-CFA8D98D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8E7F79-5AA5-2341-88C5-80EA0B4DA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4890AF8-6720-7A4E-9FBF-2F643E10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8FD9E1F-D2BD-EC43-8601-1F63B76B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76C522-6899-D54B-B69E-51EC6EE3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1C433A-A7B7-4B4F-8F58-9B4754B3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26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A28559-5C27-9644-98F3-B78F3AD5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0A43DB-157A-8E40-9B09-968591F11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0802D8-1287-4F45-8B45-C0BE8D50F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8AB2087-A41A-7443-9C31-42DB7128B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2C2AC54-A4C2-704D-A62D-C38653FEC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35A774A-39BE-5D4A-8F0B-3C185339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F21F1E2-652E-2B48-B440-89D00C2C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B11947A-9923-D043-AA26-9F7C5C2B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61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2C13B1-FA42-9445-B1F1-B0CCEC7D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75A5FE-BA93-2446-A9F7-E10D25E9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ED76ED0-0078-C744-9211-01C905D0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6AB3BEA-6EEB-E444-A610-AC6FCBB5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56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897B376-A3A7-1240-AD64-3500B4D7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1C9CCE9-45D4-CD4A-A3D3-B952C1AA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584DE4-5019-B147-AAA3-CC1A421B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008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C917F-D7D8-984D-8E45-FE948762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032104-2E90-7247-A605-46E1ABDAE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2470A48-5DFC-0846-B144-E4200CA7F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E921C1-AC2D-6546-8575-1CA7CDF7F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D842229-FBF0-5243-B34A-25E0991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54674D-578E-FD4B-A18F-F4187D03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01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DCBFE8-964A-8040-B542-04EF68641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72B57D3-381C-5A44-9E56-6F4DC14FC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E461B3-E221-BD4B-A481-500A931E3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BF39F9-F220-9942-B720-28B180B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A5A12F9-5ED3-B644-A38D-FE413CBF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06ACB5-E50F-C940-B55B-9F1B5291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83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177C62-F625-1942-954B-76E8964E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CECCA94-2BE1-3345-939B-ABF8AAA5F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87E41B-7DB7-7046-BC60-1123552CD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72E18A-F636-2547-9169-907699FA7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5DA1D8-2C7D-A84B-8B96-BDC42649E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59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4000" b="1" dirty="0"/>
              <a:t>ATEİZM VE ATEİSTİK </a:t>
            </a:r>
            <a:r>
              <a:rPr lang="tr-TR" sz="4000" b="1" dirty="0" smtClean="0"/>
              <a:t>KANITLAR</a:t>
            </a:r>
          </a:p>
          <a:p>
            <a:pPr>
              <a:lnSpc>
                <a:spcPct val="110000"/>
              </a:lnSpc>
            </a:pPr>
            <a:endParaRPr lang="tr-TR" sz="4000" b="1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Ateizm</a:t>
            </a:r>
            <a:r>
              <a:rPr lang="tr-TR" sz="3200" dirty="0"/>
              <a:t>: İçeriği ve Kapsamı</a:t>
            </a:r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tr-TR" sz="3200" dirty="0"/>
              <a:t>Temel </a:t>
            </a:r>
            <a:r>
              <a:rPr lang="tr-TR" sz="3200" dirty="0" err="1"/>
              <a:t>Ateistik</a:t>
            </a:r>
            <a:r>
              <a:rPr lang="tr-TR" sz="3200" dirty="0"/>
              <a:t> Yaklaşımlar ve Delilleri</a:t>
            </a:r>
          </a:p>
          <a:p>
            <a:pPr marL="571500" indent="-571500" algn="just">
              <a:lnSpc>
                <a:spcPct val="110000"/>
              </a:lnSpc>
              <a:buFont typeface="+mj-lt"/>
              <a:buAutoNum type="romanLcPeriod"/>
            </a:pPr>
            <a:r>
              <a:rPr lang="tr-TR" sz="3200" dirty="0" smtClean="0"/>
              <a:t>Maddecilik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5CF484-5D25-3041-9E67-3D27B643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588579"/>
            <a:ext cx="10512972" cy="558838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endParaRPr lang="tr-TR" sz="3600" b="1" dirty="0"/>
          </a:p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r>
              <a:rPr lang="tr-TR" sz="3600" b="1" dirty="0"/>
              <a:t>Ateizm: İçeriği ve Kapsamı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Ateizm sözcüğü </a:t>
            </a:r>
            <a:r>
              <a:rPr lang="tr-TR" dirty="0" err="1"/>
              <a:t>Grekçe’de</a:t>
            </a:r>
            <a:r>
              <a:rPr lang="tr-TR" dirty="0"/>
              <a:t> ‘tanrısız’ anlamına gelen ‘</a:t>
            </a:r>
            <a:r>
              <a:rPr lang="tr-TR" dirty="0" err="1"/>
              <a:t>atheos’tan</a:t>
            </a:r>
            <a:r>
              <a:rPr lang="tr-TR" dirty="0"/>
              <a:t> gelmektedir.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Ateizm kavramı iki farklı bakış açısını ifade etmek için de kullanılır: Bunlardan ilki </a:t>
            </a:r>
            <a:r>
              <a:rPr lang="tr-TR" i="1" dirty="0"/>
              <a:t>Tanrı’nın var olmadığına inanmak </a:t>
            </a:r>
            <a:r>
              <a:rPr lang="tr-TR" dirty="0"/>
              <a:t>(pozitif ateizm), diğeri ise Tanrı’nın var olduğuna inanmamak (negatif ateizm) şeklinde ifade edilebilir.</a:t>
            </a:r>
          </a:p>
        </p:txBody>
      </p:sp>
    </p:spTree>
    <p:extLst>
      <p:ext uri="{BB962C8B-B14F-4D97-AF65-F5344CB8AC3E}">
        <p14:creationId xmlns:p14="http://schemas.microsoft.com/office/powerpoint/2010/main" val="4666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064E67-F866-5C47-BB16-5278D829C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524" y="767256"/>
            <a:ext cx="10447284" cy="540970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Teist</a:t>
            </a:r>
            <a:r>
              <a:rPr lang="tr-TR" dirty="0" smtClean="0"/>
              <a:t> </a:t>
            </a:r>
            <a:r>
              <a:rPr lang="tr-TR" dirty="0"/>
              <a:t>bir Tanrı tasavvurunu öngörmeyen deist ve panteist anlayışlar veya Hinduizm ve Budizm gibi dinler ‘teist-olmayan’ şeklinde tarif edilebilirler. </a:t>
            </a: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Ateizmin hedefinde; zorunlu, ezeli, ebedi, her şeyi bilen, her şeye gücü yeten, mutlak iyilik ve irade sahibi, aşkın ve âlemin eşsiz yaratıcısı olan kişisel bir Tanrı bulunmaktadır. 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65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83BDB1-4484-A746-A01A-8C8CADC4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346841"/>
            <a:ext cx="10649607" cy="583012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4400" b="1" dirty="0"/>
              <a:t>Temel Ateist Yaklaşımlar ve Delilleri</a:t>
            </a:r>
            <a:endParaRPr lang="tr-TR" sz="3600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/>
              <a:t>Ateizm, doğa olaylarını doğa üstü varlıkların fiilleriyle açıklamayı reddeden Epikür’e kadar dayanır</a:t>
            </a:r>
            <a:r>
              <a:rPr lang="tr-TR" dirty="0" smtClean="0"/>
              <a:t>.</a:t>
            </a:r>
            <a:endParaRPr lang="tr-TR" b="1" dirty="0" smtClean="0"/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tr-TR" sz="3600" b="1" dirty="0" smtClean="0"/>
              <a:t>Maddecilik </a:t>
            </a:r>
            <a:r>
              <a:rPr lang="tr-TR" sz="3600" b="1" dirty="0"/>
              <a:t>(Materyalizm)</a:t>
            </a:r>
            <a:endParaRPr lang="tr-TR" sz="3600" dirty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Her şeyin maddi olduğunu; evrenin ezeli, sonsuz ve dolayısıyla yaratılmamış olduğunu savunan maddecilik ateizmin es eki biçimlerindendir.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Maddeci anlayış, bütün olguların maddi varlıklar ve onların değişik eylem ve niteliklerine müracaatla açıklanabileceğini savunur. Zihin ile beyni özdeş sayar.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/>
              <a:t>Lucretius</a:t>
            </a:r>
            <a:r>
              <a:rPr lang="tr-TR" dirty="0"/>
              <a:t> gibi maddeci filozoflar yaratılmamış ve yok edilemez madde anlayışını benimsemişlerdir.</a:t>
            </a:r>
          </a:p>
        </p:txBody>
      </p:sp>
    </p:spTree>
    <p:extLst>
      <p:ext uri="{BB962C8B-B14F-4D97-AF65-F5344CB8AC3E}">
        <p14:creationId xmlns:p14="http://schemas.microsoft.com/office/powerpoint/2010/main" val="322878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6FE68B-D7C6-4C4D-98D7-8E14D8746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819807"/>
            <a:ext cx="10597055" cy="535715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Genişletilmiş maddecilik, zihinsel olguların/süreçlerin beyinsel süreçlerle özdeş olduğu iddiasını temellendirmenin zorluklarından dolayı; bilincin yaşayan bir beyin olmadan var olamayacağını savunma yoluna gitmiştir.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Ateizmle Teizm arasındaki temel farklar şunlardır:</a:t>
            </a:r>
          </a:p>
          <a:p>
            <a:pPr marL="571500" indent="-571500" algn="just">
              <a:lnSpc>
                <a:spcPct val="12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/>
              <a:t>Ateizm, evreni ezeli ve nihai, açıklanamaz bir varlık görüp, yoktan yaratmayı reddeder; Teizm, evrenin açıklanabilir ve Tanrı tarafından yaratılmış olduğunu savunur,</a:t>
            </a:r>
          </a:p>
        </p:txBody>
      </p:sp>
    </p:spTree>
    <p:extLst>
      <p:ext uri="{BB962C8B-B14F-4D97-AF65-F5344CB8AC3E}">
        <p14:creationId xmlns:p14="http://schemas.microsoft.com/office/powerpoint/2010/main" val="420831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0BB1D-5CA7-1B4F-95DD-DFA7A700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54" y="462455"/>
            <a:ext cx="10281745" cy="5714508"/>
          </a:xfrm>
        </p:spPr>
        <p:txBody>
          <a:bodyPr>
            <a:normAutofit/>
          </a:bodyPr>
          <a:lstStyle/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AutoNum type="romanLcPeriod" startAt="2"/>
            </a:pPr>
            <a:endParaRPr lang="tr-TR" dirty="0"/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AutoNum type="romanLcPeriod" startAt="2"/>
            </a:pPr>
            <a:r>
              <a:rPr lang="tr-TR" dirty="0"/>
              <a:t>Ateizm, evrendeki hareketi maddenin bir niteliği olarak        görürken, Teizm bu hareketin Tanrı’nın fiillerinin bir sonucu olduğuna </a:t>
            </a:r>
            <a:r>
              <a:rPr lang="tr-TR" dirty="0" smtClean="0"/>
              <a:t>inanır.</a:t>
            </a:r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AutoNum type="romanLcPeriod" startAt="2"/>
            </a:pPr>
            <a:endParaRPr lang="tr-TR" dirty="0"/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AutoNum type="romanLcPeriod" startAt="2"/>
            </a:pPr>
            <a:r>
              <a:rPr lang="tr-TR" dirty="0"/>
              <a:t>Ateizm, evrendeki düzeni maddi parçacıkların sonsuz sayıdaki tesadüfi hareketlerine bağlarken; Teizm bu düzenliliğin temelinde her şeyi tasarlayan Tanrı’nın bulunduğunu düşünür.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56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AC31F9-CE50-FF40-824E-8CA0947AE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420" y="588579"/>
            <a:ext cx="10418379" cy="558838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endParaRPr lang="tr-TR" dirty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Her şeyden önce maddecilik maddenin </a:t>
            </a:r>
            <a:r>
              <a:rPr lang="tr-TR" dirty="0" err="1"/>
              <a:t>ezeliliğini</a:t>
            </a:r>
            <a:r>
              <a:rPr lang="tr-TR" dirty="0"/>
              <a:t> ispatla mükelleftir. Modern bilim evrenin büyük patlama ile ortaya çıktığını ortaya koymaktadır. Bu da maddenin ezeli olmadığını göstermektedir</a:t>
            </a:r>
            <a:r>
              <a:rPr lang="tr-TR" dirty="0" smtClean="0"/>
              <a:t>.</a:t>
            </a:r>
            <a:endParaRPr lang="tr-TR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smtClean="0"/>
              <a:t>Zihin-beden </a:t>
            </a:r>
            <a:r>
              <a:rPr lang="tr-TR" dirty="0"/>
              <a:t>özdeşliği kuramının açmazları vardır: zihinsel ve beyinsel süreçler birbirine indirgenebilir nitelikte değildir. Sadece fiziksel niteliklerle varlığı açıklamak mümkün gözükmemektedir</a:t>
            </a:r>
            <a:r>
              <a:rPr lang="tr-TR" dirty="0" smtClean="0"/>
              <a:t>.</a:t>
            </a:r>
            <a:endParaRPr lang="tr-TR" dirty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Sonuç olarak, zihinsel süreçlerden hareketle beyinsel süreçleri; beyinsel süreçlerden hareketle de zihinsel süreçleri bilememek, her ikisinin de birbirine indirgenemez ve farklı karakterde olduklarının göstergesidir.</a:t>
            </a:r>
          </a:p>
        </p:txBody>
      </p:sp>
    </p:spTree>
    <p:extLst>
      <p:ext uri="{BB962C8B-B14F-4D97-AF65-F5344CB8AC3E}">
        <p14:creationId xmlns:p14="http://schemas.microsoft.com/office/powerpoint/2010/main" val="3862586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384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Ahmet Erkan</cp:lastModifiedBy>
  <cp:revision>47</cp:revision>
  <dcterms:created xsi:type="dcterms:W3CDTF">2020-05-03T20:31:30Z</dcterms:created>
  <dcterms:modified xsi:type="dcterms:W3CDTF">2020-05-06T10:16:04Z</dcterms:modified>
</cp:coreProperties>
</file>