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-13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6.01.19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7"/>
            <a:ext cx="7406640" cy="2168557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660066"/>
                </a:solidFill>
              </a:rPr>
              <a:t>TÜRK DIŞ POLİTİKASI (</a:t>
            </a:r>
            <a:r>
              <a:rPr lang="en-US" sz="3600" dirty="0" err="1">
                <a:solidFill>
                  <a:srgbClr val="660066"/>
                </a:solidFill>
              </a:rPr>
              <a:t>Güz</a:t>
            </a:r>
            <a:r>
              <a:rPr lang="en-US" sz="3600" dirty="0">
                <a:solidFill>
                  <a:srgbClr val="660066"/>
                </a:solidFill>
              </a:rPr>
              <a:t> 2018)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2687300"/>
          </a:xfrm>
        </p:spPr>
        <p:txBody>
          <a:bodyPr/>
          <a:lstStyle/>
          <a:p>
            <a:endParaRPr lang="en-US" dirty="0" smtClean="0"/>
          </a:p>
          <a:p>
            <a:pPr algn="ctr"/>
            <a:endParaRPr lang="en-US" sz="2800" dirty="0">
              <a:solidFill>
                <a:srgbClr val="660066"/>
              </a:solidFill>
            </a:endParaRPr>
          </a:p>
          <a:p>
            <a:pPr algn="ctr"/>
            <a:endParaRPr lang="en-US" sz="2800" dirty="0" smtClean="0">
              <a:solidFill>
                <a:srgbClr val="660066"/>
              </a:solidFill>
            </a:endParaRPr>
          </a:p>
          <a:p>
            <a:pPr algn="ctr"/>
            <a:endParaRPr lang="en-US" sz="2800" dirty="0">
              <a:solidFill>
                <a:srgbClr val="660066"/>
              </a:solidFill>
            </a:endParaRPr>
          </a:p>
          <a:p>
            <a:pPr algn="ctr"/>
            <a:r>
              <a:rPr lang="en-US" sz="2800" dirty="0" smtClean="0">
                <a:solidFill>
                  <a:srgbClr val="660066"/>
                </a:solidFill>
              </a:rPr>
              <a:t>2</a:t>
            </a:r>
            <a:r>
              <a:rPr lang="en-US" sz="2800" dirty="0" smtClean="0">
                <a:solidFill>
                  <a:srgbClr val="660066"/>
                </a:solidFill>
              </a:rPr>
              <a:t>. </a:t>
            </a:r>
            <a:r>
              <a:rPr lang="en-US" sz="2800" dirty="0" err="1" smtClean="0">
                <a:solidFill>
                  <a:srgbClr val="660066"/>
                </a:solidFill>
              </a:rPr>
              <a:t>Hafta</a:t>
            </a:r>
            <a:r>
              <a:rPr lang="en-US" sz="2800" dirty="0" smtClean="0">
                <a:solidFill>
                  <a:srgbClr val="660066"/>
                </a:solidFill>
              </a:rPr>
              <a:t>: </a:t>
            </a:r>
            <a:r>
              <a:rPr lang="en-US" sz="2800" dirty="0" err="1" smtClean="0">
                <a:solidFill>
                  <a:srgbClr val="660066"/>
                </a:solidFill>
              </a:rPr>
              <a:t>Kurtuluş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Yılları</a:t>
            </a:r>
            <a:r>
              <a:rPr lang="en-US" sz="2800" dirty="0" smtClean="0">
                <a:solidFill>
                  <a:srgbClr val="660066"/>
                </a:solidFill>
              </a:rPr>
              <a:t> (1919-1923)</a:t>
            </a:r>
            <a:endParaRPr lang="en-US" sz="2800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2755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660066"/>
                </a:solidFill>
              </a:rPr>
              <a:t>Lozan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Barış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Antlaşması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/>
          </a:p>
          <a:p>
            <a:pPr>
              <a:buFont typeface="Wingdings" charset="2"/>
              <a:buChar char="u"/>
            </a:pPr>
            <a:r>
              <a:rPr lang="en-US" dirty="0" err="1" smtClean="0"/>
              <a:t>Konferans</a:t>
            </a:r>
            <a:r>
              <a:rPr lang="en-US" dirty="0" smtClean="0"/>
              <a:t> </a:t>
            </a:r>
            <a:r>
              <a:rPr lang="en-US" dirty="0" err="1" smtClean="0"/>
              <a:t>Hazırlıkları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</a:t>
            </a:r>
            <a:r>
              <a:rPr lang="en-US" dirty="0" smtClean="0"/>
              <a:t> </a:t>
            </a:r>
            <a:r>
              <a:rPr lang="en-US" dirty="0" err="1" smtClean="0"/>
              <a:t>tarafının</a:t>
            </a:r>
            <a:r>
              <a:rPr lang="en-US" dirty="0" smtClean="0"/>
              <a:t> </a:t>
            </a:r>
            <a:r>
              <a:rPr lang="en-US" dirty="0" err="1" smtClean="0"/>
              <a:t>temsil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sorunun</a:t>
            </a:r>
            <a:r>
              <a:rPr lang="en-US" dirty="0" smtClean="0"/>
              <a:t> </a:t>
            </a:r>
            <a:r>
              <a:rPr lang="en-US" dirty="0" err="1" smtClean="0"/>
              <a:t>çözülmesi</a:t>
            </a:r>
            <a:r>
              <a:rPr lang="en-US" dirty="0" smtClean="0"/>
              <a:t>: </a:t>
            </a:r>
            <a:r>
              <a:rPr lang="en-US" dirty="0" err="1" smtClean="0"/>
              <a:t>Saltanatın</a:t>
            </a:r>
            <a:r>
              <a:rPr lang="en-US" dirty="0" smtClean="0"/>
              <a:t> </a:t>
            </a:r>
            <a:r>
              <a:rPr lang="en-US" dirty="0" err="1" smtClean="0"/>
              <a:t>kaldırılması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</a:t>
            </a:r>
            <a:r>
              <a:rPr lang="en-US" dirty="0" smtClean="0"/>
              <a:t> </a:t>
            </a:r>
            <a:r>
              <a:rPr lang="en-US" dirty="0" err="1" smtClean="0"/>
              <a:t>Heyeti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Heyete</a:t>
            </a:r>
            <a:r>
              <a:rPr lang="en-US" dirty="0" smtClean="0"/>
              <a:t> </a:t>
            </a:r>
            <a:r>
              <a:rPr lang="en-US" dirty="0" err="1" smtClean="0"/>
              <a:t>verilen</a:t>
            </a:r>
            <a:r>
              <a:rPr lang="en-US" dirty="0" smtClean="0"/>
              <a:t> </a:t>
            </a:r>
            <a:r>
              <a:rPr lang="en-US" dirty="0" err="1" smtClean="0"/>
              <a:t>talimat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Konferans’ta</a:t>
            </a:r>
            <a:r>
              <a:rPr lang="en-US" dirty="0" smtClean="0"/>
              <a:t> </a:t>
            </a:r>
            <a:r>
              <a:rPr lang="en-US" dirty="0" err="1"/>
              <a:t>İ</a:t>
            </a:r>
            <a:r>
              <a:rPr lang="en-US" dirty="0" err="1" smtClean="0"/>
              <a:t>mzalanan</a:t>
            </a:r>
            <a:r>
              <a:rPr lang="en-US" dirty="0" smtClean="0"/>
              <a:t> </a:t>
            </a:r>
            <a:r>
              <a:rPr lang="en-US" dirty="0" err="1"/>
              <a:t>B</a:t>
            </a:r>
            <a:r>
              <a:rPr lang="en-US" dirty="0" err="1" smtClean="0"/>
              <a:t>ağıtların</a:t>
            </a:r>
            <a:r>
              <a:rPr lang="en-US" dirty="0" smtClean="0"/>
              <a:t> </a:t>
            </a:r>
            <a:r>
              <a:rPr lang="en-US" dirty="0" err="1"/>
              <a:t>G</a:t>
            </a:r>
            <a:r>
              <a:rPr lang="en-US" dirty="0" err="1" smtClean="0"/>
              <a:t>enel</a:t>
            </a:r>
            <a:r>
              <a:rPr lang="en-US" dirty="0" smtClean="0"/>
              <a:t> </a:t>
            </a:r>
            <a:r>
              <a:rPr lang="en-US" dirty="0" err="1"/>
              <a:t>N</a:t>
            </a:r>
            <a:r>
              <a:rPr lang="en-US" dirty="0" err="1" smtClean="0"/>
              <a:t>itelikleri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9124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660066"/>
                </a:solidFill>
              </a:rPr>
              <a:t>Lozan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Barış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Antlaşmasının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İncelenmesi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/>
          </a:p>
          <a:p>
            <a:pPr>
              <a:buFont typeface="Wingdings" charset="2"/>
              <a:buChar char="u"/>
            </a:pP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Hükümler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Sınırlar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Kapitülasyonlar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Azınlıkların</a:t>
            </a:r>
            <a:r>
              <a:rPr lang="en-US" dirty="0" smtClean="0"/>
              <a:t> </a:t>
            </a:r>
            <a:r>
              <a:rPr lang="en-US" dirty="0" err="1" smtClean="0"/>
              <a:t>korunması</a:t>
            </a:r>
            <a:endParaRPr lang="en-US" dirty="0" smtClean="0"/>
          </a:p>
          <a:p>
            <a:pPr marL="82296" indent="0">
              <a:buNone/>
            </a:pPr>
            <a:endParaRPr lang="en-US" dirty="0"/>
          </a:p>
          <a:p>
            <a:pPr>
              <a:buFont typeface="Wingdings" charset="2"/>
              <a:buChar char="u"/>
            </a:pPr>
            <a:r>
              <a:rPr lang="en-US" dirty="0" smtClean="0"/>
              <a:t>Mali </a:t>
            </a:r>
            <a:r>
              <a:rPr lang="en-US" dirty="0" err="1" smtClean="0"/>
              <a:t>Hükümler</a:t>
            </a:r>
            <a:endParaRPr lang="en-US" dirty="0" smtClean="0"/>
          </a:p>
          <a:p>
            <a:pPr marL="82296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028885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>
                <a:solidFill>
                  <a:srgbClr val="660066"/>
                </a:solidFill>
              </a:rPr>
              <a:t>Lozan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Barış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Antlaşmasının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İncelenmesi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/>
          </a:p>
          <a:p>
            <a:pPr>
              <a:buFont typeface="Wingdings" charset="2"/>
              <a:buChar char="u"/>
            </a:pPr>
            <a:r>
              <a:rPr lang="en-US" dirty="0" err="1" smtClean="0"/>
              <a:t>Konferans’taki</a:t>
            </a:r>
            <a:r>
              <a:rPr lang="en-US" dirty="0" smtClean="0"/>
              <a:t> </a:t>
            </a:r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en-US" dirty="0" err="1" smtClean="0"/>
              <a:t>Bağıtlar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Lozan</a:t>
            </a:r>
            <a:r>
              <a:rPr lang="en-US" dirty="0" smtClean="0"/>
              <a:t> </a:t>
            </a:r>
            <a:r>
              <a:rPr lang="en-US" dirty="0" err="1" smtClean="0"/>
              <a:t>Boğazlar</a:t>
            </a:r>
            <a:r>
              <a:rPr lang="en-US" dirty="0" smtClean="0"/>
              <a:t> </a:t>
            </a:r>
            <a:r>
              <a:rPr lang="en-US" dirty="0" err="1" smtClean="0"/>
              <a:t>Sözleşmesi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Yerleşmeye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Yargı</a:t>
            </a:r>
            <a:r>
              <a:rPr lang="en-US" dirty="0" smtClean="0"/>
              <a:t> </a:t>
            </a:r>
            <a:r>
              <a:rPr lang="en-US" dirty="0" err="1" smtClean="0"/>
              <a:t>Yetkisine</a:t>
            </a:r>
            <a:r>
              <a:rPr lang="en-US" dirty="0" smtClean="0"/>
              <a:t> </a:t>
            </a:r>
            <a:r>
              <a:rPr lang="en-US" dirty="0" err="1" smtClean="0"/>
              <a:t>İlişkin</a:t>
            </a:r>
            <a:r>
              <a:rPr lang="en-US" dirty="0" smtClean="0"/>
              <a:t> </a:t>
            </a:r>
            <a:r>
              <a:rPr lang="en-US" dirty="0" err="1" smtClean="0"/>
              <a:t>Sözleşme</a:t>
            </a:r>
            <a:endParaRPr lang="en-US" dirty="0" smtClean="0"/>
          </a:p>
          <a:p>
            <a:pPr marL="82296" indent="0">
              <a:buNone/>
            </a:pPr>
            <a:endParaRPr lang="en-US" dirty="0"/>
          </a:p>
          <a:p>
            <a:pPr>
              <a:buFont typeface="Wingdings" charset="2"/>
              <a:buChar char="u"/>
            </a:pPr>
            <a:r>
              <a:rPr lang="en-US" dirty="0" err="1" smtClean="0"/>
              <a:t>Lozan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Sevr’in</a:t>
            </a:r>
            <a:r>
              <a:rPr lang="en-US" dirty="0" smtClean="0"/>
              <a:t> </a:t>
            </a:r>
            <a:r>
              <a:rPr lang="en-US" dirty="0" err="1" smtClean="0"/>
              <a:t>Karşılaştırılması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18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 smtClean="0">
                <a:solidFill>
                  <a:srgbClr val="660066"/>
                </a:solidFill>
              </a:rPr>
              <a:t>Dönemin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Bilançosu</a:t>
            </a:r>
            <a:r>
              <a:rPr lang="en-US" sz="2800" dirty="0" smtClean="0">
                <a:solidFill>
                  <a:srgbClr val="660066"/>
                </a:solidFill>
              </a:rPr>
              <a:t> (1919-1923)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Ortam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Dinamikler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Birinci</a:t>
            </a:r>
            <a:r>
              <a:rPr lang="en-US" dirty="0" smtClean="0"/>
              <a:t> </a:t>
            </a:r>
            <a:r>
              <a:rPr lang="en-US" dirty="0" err="1" smtClean="0"/>
              <a:t>Dünya</a:t>
            </a:r>
            <a:r>
              <a:rPr lang="en-US" dirty="0" smtClean="0"/>
              <a:t> </a:t>
            </a:r>
            <a:r>
              <a:rPr lang="en-US" dirty="0" err="1" smtClean="0"/>
              <a:t>Savaşı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sonrası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Büyük</a:t>
            </a:r>
            <a:r>
              <a:rPr lang="en-US" dirty="0" smtClean="0"/>
              <a:t> </a:t>
            </a:r>
            <a:r>
              <a:rPr lang="en-US" dirty="0" err="1" smtClean="0"/>
              <a:t>Güçler</a:t>
            </a:r>
            <a:r>
              <a:rPr lang="en-US" dirty="0" smtClean="0"/>
              <a:t> </a:t>
            </a:r>
            <a:r>
              <a:rPr lang="en-US" dirty="0" err="1" smtClean="0"/>
              <a:t>arası</a:t>
            </a:r>
            <a:r>
              <a:rPr lang="en-US" dirty="0"/>
              <a:t> </a:t>
            </a:r>
            <a:r>
              <a:rPr lang="en-US" dirty="0" err="1" smtClean="0"/>
              <a:t>rekabet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İç</a:t>
            </a:r>
            <a:r>
              <a:rPr lang="en-US" dirty="0" smtClean="0"/>
              <a:t> </a:t>
            </a:r>
            <a:r>
              <a:rPr lang="en-US" dirty="0" err="1" smtClean="0"/>
              <a:t>Ortam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Dinamikler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Ekonomik</a:t>
            </a:r>
            <a:r>
              <a:rPr lang="en-US" dirty="0" smtClean="0"/>
              <a:t> durum</a:t>
            </a:r>
          </a:p>
          <a:p>
            <a:pPr marL="82296" indent="0">
              <a:buNone/>
            </a:pPr>
            <a:r>
              <a:rPr lang="en-US" dirty="0" err="1" smtClean="0"/>
              <a:t>İşgal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Milli</a:t>
            </a:r>
            <a:r>
              <a:rPr lang="en-US" dirty="0" smtClean="0"/>
              <a:t> </a:t>
            </a:r>
            <a:r>
              <a:rPr lang="en-US" dirty="0" err="1" smtClean="0"/>
              <a:t>Mücadele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61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Dönemin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Bilançosu</a:t>
            </a:r>
            <a:r>
              <a:rPr lang="en-US" sz="3200" dirty="0">
                <a:solidFill>
                  <a:srgbClr val="660066"/>
                </a:solidFill>
              </a:rPr>
              <a:t> (1919-1923)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Dönemin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Politikası</a:t>
            </a:r>
            <a:endParaRPr lang="en-US" dirty="0" smtClean="0"/>
          </a:p>
          <a:p>
            <a:pPr marL="82296" indent="0">
              <a:buNone/>
            </a:pPr>
            <a:r>
              <a:rPr lang="en-US" dirty="0"/>
              <a:t>-</a:t>
            </a:r>
            <a:r>
              <a:rPr lang="en-US" dirty="0" err="1" smtClean="0"/>
              <a:t>Realizm</a:t>
            </a:r>
            <a:r>
              <a:rPr lang="en-US" dirty="0" smtClean="0"/>
              <a:t> </a:t>
            </a:r>
            <a:r>
              <a:rPr lang="en-US" dirty="0" err="1" smtClean="0"/>
              <a:t>temelinde</a:t>
            </a:r>
            <a:r>
              <a:rPr lang="en-US" dirty="0" smtClean="0"/>
              <a:t> </a:t>
            </a:r>
            <a:r>
              <a:rPr lang="en-US" dirty="0" err="1" smtClean="0"/>
              <a:t>bağımsızlık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Misak-ı</a:t>
            </a:r>
            <a:r>
              <a:rPr lang="en-US" dirty="0" smtClean="0"/>
              <a:t> </a:t>
            </a:r>
            <a:r>
              <a:rPr lang="en-US" dirty="0" err="1" smtClean="0"/>
              <a:t>Milli</a:t>
            </a:r>
            <a:r>
              <a:rPr lang="en-US" dirty="0" smtClean="0"/>
              <a:t>, </a:t>
            </a:r>
            <a:r>
              <a:rPr lang="en-US" dirty="0" err="1" smtClean="0"/>
              <a:t>Revizyonizm</a:t>
            </a:r>
            <a:r>
              <a:rPr lang="en-US" dirty="0" smtClean="0"/>
              <a:t>, </a:t>
            </a:r>
            <a:r>
              <a:rPr lang="en-US" dirty="0" err="1" smtClean="0"/>
              <a:t>Statükoculuk</a:t>
            </a:r>
            <a:endParaRPr lang="en-US" dirty="0" smtClean="0"/>
          </a:p>
          <a:p>
            <a:pPr marL="82296" indent="0">
              <a:buNone/>
            </a:pPr>
            <a:r>
              <a:rPr lang="en-US" dirty="0"/>
              <a:t>-</a:t>
            </a:r>
            <a:r>
              <a:rPr lang="en-US" dirty="0" err="1" smtClean="0"/>
              <a:t>Dengecilik</a:t>
            </a:r>
            <a:r>
              <a:rPr lang="en-US" dirty="0" smtClean="0"/>
              <a:t> </a:t>
            </a:r>
            <a:r>
              <a:rPr lang="en-US" dirty="0" err="1" smtClean="0"/>
              <a:t>Temelinde</a:t>
            </a:r>
            <a:r>
              <a:rPr lang="en-US" dirty="0" smtClean="0"/>
              <a:t> </a:t>
            </a:r>
            <a:r>
              <a:rPr lang="en-US" dirty="0" err="1" smtClean="0"/>
              <a:t>Batıcılık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Batı’ya</a:t>
            </a:r>
            <a:r>
              <a:rPr lang="en-US" dirty="0" smtClean="0"/>
              <a:t> </a:t>
            </a:r>
            <a:r>
              <a:rPr lang="en-US" dirty="0" err="1" smtClean="0"/>
              <a:t>karşı</a:t>
            </a:r>
            <a:r>
              <a:rPr lang="en-US" dirty="0" smtClean="0"/>
              <a:t> </a:t>
            </a:r>
            <a:r>
              <a:rPr lang="en-US" dirty="0" err="1" smtClean="0"/>
              <a:t>Batı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Batı’ya</a:t>
            </a:r>
            <a:r>
              <a:rPr lang="en-US" dirty="0" smtClean="0"/>
              <a:t> </a:t>
            </a:r>
            <a:r>
              <a:rPr lang="en-US" dirty="0" err="1" smtClean="0"/>
              <a:t>karşı</a:t>
            </a:r>
            <a:r>
              <a:rPr lang="en-US" dirty="0" smtClean="0"/>
              <a:t> SSCB</a:t>
            </a:r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454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660066"/>
                </a:solidFill>
              </a:rPr>
              <a:t>Dönemin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Önemli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Gelişmeleri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Mondros</a:t>
            </a:r>
            <a:r>
              <a:rPr lang="en-US" dirty="0" smtClean="0"/>
              <a:t> </a:t>
            </a:r>
            <a:r>
              <a:rPr lang="en-US" dirty="0" err="1" smtClean="0"/>
              <a:t>Silah</a:t>
            </a:r>
            <a:r>
              <a:rPr lang="en-US" dirty="0" smtClean="0"/>
              <a:t> </a:t>
            </a:r>
            <a:r>
              <a:rPr lang="en-US" dirty="0" err="1" smtClean="0"/>
              <a:t>Bırakışması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Sevr</a:t>
            </a:r>
            <a:r>
              <a:rPr lang="en-US" dirty="0" smtClean="0"/>
              <a:t> </a:t>
            </a:r>
            <a:r>
              <a:rPr lang="en-US" dirty="0" err="1" smtClean="0"/>
              <a:t>Barış</a:t>
            </a:r>
            <a:r>
              <a:rPr lang="en-US" dirty="0" smtClean="0"/>
              <a:t> </a:t>
            </a:r>
            <a:r>
              <a:rPr lang="en-US" dirty="0" err="1" smtClean="0"/>
              <a:t>Antlaşması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Antlaşmanın</a:t>
            </a:r>
            <a:r>
              <a:rPr lang="en-US" dirty="0" smtClean="0"/>
              <a:t> </a:t>
            </a:r>
            <a:r>
              <a:rPr lang="en-US" dirty="0" err="1" smtClean="0"/>
              <a:t>İncelenmesi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Sınırlar</a:t>
            </a:r>
            <a:endParaRPr lang="en-US" dirty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Hükümler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Azınlıkların</a:t>
            </a:r>
            <a:r>
              <a:rPr lang="en-US" dirty="0" smtClean="0"/>
              <a:t> </a:t>
            </a:r>
            <a:r>
              <a:rPr lang="en-US" dirty="0" err="1" smtClean="0"/>
              <a:t>Korunması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Askeri</a:t>
            </a:r>
            <a:r>
              <a:rPr lang="en-US" dirty="0" smtClean="0"/>
              <a:t> </a:t>
            </a:r>
            <a:r>
              <a:rPr lang="en-US" dirty="0" err="1" smtClean="0"/>
              <a:t>Hükümler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-Mali </a:t>
            </a:r>
            <a:r>
              <a:rPr lang="en-US" dirty="0" err="1" smtClean="0"/>
              <a:t>Hükümler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İktisadi</a:t>
            </a:r>
            <a:r>
              <a:rPr lang="en-US" dirty="0" smtClean="0"/>
              <a:t> </a:t>
            </a:r>
            <a:r>
              <a:rPr lang="en-US" dirty="0" err="1" smtClean="0"/>
              <a:t>Hükümler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30897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660066"/>
                </a:solidFill>
              </a:rPr>
              <a:t>Milli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Mücadele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Döneminde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Batı’yla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İlişkiler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İngiltere’yle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Fransa’yla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Bekir</a:t>
            </a:r>
            <a:r>
              <a:rPr lang="en-US" dirty="0" smtClean="0"/>
              <a:t> </a:t>
            </a:r>
            <a:r>
              <a:rPr lang="en-US" dirty="0" smtClean="0"/>
              <a:t>Sami-Briand </a:t>
            </a:r>
            <a:r>
              <a:rPr lang="en-US" dirty="0" err="1" smtClean="0"/>
              <a:t>Antlaşması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reddi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-1921 </a:t>
            </a:r>
            <a:r>
              <a:rPr lang="en-US" dirty="0" err="1" smtClean="0"/>
              <a:t>Türk-Fransız</a:t>
            </a:r>
            <a:r>
              <a:rPr lang="en-US" dirty="0" smtClean="0"/>
              <a:t> (</a:t>
            </a:r>
            <a:r>
              <a:rPr lang="en-US" dirty="0" err="1" smtClean="0"/>
              <a:t>Ön</a:t>
            </a:r>
            <a:r>
              <a:rPr lang="en-US" dirty="0" smtClean="0"/>
              <a:t> </a:t>
            </a:r>
            <a:r>
              <a:rPr lang="en-US" dirty="0" err="1" smtClean="0"/>
              <a:t>Barış</a:t>
            </a:r>
            <a:r>
              <a:rPr lang="en-US" dirty="0" smtClean="0"/>
              <a:t>) </a:t>
            </a:r>
            <a:r>
              <a:rPr lang="en-US" dirty="0" err="1" smtClean="0"/>
              <a:t>Antlaşması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İtalya’yla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Almanya’yla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732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660066"/>
                </a:solidFill>
              </a:rPr>
              <a:t>Milli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Mücadele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Döneminde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SSCB’yle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İlişkiler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Bolşevik</a:t>
            </a:r>
            <a:r>
              <a:rPr lang="en-US" dirty="0" smtClean="0"/>
              <a:t> </a:t>
            </a:r>
            <a:r>
              <a:rPr lang="en-US" dirty="0" err="1"/>
              <a:t>H</a:t>
            </a:r>
            <a:r>
              <a:rPr lang="en-US" dirty="0" err="1" smtClean="0"/>
              <a:t>ükümetinin</a:t>
            </a:r>
            <a:r>
              <a:rPr lang="en-US" dirty="0" smtClean="0"/>
              <a:t> </a:t>
            </a:r>
            <a:r>
              <a:rPr lang="en-US" dirty="0" err="1"/>
              <a:t>D</a:t>
            </a:r>
            <a:r>
              <a:rPr lang="en-US" dirty="0" err="1" smtClean="0"/>
              <a:t>ış</a:t>
            </a:r>
            <a:r>
              <a:rPr lang="en-US" dirty="0" smtClean="0"/>
              <a:t> </a:t>
            </a:r>
            <a:r>
              <a:rPr lang="en-US" dirty="0" err="1" smtClean="0"/>
              <a:t>P</a:t>
            </a:r>
            <a:r>
              <a:rPr lang="en-US" dirty="0" err="1" smtClean="0"/>
              <a:t>olitikası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smtClean="0"/>
              <a:t>Ankara </a:t>
            </a:r>
            <a:r>
              <a:rPr lang="en-US" dirty="0" err="1" smtClean="0"/>
              <a:t>ile</a:t>
            </a:r>
            <a:r>
              <a:rPr lang="en-US" dirty="0" smtClean="0"/>
              <a:t> SSCB </a:t>
            </a:r>
            <a:r>
              <a:rPr lang="en-US" dirty="0" err="1"/>
              <a:t>A</a:t>
            </a:r>
            <a:r>
              <a:rPr lang="en-US" dirty="0" err="1" smtClean="0"/>
              <a:t>rasında</a:t>
            </a:r>
            <a:r>
              <a:rPr lang="en-US" dirty="0" smtClean="0"/>
              <a:t> </a:t>
            </a:r>
            <a:r>
              <a:rPr lang="en-US" dirty="0" err="1"/>
              <a:t>İ</a:t>
            </a:r>
            <a:r>
              <a:rPr lang="en-US" dirty="0" err="1" smtClean="0"/>
              <a:t>şbirliği</a:t>
            </a:r>
            <a:r>
              <a:rPr lang="en-US" dirty="0" smtClean="0"/>
              <a:t>: </a:t>
            </a:r>
            <a:r>
              <a:rPr lang="en-US" dirty="0" err="1" smtClean="0"/>
              <a:t>Nedenler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E</a:t>
            </a:r>
            <a:r>
              <a:rPr lang="en-US" dirty="0" err="1" smtClean="0"/>
              <a:t>tkenler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İlişkilerin</a:t>
            </a:r>
            <a:r>
              <a:rPr lang="en-US" dirty="0" smtClean="0"/>
              <a:t> </a:t>
            </a:r>
            <a:r>
              <a:rPr lang="en-US" dirty="0" err="1" smtClean="0"/>
              <a:t>Gelişimi</a:t>
            </a:r>
            <a:endParaRPr lang="en-US" dirty="0"/>
          </a:p>
          <a:p>
            <a:pPr marL="82296" indent="0">
              <a:buNone/>
            </a:pPr>
            <a:r>
              <a:rPr lang="en-US" dirty="0" smtClean="0"/>
              <a:t>-1921 </a:t>
            </a:r>
            <a:r>
              <a:rPr lang="en-US" dirty="0" err="1" smtClean="0"/>
              <a:t>Moskova</a:t>
            </a:r>
            <a:r>
              <a:rPr lang="en-US" dirty="0" smtClean="0"/>
              <a:t> </a:t>
            </a:r>
            <a:r>
              <a:rPr lang="en-US" dirty="0" err="1" smtClean="0"/>
              <a:t>Antlaşması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-Kars </a:t>
            </a:r>
            <a:r>
              <a:rPr lang="en-US" dirty="0" err="1" smtClean="0"/>
              <a:t>ve</a:t>
            </a:r>
            <a:r>
              <a:rPr lang="en-US" dirty="0" smtClean="0"/>
              <a:t> Ankara </a:t>
            </a:r>
            <a:r>
              <a:rPr lang="en-US" dirty="0" err="1" smtClean="0"/>
              <a:t>Antlaşmaları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Lozan’da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r>
              <a:rPr lang="en-US" dirty="0" smtClean="0"/>
              <a:t>: </a:t>
            </a:r>
            <a:r>
              <a:rPr lang="en-US" dirty="0" err="1" smtClean="0"/>
              <a:t>Boğazlar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470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660066"/>
                </a:solidFill>
              </a:rPr>
              <a:t>Milli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Mücadele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Döneminde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Yunanistan’la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İlişkiler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Yunanistan’ın</a:t>
            </a:r>
            <a:r>
              <a:rPr lang="en-US" dirty="0" smtClean="0"/>
              <a:t> </a:t>
            </a:r>
            <a:r>
              <a:rPr lang="en-US" dirty="0" err="1" smtClean="0"/>
              <a:t>Anadolu’daki</a:t>
            </a:r>
            <a:r>
              <a:rPr lang="en-US" dirty="0" smtClean="0"/>
              <a:t> </a:t>
            </a:r>
            <a:r>
              <a:rPr lang="en-US" dirty="0" err="1"/>
              <a:t>A</a:t>
            </a:r>
            <a:r>
              <a:rPr lang="en-US" dirty="0" err="1" smtClean="0"/>
              <a:t>maçları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Anadolu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Türk-Yunan</a:t>
            </a:r>
            <a:r>
              <a:rPr lang="en-US" dirty="0" smtClean="0"/>
              <a:t> </a:t>
            </a:r>
            <a:r>
              <a:rPr lang="en-US" dirty="0" err="1" smtClean="0"/>
              <a:t>Mücadelesi</a:t>
            </a:r>
            <a:r>
              <a:rPr lang="en-US" dirty="0" smtClean="0"/>
              <a:t> (1920-1922)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Birinci</a:t>
            </a:r>
            <a:r>
              <a:rPr lang="en-US" dirty="0" smtClean="0"/>
              <a:t> </a:t>
            </a:r>
            <a:r>
              <a:rPr lang="en-US" dirty="0" err="1" smtClean="0"/>
              <a:t>İnönü</a:t>
            </a:r>
            <a:r>
              <a:rPr lang="en-US" dirty="0" smtClean="0"/>
              <a:t> </a:t>
            </a:r>
            <a:r>
              <a:rPr lang="en-US" dirty="0" err="1" smtClean="0"/>
              <a:t>Savaşı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Londra</a:t>
            </a:r>
            <a:r>
              <a:rPr lang="en-US" dirty="0" smtClean="0"/>
              <a:t> </a:t>
            </a:r>
            <a:r>
              <a:rPr lang="en-US" dirty="0" err="1" smtClean="0"/>
              <a:t>Konferansı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İkinci</a:t>
            </a:r>
            <a:r>
              <a:rPr lang="en-US" dirty="0" smtClean="0"/>
              <a:t> </a:t>
            </a:r>
            <a:r>
              <a:rPr lang="en-US" dirty="0" err="1" smtClean="0"/>
              <a:t>İnönü</a:t>
            </a:r>
            <a:r>
              <a:rPr lang="en-US" dirty="0" smtClean="0"/>
              <a:t> </a:t>
            </a:r>
            <a:r>
              <a:rPr lang="en-US" dirty="0" err="1" smtClean="0"/>
              <a:t>Savaşı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Sakarya</a:t>
            </a:r>
            <a:r>
              <a:rPr lang="en-US" dirty="0" smtClean="0"/>
              <a:t> </a:t>
            </a:r>
            <a:r>
              <a:rPr lang="en-US" dirty="0" err="1" smtClean="0"/>
              <a:t>Muharebesi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Büyük</a:t>
            </a:r>
            <a:r>
              <a:rPr lang="en-US" dirty="0" smtClean="0"/>
              <a:t> </a:t>
            </a:r>
            <a:r>
              <a:rPr lang="en-US" dirty="0" err="1" smtClean="0"/>
              <a:t>Taarruz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8456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660066"/>
                </a:solidFill>
              </a:rPr>
              <a:t>Milli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Mücadele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Döneminde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Ortadoğu’yla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İlişkiler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/>
          </a:p>
          <a:p>
            <a:pPr>
              <a:buFont typeface="Wingdings" charset="2"/>
              <a:buChar char="u"/>
            </a:pPr>
            <a:r>
              <a:rPr lang="en-US" dirty="0" smtClean="0"/>
              <a:t> </a:t>
            </a:r>
            <a:r>
              <a:rPr lang="en-US" dirty="0" err="1" smtClean="0"/>
              <a:t>Arap</a:t>
            </a:r>
            <a:r>
              <a:rPr lang="en-US" dirty="0" smtClean="0"/>
              <a:t> </a:t>
            </a:r>
            <a:r>
              <a:rPr lang="en-US" dirty="0" err="1" smtClean="0"/>
              <a:t>Ü</a:t>
            </a:r>
            <a:r>
              <a:rPr lang="en-US" dirty="0" err="1" smtClean="0"/>
              <a:t>lkeleriyle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Arap</a:t>
            </a:r>
            <a:r>
              <a:rPr lang="en-US" dirty="0" smtClean="0"/>
              <a:t> </a:t>
            </a:r>
            <a:r>
              <a:rPr lang="en-US" dirty="0" err="1"/>
              <a:t>O</a:t>
            </a:r>
            <a:r>
              <a:rPr lang="en-US" dirty="0" err="1" smtClean="0"/>
              <a:t>lmayan</a:t>
            </a:r>
            <a:r>
              <a:rPr lang="en-US" dirty="0" smtClean="0"/>
              <a:t> </a:t>
            </a:r>
            <a:r>
              <a:rPr lang="en-US" dirty="0" err="1"/>
              <a:t>Ü</a:t>
            </a:r>
            <a:r>
              <a:rPr lang="en-US" dirty="0" err="1" smtClean="0"/>
              <a:t>lkelerle</a:t>
            </a:r>
            <a:r>
              <a:rPr lang="en-US" dirty="0" smtClean="0"/>
              <a:t> </a:t>
            </a:r>
            <a:r>
              <a:rPr lang="en-US" dirty="0" err="1"/>
              <a:t>İ</a:t>
            </a:r>
            <a:r>
              <a:rPr lang="en-US" dirty="0" err="1" smtClean="0"/>
              <a:t>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İran’la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Afganistan’la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-Hint </a:t>
            </a:r>
            <a:r>
              <a:rPr lang="en-US" dirty="0" err="1" smtClean="0"/>
              <a:t>Müslümanlarıyla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Hilafet</a:t>
            </a:r>
            <a:r>
              <a:rPr lang="en-US" dirty="0" smtClean="0"/>
              <a:t> </a:t>
            </a:r>
            <a:r>
              <a:rPr lang="en-US" dirty="0" err="1" smtClean="0"/>
              <a:t>H</a:t>
            </a:r>
            <a:r>
              <a:rPr lang="en-US" dirty="0" err="1" smtClean="0"/>
              <a:t>areketi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9181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660066"/>
                </a:solidFill>
              </a:rPr>
              <a:t>Barışa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Doğru</a:t>
            </a:r>
            <a:r>
              <a:rPr lang="en-US" sz="3200" dirty="0" smtClean="0">
                <a:solidFill>
                  <a:srgbClr val="660066"/>
                </a:solidFill>
              </a:rPr>
              <a:t>: </a:t>
            </a:r>
            <a:r>
              <a:rPr lang="en-US" sz="3200" dirty="0" err="1" smtClean="0">
                <a:solidFill>
                  <a:srgbClr val="660066"/>
                </a:solidFill>
              </a:rPr>
              <a:t>Mudanya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Silah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Bırakışması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endParaRPr lang="en-US" dirty="0"/>
          </a:p>
          <a:p>
            <a:pPr>
              <a:buFont typeface="Wingdings" charset="2"/>
              <a:buChar char="u"/>
            </a:pPr>
            <a:r>
              <a:rPr lang="en-US" dirty="0" err="1" smtClean="0"/>
              <a:t>Türk</a:t>
            </a:r>
            <a:r>
              <a:rPr lang="en-US" dirty="0" err="1" smtClean="0"/>
              <a:t>-Yunan</a:t>
            </a:r>
            <a:r>
              <a:rPr lang="en-US" dirty="0" smtClean="0"/>
              <a:t> </a:t>
            </a:r>
            <a:r>
              <a:rPr lang="en-US" dirty="0" err="1" smtClean="0"/>
              <a:t>Savaşı’nın</a:t>
            </a:r>
            <a:r>
              <a:rPr lang="en-US" dirty="0" smtClean="0"/>
              <a:t> </a:t>
            </a:r>
            <a:r>
              <a:rPr lang="en-US" dirty="0" smtClean="0"/>
              <a:t>Son </a:t>
            </a:r>
            <a:r>
              <a:rPr lang="en-US" dirty="0" err="1"/>
              <a:t>B</a:t>
            </a:r>
            <a:r>
              <a:rPr lang="en-US" dirty="0" err="1" smtClean="0"/>
              <a:t>ulması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Mudanya</a:t>
            </a:r>
            <a:r>
              <a:rPr lang="en-US" dirty="0" smtClean="0"/>
              <a:t> </a:t>
            </a:r>
            <a:r>
              <a:rPr lang="en-US" dirty="0" err="1" smtClean="0"/>
              <a:t>Silah</a:t>
            </a:r>
            <a:r>
              <a:rPr lang="en-US" dirty="0" smtClean="0"/>
              <a:t> </a:t>
            </a:r>
            <a:r>
              <a:rPr lang="en-US" dirty="0" err="1" smtClean="0"/>
              <a:t>Bırakışması</a:t>
            </a:r>
            <a:r>
              <a:rPr lang="en-US" dirty="0" smtClean="0"/>
              <a:t> </a:t>
            </a:r>
            <a:r>
              <a:rPr lang="en-US" dirty="0" err="1" smtClean="0"/>
              <a:t>Sözleşmesi’nin</a:t>
            </a:r>
            <a:r>
              <a:rPr lang="en-US" dirty="0" smtClean="0"/>
              <a:t> </a:t>
            </a:r>
            <a:r>
              <a:rPr lang="en-US" dirty="0" err="1" smtClean="0"/>
              <a:t>İncelenmesi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en-US" dirty="0" err="1" smtClean="0"/>
              <a:t>maddeler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06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52</TotalTime>
  <Words>323</Words>
  <Application>Microsoft Macintosh PowerPoint</Application>
  <PresentationFormat>On-screen Show (4:3)</PresentationFormat>
  <Paragraphs>87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Solstice</vt:lpstr>
      <vt:lpstr>TÜRK DIŞ POLİTİKASI (Güz 2018)</vt:lpstr>
      <vt:lpstr>Dönemin Bilançosu (1919-1923)</vt:lpstr>
      <vt:lpstr>Dönemin Bilançosu (1919-1923)</vt:lpstr>
      <vt:lpstr>Dönemin Önemli Gelişmeleri</vt:lpstr>
      <vt:lpstr>Milli Mücadele Döneminde Batı’yla İlişkiler </vt:lpstr>
      <vt:lpstr>Milli Mücadele Döneminde SSCB’yle İlişkiler</vt:lpstr>
      <vt:lpstr>Milli Mücadele Döneminde Yunanistan’la İlişkiler</vt:lpstr>
      <vt:lpstr>Milli Mücadele Döneminde Ortadoğu’yla İlişkiler</vt:lpstr>
      <vt:lpstr>Barışa Doğru: Mudanya Silah Bırakışması</vt:lpstr>
      <vt:lpstr>Lozan Barış Antlaşması</vt:lpstr>
      <vt:lpstr>Lozan Barış Antlaşmasının İncelenmesi</vt:lpstr>
      <vt:lpstr>Lozan Barış Antlaşmasının İncelenmesi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 DIŞ POLİTİKASI (Güz 2018)</dc:title>
  <dc:creator>Ozge</dc:creator>
  <cp:lastModifiedBy>Ozge</cp:lastModifiedBy>
  <cp:revision>8</cp:revision>
  <dcterms:created xsi:type="dcterms:W3CDTF">2019-01-06T15:26:19Z</dcterms:created>
  <dcterms:modified xsi:type="dcterms:W3CDTF">2019-01-06T21:27:33Z</dcterms:modified>
</cp:coreProperties>
</file>